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  <p:sldMasterId id="2147483705" r:id="rId6"/>
  </p:sldMasterIdLst>
  <p:notesMasterIdLst>
    <p:notesMasterId r:id="rId52"/>
  </p:notesMasterIdLst>
  <p:sldIdLst>
    <p:sldId id="256" r:id="rId7"/>
    <p:sldId id="266" r:id="rId8"/>
    <p:sldId id="291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65" r:id="rId42"/>
    <p:sldId id="366" r:id="rId43"/>
    <p:sldId id="367" r:id="rId44"/>
    <p:sldId id="368" r:id="rId45"/>
    <p:sldId id="260" r:id="rId46"/>
    <p:sldId id="289" r:id="rId47"/>
    <p:sldId id="396" r:id="rId48"/>
    <p:sldId id="397" r:id="rId49"/>
    <p:sldId id="398" r:id="rId50"/>
    <p:sldId id="399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260"/>
          </p14:sldIdLst>
        </p14:section>
        <p14:section name="Appendix: Image Descriptions for Unsighted Students" id="{1B1E4546-E1ED-4F66-B9B8-27D5074F573A}">
          <p14:sldIdLst>
            <p14:sldId id="289"/>
            <p14:sldId id="396"/>
            <p14:sldId id="397"/>
            <p14:sldId id="398"/>
            <p14:sldId id="399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DD9C3"/>
    <a:srgbClr val="D1CBAF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3038" autoAdjust="0"/>
  </p:normalViewPr>
  <p:slideViewPr>
    <p:cSldViewPr snapToGrid="0" showGuides="1">
      <p:cViewPr varScale="1">
        <p:scale>
          <a:sx n="82" d="100"/>
          <a:sy n="82" d="100"/>
        </p:scale>
        <p:origin x="102" y="474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0" y="3039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5083792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8902515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1542901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9461653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5484091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788546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0993346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10285304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19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986784"/>
            <a:ext cx="5321563" cy="517585"/>
          </a:xfrm>
        </p:spPr>
        <p:txBody>
          <a:bodyPr/>
          <a:lstStyle/>
          <a:p>
            <a:r>
              <a:rPr lang="en-US" sz="2000" b="1" dirty="0"/>
              <a:t>Linear Programming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Plotting constraints:</a:t>
            </a:r>
          </a:p>
          <a:p>
            <a:pPr lvl="1"/>
            <a:r>
              <a:rPr lang="en-US" dirty="0"/>
              <a:t>Begin by placing the </a:t>
            </a:r>
            <a:r>
              <a:rPr lang="en-US" dirty="0" err="1"/>
              <a:t>nonnegativity</a:t>
            </a:r>
            <a:r>
              <a:rPr lang="en-US" dirty="0"/>
              <a:t> constraints on a graph</a:t>
            </a:r>
          </a:p>
        </p:txBody>
      </p:sp>
      <p:pic>
        <p:nvPicPr>
          <p:cNvPr id="5" name="Picture 4" descr="x-axis is Quantity of type 1; y-axis is Quantity of type 2. 1st quadrant used, so x and y values are nonnegative. 1st quadrant is area of feasibility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628900"/>
            <a:ext cx="4724400" cy="337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74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Plotting constraints:</a:t>
            </a:r>
          </a:p>
          <a:p>
            <a:pPr marL="457200" lvl="2" indent="-457200">
              <a:buFontTx/>
              <a:buAutoNum type="arabicPeriod"/>
            </a:pPr>
            <a:r>
              <a:rPr lang="en-US" dirty="0"/>
              <a:t>Replace the inequality sign with an equal sign</a:t>
            </a:r>
          </a:p>
          <a:p>
            <a:pPr marL="457200" lvl="2" indent="-457200">
              <a:buFontTx/>
              <a:buAutoNum type="arabicPeriod"/>
            </a:pPr>
            <a:r>
              <a:rPr lang="en-US" dirty="0"/>
              <a:t>Determine where the line intersects each axis</a:t>
            </a:r>
          </a:p>
          <a:p>
            <a:pPr marL="457200" lvl="2" indent="-457200">
              <a:buFontTx/>
              <a:buAutoNum type="arabicPeriod"/>
            </a:pPr>
            <a:r>
              <a:rPr lang="en-US" dirty="0"/>
              <a:t>Mark these intersections on the axes, and connect them with a straight line</a:t>
            </a:r>
          </a:p>
          <a:p>
            <a:pPr marL="457200" lvl="2" indent="-457200">
              <a:buFontTx/>
              <a:buAutoNum type="arabicPeriod"/>
            </a:pPr>
            <a:r>
              <a:rPr lang="en-US" dirty="0"/>
              <a:t>Indicate, by shading, the feasible side of the constraint</a:t>
            </a:r>
          </a:p>
          <a:p>
            <a:pPr marL="457200" lvl="2" indent="-457200">
              <a:buFontTx/>
              <a:buAutoNum type="arabicPeriod"/>
            </a:pPr>
            <a:r>
              <a:rPr lang="en-US" dirty="0"/>
              <a:t>Repeat steps 1 – 4 for each constraint</a:t>
            </a:r>
          </a:p>
        </p:txBody>
      </p:sp>
    </p:spTree>
    <p:extLst>
      <p:ext uri="{BB962C8B-B14F-4D97-AF65-F5344CB8AC3E}">
        <p14:creationId xmlns:p14="http://schemas.microsoft.com/office/powerpoint/2010/main" val="930203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pic>
        <p:nvPicPr>
          <p:cNvPr id="5" name="Picture 3" descr="Equation is 4x-sub-1 + 10x-sub-2 = 100. Line starts at (0,10) and ends at (25,0)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1068" y="1676399"/>
            <a:ext cx="5361864" cy="376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88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04800"/>
            <a:ext cx="8458200" cy="678611"/>
          </a:xfrm>
        </p:spPr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4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pic>
        <p:nvPicPr>
          <p:cNvPr id="5" name="Picture 3" descr="Feasible region is shaded above and to the right of the axes and under the Assembly time graph.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14" r="-11414"/>
          <a:stretch>
            <a:fillRect/>
          </a:stretch>
        </p:blipFill>
        <p:spPr>
          <a:xfrm>
            <a:off x="438150" y="1524000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76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5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pic>
        <p:nvPicPr>
          <p:cNvPr id="5" name="Picture 3" descr="Previous graph with the point (10,10) plotted and shown to be outside the feasible region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61" r="-23461"/>
          <a:stretch>
            <a:fillRect/>
          </a:stretch>
        </p:blipFill>
        <p:spPr>
          <a:xfrm>
            <a:off x="464032" y="1387523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75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6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pic>
        <p:nvPicPr>
          <p:cNvPr id="5" name="Picture 3" descr="Inspection line added to graph. Four regions are now created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066" r="-24066"/>
          <a:stretch>
            <a:fillRect/>
          </a:stretch>
        </p:blipFill>
        <p:spPr>
          <a:xfrm>
            <a:off x="509520" y="1524000"/>
            <a:ext cx="8229600" cy="4572000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C4A7D10-B0F9-4700-8D43-D6EE15BF6EB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254702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3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Feasible solution </a:t>
            </a:r>
            <a:r>
              <a:rPr lang="en-US" dirty="0"/>
              <a:t>s</a:t>
            </a:r>
            <a:r>
              <a:rPr lang="en-US" b="1" dirty="0"/>
              <a:t>pace</a:t>
            </a:r>
          </a:p>
          <a:p>
            <a:pPr lvl="1"/>
            <a:r>
              <a:rPr lang="en-US" dirty="0"/>
              <a:t>The set of points that satisfy all constraints simultaneously</a:t>
            </a:r>
          </a:p>
        </p:txBody>
      </p:sp>
      <p:pic>
        <p:nvPicPr>
          <p:cNvPr id="5" name="Picture 4" descr="The final constraint, the Storage function, is graphed, starting at (0,13) and ending at (13,0)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22" y="2449776"/>
            <a:ext cx="4783356" cy="38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01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Example – Graphical LP: Step 4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Plotting the objective function line</a:t>
            </a:r>
          </a:p>
          <a:p>
            <a:pPr lvl="1"/>
            <a:r>
              <a:rPr lang="en-US" dirty="0"/>
              <a:t>This follows the same logic as plotting a constraint line</a:t>
            </a:r>
          </a:p>
          <a:p>
            <a:pPr lvl="1"/>
            <a:r>
              <a:rPr lang="en-US" dirty="0"/>
              <a:t>There is no equal sign, so we simply set the objective function to some quantity (profit or cost)</a:t>
            </a:r>
          </a:p>
          <a:p>
            <a:pPr lvl="2"/>
            <a:r>
              <a:rPr lang="en-US" sz="2200" dirty="0"/>
              <a:t>Any quantity is OK, but it’s better if it the objective function line fits comfortably on the graph.</a:t>
            </a:r>
          </a:p>
          <a:p>
            <a:pPr lvl="1"/>
            <a:r>
              <a:rPr lang="en-US" dirty="0"/>
              <a:t>The profit line can now be interpreted as an </a:t>
            </a:r>
            <a:r>
              <a:rPr lang="en-US" dirty="0" err="1"/>
              <a:t>isoprofit</a:t>
            </a:r>
            <a:r>
              <a:rPr lang="en-US" dirty="0"/>
              <a:t> line</a:t>
            </a:r>
          </a:p>
          <a:p>
            <a:pPr lvl="2"/>
            <a:r>
              <a:rPr lang="en-US" sz="2200" dirty="0"/>
              <a:t>Every point on this line represents a combination of the decision variables that result in the same profit (in this case, to the profit you selected)</a:t>
            </a:r>
          </a:p>
        </p:txBody>
      </p:sp>
    </p:spTree>
    <p:extLst>
      <p:ext uri="{BB962C8B-B14F-4D97-AF65-F5344CB8AC3E}">
        <p14:creationId xmlns:p14="http://schemas.microsoft.com/office/powerpoint/2010/main" val="3159993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4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pic>
        <p:nvPicPr>
          <p:cNvPr id="5" name="Picture 3" descr="A Profit line, 60x-sub-1 + 50x-sub-2 = 300, is added.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65" r="-23265"/>
          <a:stretch>
            <a:fillRect/>
          </a:stretch>
        </p:blipFill>
        <p:spPr>
          <a:xfrm>
            <a:off x="482224" y="1524000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88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4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200" b="1" dirty="0"/>
              <a:t>As we increase the value for the objective function:</a:t>
            </a:r>
          </a:p>
          <a:p>
            <a:pPr lvl="1"/>
            <a:r>
              <a:rPr lang="en-US" sz="2000" dirty="0"/>
              <a:t>The </a:t>
            </a:r>
            <a:r>
              <a:rPr lang="en-US" sz="2000" dirty="0" err="1"/>
              <a:t>isoprofit</a:t>
            </a:r>
            <a:r>
              <a:rPr lang="en-US" sz="2000" dirty="0"/>
              <a:t> line moves further away from the origin</a:t>
            </a:r>
          </a:p>
          <a:p>
            <a:pPr lvl="1"/>
            <a:r>
              <a:rPr lang="en-US" sz="2000" dirty="0"/>
              <a:t>The </a:t>
            </a:r>
            <a:r>
              <a:rPr lang="en-US" sz="2000" dirty="0" err="1"/>
              <a:t>isoprofit</a:t>
            </a:r>
            <a:r>
              <a:rPr lang="en-US" sz="2000" dirty="0"/>
              <a:t> lines are parallel</a:t>
            </a:r>
          </a:p>
        </p:txBody>
      </p:sp>
      <p:pic>
        <p:nvPicPr>
          <p:cNvPr id="5" name="Picture 4" descr="Another Profit line, 60x-sub-1 + 50x-sub-2 = 600, is added. 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48" y="2928979"/>
            <a:ext cx="3878074" cy="3159540"/>
          </a:xfrm>
          <a:prstGeom prst="rect">
            <a:avLst/>
          </a:prstGeom>
        </p:spPr>
      </p:pic>
      <p:pic>
        <p:nvPicPr>
          <p:cNvPr id="6" name="Picture 5" descr="Another Profit line, 60x-sub-1 + 50x-sub-2 = 900, is added. 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80" y="2928584"/>
            <a:ext cx="3949890" cy="31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0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19: 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 marL="1082675" indent="-1082675"/>
            <a:r>
              <a:rPr lang="en-US" b="1" dirty="0"/>
              <a:t>You should be able to:</a:t>
            </a:r>
          </a:p>
          <a:p>
            <a:pPr marL="1260475" lvl="1" indent="-1260475">
              <a:buNone/>
            </a:pPr>
            <a:r>
              <a:rPr lang="en-US" sz="2000" dirty="0"/>
              <a:t>LO 19.1	Describe the type of problem that would lend itself to a solution using linear programming</a:t>
            </a:r>
          </a:p>
          <a:p>
            <a:pPr marL="1260475" lvl="1" indent="-1260475">
              <a:buNone/>
            </a:pPr>
            <a:r>
              <a:rPr lang="en-US" sz="2000" dirty="0"/>
              <a:t>LO 19.2	Formulate a linear programming model from a description of a problem</a:t>
            </a:r>
          </a:p>
          <a:p>
            <a:pPr marL="1260475" lvl="1" indent="-1260475">
              <a:buNone/>
            </a:pPr>
            <a:r>
              <a:rPr lang="en-US" sz="2000" dirty="0"/>
              <a:t>LO 19.3	Solve simple linear programming problems using the graphical method</a:t>
            </a:r>
          </a:p>
          <a:p>
            <a:pPr marL="1260475" lvl="1" indent="-1260475">
              <a:buNone/>
            </a:pPr>
            <a:r>
              <a:rPr lang="en-US" sz="2000" dirty="0"/>
              <a:t>LO 19.4	Interpret computer solutions of linear programming problems</a:t>
            </a:r>
          </a:p>
          <a:p>
            <a:pPr marL="1260475" lvl="1" indent="-1260475">
              <a:buNone/>
            </a:pPr>
            <a:r>
              <a:rPr lang="en-US" sz="2000" dirty="0"/>
              <a:t>LO 19.5	Do sensitivity analysis on the solution of a linear programming problem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5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/>
              <a:t>Where is the optimal solution?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1600" dirty="0"/>
              <a:t>The optimal solution occurs at the furthest point (for a maximization problem) from the origin the </a:t>
            </a:r>
            <a:r>
              <a:rPr lang="en-US" sz="1600" dirty="0" err="1"/>
              <a:t>isoprofit</a:t>
            </a:r>
            <a:r>
              <a:rPr lang="en-US" sz="1600" dirty="0"/>
              <a:t> can be moved and still be touching the feasible solution space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1600" dirty="0"/>
              <a:t>This optimum point will occur at the intersection of two constraints: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600" dirty="0"/>
              <a:t>Solve for the values of </a:t>
            </a:r>
            <a:r>
              <a:rPr lang="en-US" sz="1600" i="1" dirty="0"/>
              <a:t>x</a:t>
            </a:r>
            <a:r>
              <a:rPr lang="en-US" sz="1600" i="1" baseline="-25000" dirty="0"/>
              <a:t>1</a:t>
            </a:r>
            <a:r>
              <a:rPr lang="en-US" sz="1600" i="1" dirty="0"/>
              <a:t> </a:t>
            </a:r>
            <a:r>
              <a:rPr lang="en-US" sz="1600" dirty="0"/>
              <a:t>and</a:t>
            </a:r>
            <a:r>
              <a:rPr lang="en-US" sz="1600" i="1" dirty="0"/>
              <a:t> x</a:t>
            </a:r>
            <a:r>
              <a:rPr lang="en-US" sz="1600" i="1" baseline="-25000" dirty="0"/>
              <a:t>2</a:t>
            </a:r>
            <a:r>
              <a:rPr lang="en-US" sz="1600" i="1" dirty="0"/>
              <a:t> </a:t>
            </a:r>
            <a:r>
              <a:rPr lang="en-US" sz="1600" dirty="0"/>
              <a:t>where this occurs</a:t>
            </a:r>
          </a:p>
        </p:txBody>
      </p:sp>
      <p:pic>
        <p:nvPicPr>
          <p:cNvPr id="5" name="Picture 4" descr="An unknown Profit line, 60x-sub-1 + 50x-sub-2 = ?, is added so that it passes through the rightmost  intersection of the Storage and Inspection lines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028950"/>
            <a:ext cx="4267200" cy="34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62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Redundant Constraints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Redundant constraints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A constraint that does not form a unique boundary of the feasible solution space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Test: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A constraint is redundant if its removal does not alter the feasible solution space</a:t>
            </a:r>
          </a:p>
        </p:txBody>
      </p:sp>
      <p:pic>
        <p:nvPicPr>
          <p:cNvPr id="5" name="Picture 4" descr="Lines x-sub-2 = 25, 2x-sub-1 + 3x-sub-2 = 60, and 2x-sub-1 + x-sub-2 = 20 are graphed. The first two are redundant - 3rd has a lower feasible space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429000"/>
            <a:ext cx="4343400" cy="294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02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 and Corner Points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The solution to any problem will occur at one of the feasible solution space corner points</a:t>
            </a:r>
          </a:p>
          <a:p>
            <a:r>
              <a:rPr lang="en-US" b="1" dirty="0"/>
              <a:t>Enumeration approach</a:t>
            </a:r>
          </a:p>
          <a:p>
            <a:pPr lvl="1"/>
            <a:r>
              <a:rPr lang="en-US" dirty="0"/>
              <a:t>Determine the coordinates for each of the corner points of the feasible solution space</a:t>
            </a:r>
          </a:p>
          <a:p>
            <a:pPr lvl="2"/>
            <a:r>
              <a:rPr lang="en-US" sz="2200" dirty="0"/>
              <a:t>Corner points occur at the intersections of constraints</a:t>
            </a:r>
          </a:p>
          <a:p>
            <a:pPr lvl="1"/>
            <a:r>
              <a:rPr lang="en-US" dirty="0"/>
              <a:t>Substitute the coordinates of each corner point into the objective function</a:t>
            </a:r>
          </a:p>
          <a:p>
            <a:pPr lvl="1"/>
            <a:r>
              <a:rPr lang="en-US" dirty="0"/>
              <a:t>The corner point with the maximum (or minimum, depending on the objective) value is optimal</a:t>
            </a:r>
          </a:p>
        </p:txBody>
      </p:sp>
    </p:spTree>
    <p:extLst>
      <p:ext uri="{BB962C8B-B14F-4D97-AF65-F5344CB8AC3E}">
        <p14:creationId xmlns:p14="http://schemas.microsoft.com/office/powerpoint/2010/main" val="4211984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Slack and Surplus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b="1" dirty="0"/>
              <a:t>Binding constraint</a:t>
            </a:r>
          </a:p>
          <a:p>
            <a:pPr lvl="1"/>
            <a:r>
              <a:rPr lang="en-US" sz="1800" dirty="0"/>
              <a:t>If a constraint forms the optimal corner point of the feasible solution space, it is binding</a:t>
            </a:r>
          </a:p>
          <a:p>
            <a:pPr lvl="1"/>
            <a:r>
              <a:rPr lang="en-US" sz="1800" dirty="0"/>
              <a:t>It effectively limits the value of the objective function</a:t>
            </a:r>
          </a:p>
          <a:p>
            <a:pPr lvl="1"/>
            <a:r>
              <a:rPr lang="en-US" sz="1800" dirty="0"/>
              <a:t>If the constraint could be relaxed, the objective function could be improved</a:t>
            </a:r>
          </a:p>
          <a:p>
            <a:r>
              <a:rPr lang="en-US" sz="2000" b="1" dirty="0"/>
              <a:t>Surplus</a:t>
            </a:r>
          </a:p>
          <a:p>
            <a:pPr lvl="1"/>
            <a:r>
              <a:rPr lang="en-US" sz="1800" dirty="0"/>
              <a:t>When the values of decision variables are substituted into a ≥ constraint the amount by which the resulting value exceeds the right-hand side value</a:t>
            </a:r>
          </a:p>
          <a:p>
            <a:r>
              <a:rPr lang="en-US" sz="2000" b="1" dirty="0"/>
              <a:t>Slack</a:t>
            </a:r>
          </a:p>
          <a:p>
            <a:pPr lvl="1"/>
            <a:r>
              <a:rPr lang="en-US" sz="1800" dirty="0"/>
              <a:t>When the values of decision variables are substituted into a ≤ constraint, the amount by which the resulting value is less than the right-hand side</a:t>
            </a:r>
          </a:p>
        </p:txBody>
      </p:sp>
    </p:spTree>
    <p:extLst>
      <p:ext uri="{BB962C8B-B14F-4D97-AF65-F5344CB8AC3E}">
        <p14:creationId xmlns:p14="http://schemas.microsoft.com/office/powerpoint/2010/main" val="1211333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Using MS Excel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MS Excel can be used to solve LP problems using its Solver routine</a:t>
            </a:r>
          </a:p>
          <a:p>
            <a:pPr lvl="1"/>
            <a:r>
              <a:rPr lang="en-US" dirty="0"/>
              <a:t>Solver is an Add-in feature in Excel and is normally turned off</a:t>
            </a:r>
          </a:p>
          <a:p>
            <a:pPr lvl="1"/>
            <a:r>
              <a:rPr lang="en-US" dirty="0"/>
              <a:t>Go to Excel options to turn it on</a:t>
            </a:r>
          </a:p>
          <a:p>
            <a:pPr lvl="2"/>
            <a:r>
              <a:rPr lang="en-US" sz="2200" dirty="0"/>
              <a:t>Do a web search on the exact steps as they depend on whether you have a Mac or a Windows based system and may depend on the version of Excel you have</a:t>
            </a:r>
          </a:p>
        </p:txBody>
      </p:sp>
    </p:spTree>
    <p:extLst>
      <p:ext uri="{BB962C8B-B14F-4D97-AF65-F5344CB8AC3E}">
        <p14:creationId xmlns:p14="http://schemas.microsoft.com/office/powerpoint/2010/main" val="1214965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Solving LP problems using Solver routine of Excel</a:t>
            </a:r>
          </a:p>
          <a:p>
            <a:pPr lvl="1"/>
            <a:r>
              <a:rPr lang="en-US" dirty="0"/>
              <a:t>Enter the problem into a worksheet</a:t>
            </a:r>
          </a:p>
          <a:p>
            <a:pPr lvl="1"/>
            <a:r>
              <a:rPr lang="en-US" dirty="0"/>
              <a:t>Where there is a zero in Figure 19.15, a formula was entered</a:t>
            </a:r>
          </a:p>
          <a:p>
            <a:pPr lvl="2"/>
            <a:r>
              <a:rPr lang="en-US" sz="2200" dirty="0"/>
              <a:t>Solver automatically places a value of zero after you input the formula</a:t>
            </a:r>
          </a:p>
          <a:p>
            <a:pPr lvl="1"/>
            <a:r>
              <a:rPr lang="en-US" dirty="0"/>
              <a:t>You must designate the cells where you want the optimal values for the decision variables</a:t>
            </a:r>
          </a:p>
        </p:txBody>
      </p:sp>
    </p:spTree>
    <p:extLst>
      <p:ext uri="{BB962C8B-B14F-4D97-AF65-F5344CB8AC3E}">
        <p14:creationId xmlns:p14="http://schemas.microsoft.com/office/powerpoint/2010/main" val="1246014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pic>
        <p:nvPicPr>
          <p:cNvPr id="5" name="Picture 3" descr="Type 1 and Type 2 are listed in D3 and E3; Total Profit formula is put in G4 as =60*D4+50*E4. Constraints and RHS are listed, starting with B6 and D6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320" y="1447800"/>
            <a:ext cx="707136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92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In Excel, click Data on the top of the worksheet, and in that Ribbon, click on Solver</a:t>
            </a:r>
          </a:p>
          <a:p>
            <a:r>
              <a:rPr lang="en-US" dirty="0"/>
              <a:t>Begin by setting the Target Cell</a:t>
            </a:r>
          </a:p>
          <a:p>
            <a:pPr lvl="1"/>
            <a:r>
              <a:rPr lang="en-US" dirty="0"/>
              <a:t>This is where you want the optimal objective function value to be recorded</a:t>
            </a:r>
          </a:p>
          <a:p>
            <a:pPr lvl="1"/>
            <a:r>
              <a:rPr lang="en-US" dirty="0"/>
              <a:t>Highlight Max (if the objective is to maximize)</a:t>
            </a:r>
          </a:p>
          <a:p>
            <a:pPr lvl="1"/>
            <a:r>
              <a:rPr lang="en-US" dirty="0"/>
              <a:t>The changing cells are the cells where the optimal values of the decision variables will appear</a:t>
            </a:r>
          </a:p>
        </p:txBody>
      </p:sp>
    </p:spTree>
    <p:extLst>
      <p:ext uri="{BB962C8B-B14F-4D97-AF65-F5344CB8AC3E}">
        <p14:creationId xmlns:p14="http://schemas.microsoft.com/office/powerpoint/2010/main" val="101775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4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Add a constraint, by clicking Add</a:t>
            </a:r>
          </a:p>
          <a:p>
            <a:pPr lvl="1"/>
            <a:r>
              <a:rPr lang="en-US" dirty="0"/>
              <a:t>For each constraint, enter the cell that contains the left-hand side for the constraint</a:t>
            </a:r>
          </a:p>
          <a:p>
            <a:pPr lvl="1"/>
            <a:r>
              <a:rPr lang="en-US" dirty="0"/>
              <a:t>Select the appropriate relationship sign (≤, ≥, or =)</a:t>
            </a:r>
          </a:p>
          <a:p>
            <a:pPr lvl="1"/>
            <a:r>
              <a:rPr lang="en-US" dirty="0"/>
              <a:t>Enter the RHS value or click on the cell containing the value</a:t>
            </a:r>
          </a:p>
          <a:p>
            <a:r>
              <a:rPr lang="en-US" dirty="0"/>
              <a:t>Repeat the process for each system constraint</a:t>
            </a:r>
          </a:p>
          <a:p>
            <a:pPr lvl="1"/>
            <a:r>
              <a:rPr lang="en-US" dirty="0"/>
              <a:t>Short-cut - Constraints of the same type (≤, ≥, or =) can be added in one shot by simply selecting all of them</a:t>
            </a:r>
          </a:p>
        </p:txBody>
      </p:sp>
    </p:spTree>
    <p:extLst>
      <p:ext uri="{BB962C8B-B14F-4D97-AF65-F5344CB8AC3E}">
        <p14:creationId xmlns:p14="http://schemas.microsoft.com/office/powerpoint/2010/main" val="4901145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5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For the nonnegativity constraints, check the checkbox to Make Unconstrained Variables Nonnegative</a:t>
            </a:r>
          </a:p>
          <a:p>
            <a:pPr>
              <a:spcBef>
                <a:spcPts val="800"/>
              </a:spcBef>
            </a:pPr>
            <a:r>
              <a:rPr lang="en-US" dirty="0"/>
              <a:t>Select Simplex LP as the Solving Method</a:t>
            </a:r>
            <a:endParaRPr lang="en-US" sz="2000" dirty="0"/>
          </a:p>
          <a:p>
            <a:pPr>
              <a:spcBef>
                <a:spcPts val="800"/>
              </a:spcBef>
            </a:pPr>
            <a:r>
              <a:rPr lang="en-US" dirty="0"/>
              <a:t>Click Solve</a:t>
            </a:r>
          </a:p>
        </p:txBody>
      </p:sp>
    </p:spTree>
    <p:extLst>
      <p:ext uri="{BB962C8B-B14F-4D97-AF65-F5344CB8AC3E}">
        <p14:creationId xmlns:p14="http://schemas.microsoft.com/office/powerpoint/2010/main" val="282236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Programming (LP)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000" b="1" dirty="0"/>
              <a:t>LP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A powerful quantitative tool used by operations and other managers to obtain optimal solutions to problems that involve restrictions or limitations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sz="1800" dirty="0"/>
              <a:t>Applications include: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Establishing locations for emergency equipment and personnel that will minimize response time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Determining optimal schedules at airlines for planes, pilots, and ground personnel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Developing financial plans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Determining optimal blends of animal feed mixes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Determining optimal diet plans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Identifying the best set of worker–job assignments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Developing optimal production schedules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Developing shipping plans that will minimize shipping costs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Identifying the optimal mix of products in a factory</a:t>
            </a:r>
          </a:p>
          <a:p>
            <a:pPr marL="914400" lvl="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/>
              <a:t>Performing production and service planning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6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pic>
        <p:nvPicPr>
          <p:cNvPr id="5" name="Picture 3" descr="Solver parameters input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3377" y="1599348"/>
            <a:ext cx="6197246" cy="3873278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7F367A-0069-4477-9BBD-6CA77379F02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1809145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Solver Results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The Solver Results menu will appear</a:t>
            </a:r>
          </a:p>
          <a:p>
            <a:pPr lvl="1"/>
            <a:r>
              <a:rPr lang="en-US" sz="2200" dirty="0"/>
              <a:t>You will have one of two results</a:t>
            </a:r>
          </a:p>
          <a:p>
            <a:pPr lvl="2"/>
            <a:r>
              <a:rPr lang="en-US" sz="2200" b="1" dirty="0"/>
              <a:t>A Solution</a:t>
            </a:r>
          </a:p>
          <a:p>
            <a:pPr marL="971550" lvl="3" indent="-342900">
              <a:buFont typeface="Arial" pitchFamily="34" charset="0"/>
              <a:buChar char="•"/>
            </a:pPr>
            <a:r>
              <a:rPr lang="en-US" sz="2200" dirty="0"/>
              <a:t>In the Solver Results menu Reports box</a:t>
            </a:r>
          </a:p>
          <a:p>
            <a:pPr marL="1314450" lvl="4" indent="-342900"/>
            <a:r>
              <a:rPr lang="en-US" sz="2200" dirty="0"/>
              <a:t>Highlight both Answer and Sensitivity</a:t>
            </a:r>
          </a:p>
          <a:p>
            <a:pPr marL="1314450" lvl="4" indent="-342900"/>
            <a:r>
              <a:rPr lang="en-US" sz="2200" dirty="0"/>
              <a:t>Click OK</a:t>
            </a:r>
          </a:p>
          <a:p>
            <a:pPr lvl="2"/>
            <a:r>
              <a:rPr lang="en-US" sz="2200" b="1" dirty="0"/>
              <a:t>An Error message</a:t>
            </a:r>
          </a:p>
          <a:p>
            <a:pPr marL="971550" lvl="3" indent="-342900">
              <a:buFont typeface="Arial" pitchFamily="34" charset="0"/>
              <a:buChar char="•"/>
            </a:pPr>
            <a:r>
              <a:rPr lang="en-US" sz="2200" dirty="0"/>
              <a:t>Make corrections and click solve</a:t>
            </a:r>
          </a:p>
        </p:txBody>
      </p:sp>
    </p:spTree>
    <p:extLst>
      <p:ext uri="{BB962C8B-B14F-4D97-AF65-F5344CB8AC3E}">
        <p14:creationId xmlns:p14="http://schemas.microsoft.com/office/powerpoint/2010/main" val="34572699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Solver Results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Solver will incorporate the optimal values of the decision variables and the objective function into your original layout on your worksheets</a:t>
            </a:r>
            <a:endParaRPr lang="en-US" dirty="0"/>
          </a:p>
        </p:txBody>
      </p:sp>
      <p:pic>
        <p:nvPicPr>
          <p:cNvPr id="5" name="Picture 4" descr="Solver results: Keep Solver Solution radio button selected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9399" y="2713599"/>
            <a:ext cx="5320402" cy="332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487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Answer Report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19.4</a:t>
            </a:r>
          </a:p>
        </p:txBody>
      </p:sp>
      <p:pic>
        <p:nvPicPr>
          <p:cNvPr id="5" name="Picture 3" descr="Solver results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3985" y="1487606"/>
            <a:ext cx="6376030" cy="3985019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EFDD351-01A9-4415-B44C-5206ECF505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  <a:endParaRPr lang="en-US" dirty="0">
              <a:hlinkClick r:id="rId4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11561073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Sensitivity Report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pic>
        <p:nvPicPr>
          <p:cNvPr id="5" name="Picture 3" descr="Sensitivity report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6639" y="1378424"/>
            <a:ext cx="6550722" cy="4094201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5F562350-986C-4D3B-9096-A363C5F502A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  <a:endParaRPr lang="en-US" dirty="0">
              <a:hlinkClick r:id="rId4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1436899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86860"/>
            <a:ext cx="1192696" cy="32349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1314450"/>
            <a:ext cx="8458200" cy="4552950"/>
          </a:xfrm>
        </p:spPr>
        <p:txBody>
          <a:bodyPr/>
          <a:lstStyle/>
          <a:p>
            <a:r>
              <a:rPr lang="en-US" b="1" dirty="0"/>
              <a:t>Sensitivity Analysis</a:t>
            </a:r>
          </a:p>
          <a:p>
            <a:pPr lvl="1"/>
            <a:r>
              <a:rPr lang="en-US" dirty="0"/>
              <a:t>Assessing the impact of potential changes to the numerical values of an LP model</a:t>
            </a:r>
          </a:p>
          <a:p>
            <a:pPr lvl="1"/>
            <a:r>
              <a:rPr lang="en-US" dirty="0"/>
              <a:t>Three types of changes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u="sng" dirty="0"/>
              <a:t>Objective function coefficients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u="sng" dirty="0"/>
              <a:t>Right-hand values of constraints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Constraint coefficients</a:t>
            </a:r>
          </a:p>
        </p:txBody>
      </p:sp>
      <p:sp>
        <p:nvSpPr>
          <p:cNvPr id="12" name="Right Brac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 bwMode="auto">
          <a:xfrm>
            <a:off x="5334000" y="3486150"/>
            <a:ext cx="228600" cy="838200"/>
          </a:xfrm>
          <a:prstGeom prst="rightBrace">
            <a:avLst>
              <a:gd name="adj1" fmla="val 8335"/>
              <a:gd name="adj2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400" dirty="0">
              <a:latin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5715000" y="3681994"/>
            <a:ext cx="3086100" cy="375656"/>
          </a:xfrm>
        </p:spPr>
        <p:txBody>
          <a:bodyPr/>
          <a:lstStyle/>
          <a:p>
            <a:r>
              <a:rPr lang="en-US" sz="1800" dirty="0"/>
              <a:t>We will consider these</a:t>
            </a:r>
          </a:p>
        </p:txBody>
      </p:sp>
    </p:spTree>
    <p:extLst>
      <p:ext uri="{BB962C8B-B14F-4D97-AF65-F5344CB8AC3E}">
        <p14:creationId xmlns:p14="http://schemas.microsoft.com/office/powerpoint/2010/main" val="3273530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O.F. Coefficient Changes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A change in the value of an O.F. coefficient can cause a change in the optimal solution of a problem</a:t>
            </a:r>
          </a:p>
          <a:p>
            <a:r>
              <a:rPr lang="en-US" dirty="0"/>
              <a:t>Not every change will result in a changed solution</a:t>
            </a:r>
          </a:p>
          <a:p>
            <a:pPr marL="457200" lvl="2" indent="-457200"/>
            <a:r>
              <a:rPr lang="en-US" sz="2400" b="1" dirty="0"/>
              <a:t>Range of optimality</a:t>
            </a:r>
          </a:p>
          <a:p>
            <a:pPr marL="798513" lvl="3" indent="-342900">
              <a:buFont typeface="Arial" pitchFamily="34" charset="0"/>
              <a:buChar char="•"/>
            </a:pPr>
            <a:r>
              <a:rPr lang="en-US" sz="2400" dirty="0"/>
              <a:t>The range of O.F. coefficient values for which the optimal values of the decision variables will not change</a:t>
            </a:r>
          </a:p>
        </p:txBody>
      </p:sp>
    </p:spTree>
    <p:extLst>
      <p:ext uri="{BB962C8B-B14F-4D97-AF65-F5344CB8AC3E}">
        <p14:creationId xmlns:p14="http://schemas.microsoft.com/office/powerpoint/2010/main" val="4074623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and </a:t>
            </a:r>
            <a:r>
              <a:rPr lang="en-US" dirty="0" err="1"/>
              <a:t>Nonbasic</a:t>
            </a:r>
            <a:r>
              <a:rPr lang="en-US" dirty="0"/>
              <a:t> Variables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Basic variables</a:t>
            </a:r>
          </a:p>
          <a:p>
            <a:pPr lvl="1"/>
            <a:r>
              <a:rPr lang="en-US" dirty="0"/>
              <a:t>Decision variables whose optimal values are nonzero</a:t>
            </a:r>
          </a:p>
          <a:p>
            <a:r>
              <a:rPr lang="en-US" b="1" dirty="0" err="1"/>
              <a:t>Nonbasic</a:t>
            </a:r>
            <a:r>
              <a:rPr lang="en-US" b="1" dirty="0"/>
              <a:t> variables</a:t>
            </a:r>
          </a:p>
          <a:p>
            <a:pPr lvl="1"/>
            <a:r>
              <a:rPr lang="en-US" dirty="0"/>
              <a:t>Decision variables whose optimal values are zero</a:t>
            </a:r>
          </a:p>
          <a:p>
            <a:pPr lvl="1"/>
            <a:r>
              <a:rPr lang="en-US" b="1" dirty="0"/>
              <a:t>Reduced cost</a:t>
            </a:r>
          </a:p>
          <a:p>
            <a:pPr lvl="2"/>
            <a:r>
              <a:rPr lang="en-US" sz="2200" dirty="0"/>
              <a:t>Unless the </a:t>
            </a:r>
            <a:r>
              <a:rPr lang="en-US" sz="2200" dirty="0" err="1"/>
              <a:t>nonbasic</a:t>
            </a:r>
            <a:r>
              <a:rPr lang="en-US" sz="2200" dirty="0"/>
              <a:t> variable’s coefficient increases by more than its reduced cost, it will continue to be </a:t>
            </a:r>
            <a:r>
              <a:rPr lang="en-US" sz="2200" dirty="0" err="1"/>
              <a:t>nonbasic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95789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RHS Value Changes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Shadow price</a:t>
            </a:r>
          </a:p>
          <a:p>
            <a:pPr lvl="1"/>
            <a:r>
              <a:rPr lang="en-US" dirty="0"/>
              <a:t>Amount by which the value of the objective function would change with a one-unit change in the RHS value of a constraint</a:t>
            </a:r>
          </a:p>
          <a:p>
            <a:pPr lvl="1"/>
            <a:r>
              <a:rPr lang="en-US" b="1" dirty="0"/>
              <a:t>Range of feasibility</a:t>
            </a:r>
          </a:p>
          <a:p>
            <a:pPr lvl="2"/>
            <a:r>
              <a:rPr lang="en-US" sz="2200" dirty="0"/>
              <a:t>Range of values for the RHS of a constraint over which the shadow price remains the same</a:t>
            </a:r>
          </a:p>
        </p:txBody>
      </p:sp>
    </p:spTree>
    <p:extLst>
      <p:ext uri="{BB962C8B-B14F-4D97-AF65-F5344CB8AC3E}">
        <p14:creationId xmlns:p14="http://schemas.microsoft.com/office/powerpoint/2010/main" val="7948543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Binding vs. Nonbinding Constraints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b="1" dirty="0"/>
              <a:t>Nonbinding constraints </a:t>
            </a:r>
          </a:p>
          <a:p>
            <a:pPr lvl="1"/>
            <a:r>
              <a:rPr lang="en-US" sz="2000" dirty="0"/>
              <a:t>Have shadow price values that are equal to zero</a:t>
            </a:r>
          </a:p>
          <a:p>
            <a:pPr lvl="1"/>
            <a:r>
              <a:rPr lang="en-US" sz="2000" dirty="0"/>
              <a:t>Have slack (≤ constraint) or surplus (≥ constraint)</a:t>
            </a:r>
          </a:p>
          <a:p>
            <a:pPr lvl="1"/>
            <a:r>
              <a:rPr lang="en-US" sz="2000" dirty="0"/>
              <a:t>Changing the RHS value of a nonbinding constraint (over its range of feasibility) will have no effect on the optimal solution</a:t>
            </a:r>
          </a:p>
          <a:p>
            <a:r>
              <a:rPr lang="en-US" sz="2000" b="1" dirty="0"/>
              <a:t>Binding constraint</a:t>
            </a:r>
          </a:p>
          <a:p>
            <a:pPr lvl="1"/>
            <a:r>
              <a:rPr lang="en-US" sz="2000" dirty="0"/>
              <a:t>Have shadow price values that are nonzero</a:t>
            </a:r>
          </a:p>
          <a:p>
            <a:pPr lvl="1"/>
            <a:r>
              <a:rPr lang="en-US" sz="2000" dirty="0"/>
              <a:t>Have no slack (≤ constraint) or surplus (≥ constraint)</a:t>
            </a:r>
          </a:p>
          <a:p>
            <a:pPr lvl="1"/>
            <a:r>
              <a:rPr lang="en-US" sz="2000" dirty="0"/>
              <a:t>Changing the RHS value of a binding constraint will lead to a change in the optimal decision values and to a change in the value of the objective function</a:t>
            </a:r>
          </a:p>
        </p:txBody>
      </p:sp>
    </p:spTree>
    <p:extLst>
      <p:ext uri="{BB962C8B-B14F-4D97-AF65-F5344CB8AC3E}">
        <p14:creationId xmlns:p14="http://schemas.microsoft.com/office/powerpoint/2010/main" val="276081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 Models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200" b="1" dirty="0"/>
              <a:t>LP models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2200" dirty="0"/>
              <a:t>Mathematical representations of constrained optimization problems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2200" dirty="0"/>
              <a:t>LP model components: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b="1" dirty="0"/>
              <a:t>Objective function</a:t>
            </a:r>
          </a:p>
          <a:p>
            <a:pPr marL="936000" lvl="3" indent="-290513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800" dirty="0"/>
              <a:t>A mathematical statement of profit (or cost, etc.) for a given solution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b="1" dirty="0"/>
              <a:t>Decision variables</a:t>
            </a:r>
          </a:p>
          <a:p>
            <a:pPr marL="936000" lvl="3" indent="-290513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800" dirty="0"/>
              <a:t>Amounts of either inputs or outputs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b="1" dirty="0"/>
              <a:t>Constraints</a:t>
            </a:r>
          </a:p>
          <a:p>
            <a:pPr marL="936000" lvl="3" indent="-290513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800" dirty="0"/>
              <a:t>Limitations that restrict the available alternatives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b="1" dirty="0"/>
              <a:t>Parameters</a:t>
            </a:r>
          </a:p>
          <a:p>
            <a:pPr marL="936000" lvl="3" indent="-290513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1800" dirty="0"/>
              <a:t>Numerical constants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261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Main Content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804844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8242-31AB-427B-8857-866D707A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Content: Text Alternatives for Images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79305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2 </a:t>
            </a:r>
            <a:r>
              <a:rPr lang="en-US" sz="1200" dirty="0"/>
              <a:t>6</a:t>
            </a:r>
            <a:r>
              <a:rPr lang="en-US" dirty="0"/>
              <a:t>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 Inspection line starts at (0,22) and ends at (11,0). Areas under each graph are shaded. The upper region where (10,10) was graphed previously is not in any feasible region. A region under Inspection, but over Assembly and another region under Assembly, but over Inspection are feasible for a single region. Only the region under both Inspection and Assembly is feasible for both.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41729012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Solutions </a:t>
            </a:r>
            <a:r>
              <a:rPr lang="en-US" sz="1200" dirty="0"/>
              <a:t>6</a:t>
            </a:r>
            <a:r>
              <a:rPr lang="en-US" dirty="0"/>
              <a:t>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Set Objective: $G$4; Max; By Changing Variable Cells: $D$4:$E$4; Subject to the Constraints: $C7$7 &lt;= 100, $C$8 &lt;= 22, $C$9 &lt;= 39; Make Unconstrained Variables Non-Negative Checked; Select a Solving Method - Simplex LP.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3076734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 Report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>
              <a:hlinkClick r:id="rId3" action="ppaction://hlinksldjump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Total Profit = 740; Variable Final Values are 9 and 4, both continuous; Assembly: Not Binding, Slack =24; Inspection and Storage both Binding with Slack = 0.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5006566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Report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>
              <a:hlinkClick r:id="rId3" action="ppaction://hlinksldjump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Variable Type 1: Objective coefficient = 60, Reduced cost = 0, allowable increase = 40 and allowable decrease = 10; Variable Type 2: Objective coefficient = 50, Reduced cost = 0, allowable increase = 10 and allowable decrease = 20; Constraints: Assembly: final value = 76, shadow price = 0, Constraint R.H. side = 100, allowable increase = infinite, allowable decrease = 24; Inspection: final value = 22, shadow price = 10, Constraint R.H. side = 39, allowable increase = 4, allowable decrease = 4; Storage: final value = 39, shadow price = 13.333333333, Constraint R.H. side = 39, allowable increase = 4.5, allowable decrease = 6.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2759445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 Assumptions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b="1" dirty="0"/>
              <a:t>In order for LP models to be used effectively, certain assumptions must be satisfied: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Linearity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The impact of decision variables is linear in constraints and in the objective function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Divisibility</a:t>
            </a:r>
          </a:p>
          <a:p>
            <a:pPr lvl="2">
              <a:spcAft>
                <a:spcPts val="600"/>
              </a:spcAft>
            </a:pPr>
            <a:r>
              <a:rPr lang="en-US" dirty="0" err="1"/>
              <a:t>Noninteger</a:t>
            </a:r>
            <a:r>
              <a:rPr lang="en-US" dirty="0"/>
              <a:t> values of decision variables are acceptable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Certainty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Values of parameters are known and constant</a:t>
            </a:r>
          </a:p>
          <a:p>
            <a:pPr lvl="1">
              <a:spcAft>
                <a:spcPts val="600"/>
              </a:spcAft>
            </a:pPr>
            <a:r>
              <a:rPr lang="en-US" sz="2000" i="1" dirty="0" err="1"/>
              <a:t>Nonnegativity</a:t>
            </a:r>
            <a:endParaRPr lang="en-US" sz="2000" i="1" dirty="0"/>
          </a:p>
          <a:p>
            <a:pPr lvl="2">
              <a:spcAft>
                <a:spcPts val="600"/>
              </a:spcAft>
            </a:pPr>
            <a:r>
              <a:rPr lang="en-US" dirty="0"/>
              <a:t>Negative values of decision variables are unacceptable</a:t>
            </a:r>
          </a:p>
        </p:txBody>
      </p:sp>
    </p:spTree>
    <p:extLst>
      <p:ext uri="{BB962C8B-B14F-4D97-AF65-F5344CB8AC3E}">
        <p14:creationId xmlns:p14="http://schemas.microsoft.com/office/powerpoint/2010/main" val="243401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Formulation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700"/>
              </a:spcBef>
              <a:spcAft>
                <a:spcPts val="700"/>
              </a:spcAft>
              <a:buFontTx/>
              <a:buAutoNum type="arabicPeriod"/>
            </a:pPr>
            <a:r>
              <a:rPr lang="en-US" sz="2000" b="1" dirty="0"/>
              <a:t>List and define the decision variables (D.V.)</a:t>
            </a:r>
          </a:p>
          <a:p>
            <a:pPr marL="798513" lvl="1" indent="-3333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These typically represent quantities</a:t>
            </a:r>
          </a:p>
          <a:p>
            <a:pPr marL="457200" indent="-457200">
              <a:spcBef>
                <a:spcPts val="700"/>
              </a:spcBef>
              <a:spcAft>
                <a:spcPts val="700"/>
              </a:spcAft>
              <a:buFontTx/>
              <a:buAutoNum type="arabicPeriod"/>
            </a:pPr>
            <a:r>
              <a:rPr lang="en-US" sz="2000" b="1" dirty="0"/>
              <a:t>State the objective function (O.F.)</a:t>
            </a:r>
          </a:p>
          <a:p>
            <a:pPr marL="798513" lvl="1" indent="-3333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It includes every D.V. in the model and its contribution to profit (or cost)</a:t>
            </a:r>
          </a:p>
          <a:p>
            <a:pPr marL="457200" indent="-457200">
              <a:spcBef>
                <a:spcPts val="700"/>
              </a:spcBef>
              <a:spcAft>
                <a:spcPts val="700"/>
              </a:spcAft>
              <a:buFontTx/>
              <a:buAutoNum type="arabicPeriod"/>
            </a:pPr>
            <a:r>
              <a:rPr lang="en-US" sz="2000" b="1" dirty="0"/>
              <a:t>List the constraints</a:t>
            </a:r>
          </a:p>
          <a:p>
            <a:pPr marL="798513" lvl="1" indent="-3333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Right-hand side value</a:t>
            </a:r>
          </a:p>
          <a:p>
            <a:pPr marL="798513" lvl="1" indent="-3333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Relationship symbol (≤, ≥, or =)</a:t>
            </a:r>
          </a:p>
          <a:p>
            <a:pPr marL="798513" lvl="1" indent="-3333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Left-hand side</a:t>
            </a:r>
          </a:p>
          <a:p>
            <a:pPr marL="1030288" lvl="2" indent="-231775">
              <a:spcBef>
                <a:spcPts val="700"/>
              </a:spcBef>
              <a:spcAft>
                <a:spcPts val="700"/>
              </a:spcAft>
            </a:pPr>
            <a:r>
              <a:rPr lang="en-US" sz="1800" dirty="0"/>
              <a:t>The variables subject to the constraint, and their coefficients that indicate how much of the RHS quantity one unit of the D.V. represents</a:t>
            </a:r>
          </a:p>
          <a:p>
            <a:pPr marL="457200" indent="-457200">
              <a:spcBef>
                <a:spcPts val="700"/>
              </a:spcBef>
              <a:spcAft>
                <a:spcPts val="700"/>
              </a:spcAft>
              <a:buFontTx/>
              <a:buAutoNum type="arabicPeriod"/>
            </a:pPr>
            <a:r>
              <a:rPr lang="en-US" sz="2000" b="1" dirty="0"/>
              <a:t>Nonnegativity constraints</a:t>
            </a:r>
          </a:p>
        </p:txBody>
      </p:sp>
    </p:spTree>
    <p:extLst>
      <p:ext uri="{BB962C8B-B14F-4D97-AF65-F5344CB8AC3E}">
        <p14:creationId xmlns:p14="http://schemas.microsoft.com/office/powerpoint/2010/main" val="226000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LP Formulation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48760"/>
            <a:ext cx="1311965" cy="36159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19.2</a:t>
            </a:r>
          </a:p>
        </p:txBody>
      </p:sp>
      <p:graphicFrame>
        <p:nvGraphicFramePr>
          <p:cNvPr id="12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9073845"/>
              </p:ext>
            </p:extLst>
          </p:nvPr>
        </p:nvGraphicFramePr>
        <p:xfrm>
          <a:off x="368300" y="1924050"/>
          <a:ext cx="6219825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Equation" r:id="rId3" imgW="3695080" imgH="2082341" progId="Equation.3">
                  <p:embed/>
                </p:oleObj>
              </mc:Choice>
              <mc:Fallback>
                <p:oleObj name="Equation" r:id="rId3" imgW="3695080" imgH="2082341" progId="Equation.3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300" y="1924050"/>
                        <a:ext cx="6219825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6591300" y="3156346"/>
            <a:ext cx="2209800" cy="649138"/>
          </a:xfrm>
        </p:spPr>
        <p:txBody>
          <a:bodyPr/>
          <a:lstStyle/>
          <a:p>
            <a:r>
              <a:rPr lang="en-US" sz="1200" b="1" dirty="0"/>
              <a:t>(Objective function)</a:t>
            </a:r>
            <a:endParaRPr lang="en-US" sz="1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6610350" y="3986794"/>
            <a:ext cx="2190750" cy="673100"/>
          </a:xfrm>
        </p:spPr>
        <p:txBody>
          <a:bodyPr/>
          <a:lstStyle/>
          <a:p>
            <a:r>
              <a:rPr lang="en-US" sz="1200" b="1" dirty="0"/>
              <a:t>(Constraints)</a:t>
            </a:r>
            <a:endParaRPr lang="en-US" sz="1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6629400" y="5107904"/>
            <a:ext cx="2171700" cy="698500"/>
          </a:xfrm>
        </p:spPr>
        <p:txBody>
          <a:bodyPr/>
          <a:lstStyle/>
          <a:p>
            <a:r>
              <a:rPr lang="en-US" sz="1200" b="1" dirty="0"/>
              <a:t>(Nonnegativity constraints)</a:t>
            </a:r>
          </a:p>
        </p:txBody>
      </p:sp>
    </p:spTree>
    <p:extLst>
      <p:ext uri="{BB962C8B-B14F-4D97-AF65-F5344CB8AC3E}">
        <p14:creationId xmlns:p14="http://schemas.microsoft.com/office/powerpoint/2010/main" val="390777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LP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Graphical LP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A method for finding optimal solutions to two-variable problems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Procedure</a:t>
            </a:r>
          </a:p>
          <a:p>
            <a:pPr marL="8001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Set up the objective function and the constraints in mathematical format</a:t>
            </a:r>
          </a:p>
          <a:p>
            <a:pPr marL="8001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Plot the constraints</a:t>
            </a:r>
          </a:p>
          <a:p>
            <a:pPr marL="8001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Identify the feasible solution space</a:t>
            </a:r>
          </a:p>
          <a:p>
            <a:pPr marL="1143000" lvl="3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The set of all feasible combinations of decision variables as defined by the constraints</a:t>
            </a:r>
          </a:p>
          <a:p>
            <a:pPr marL="8001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Plot the objective function</a:t>
            </a:r>
          </a:p>
          <a:p>
            <a:pPr marL="8001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Determine the optimal solution</a:t>
            </a:r>
          </a:p>
        </p:txBody>
      </p:sp>
    </p:spTree>
    <p:extLst>
      <p:ext uri="{BB962C8B-B14F-4D97-AF65-F5344CB8AC3E}">
        <p14:creationId xmlns:p14="http://schemas.microsoft.com/office/powerpoint/2010/main" val="3868853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Graphical LP: Step 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352550" cy="36042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19.3</a:t>
            </a: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9877234"/>
              </p:ext>
            </p:extLst>
          </p:nvPr>
        </p:nvGraphicFramePr>
        <p:xfrm>
          <a:off x="444500" y="1676400"/>
          <a:ext cx="5702300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5" name="Equation" r:id="rId3" imgW="3453665" imgH="1853603" progId="Equation.3">
                  <p:embed/>
                </p:oleObj>
              </mc:Choice>
              <mc:Fallback>
                <p:oleObj name="Equation" r:id="rId3" imgW="3453665" imgH="1853603" progId="Equation.3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1676400"/>
                        <a:ext cx="5702300" cy="306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02619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1_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2055</TotalTime>
  <Words>2252</Words>
  <Application>Microsoft Office PowerPoint</Application>
  <PresentationFormat>On-screen Show (4:3)</PresentationFormat>
  <Paragraphs>270</Paragraphs>
  <Slides>45</Slides>
  <Notes>1</Notes>
  <HiddenSlides>5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Calibri</vt:lpstr>
      <vt:lpstr>Times New Roman</vt:lpstr>
      <vt:lpstr>Title Slides Master</vt:lpstr>
      <vt:lpstr>MainContentSlideMaster</vt:lpstr>
      <vt:lpstr>ClosingMaster</vt:lpstr>
      <vt:lpstr>DividerSlideMaster</vt:lpstr>
      <vt:lpstr>ImageDescriptionAppendixSlideMaster</vt:lpstr>
      <vt:lpstr>1_MainContentSlideMaster</vt:lpstr>
      <vt:lpstr>Equation</vt:lpstr>
      <vt:lpstr>Chapter 19</vt:lpstr>
      <vt:lpstr>Chapter 19: Learning Objectives</vt:lpstr>
      <vt:lpstr>Linear Programming (LP)</vt:lpstr>
      <vt:lpstr>LP Models</vt:lpstr>
      <vt:lpstr>LP Assumptions</vt:lpstr>
      <vt:lpstr>Model Formulation</vt:lpstr>
      <vt:lpstr>Example – LP Formulation</vt:lpstr>
      <vt:lpstr>Graphical LP</vt:lpstr>
      <vt:lpstr>Example – Graphical LP: Step 1</vt:lpstr>
      <vt:lpstr>Example – Graphical LP: Step 2 1</vt:lpstr>
      <vt:lpstr>Example – Graphical LP: Step 2 2</vt:lpstr>
      <vt:lpstr>Example – Graphical LP: Step 2 3</vt:lpstr>
      <vt:lpstr>Example – Graphical LP: Step 2 4</vt:lpstr>
      <vt:lpstr>Example – Graphical LP: Step 2 5</vt:lpstr>
      <vt:lpstr>Example – Graphical LP: Step 2 6</vt:lpstr>
      <vt:lpstr>Example – Graphical LP: Step 3</vt:lpstr>
      <vt:lpstr>Example – Graphical LP: Step 4 1</vt:lpstr>
      <vt:lpstr>Example – Graphical LP: Step 4 2</vt:lpstr>
      <vt:lpstr>Example – Graphical LP: Step 4 3</vt:lpstr>
      <vt:lpstr>Example – Graphical LP: Step 5</vt:lpstr>
      <vt:lpstr>Redundant Constraints</vt:lpstr>
      <vt:lpstr>Solutions and Corner Points</vt:lpstr>
      <vt:lpstr>Slack and Surplus</vt:lpstr>
      <vt:lpstr>Computer Solutions Using MS Excel</vt:lpstr>
      <vt:lpstr>Computer Solutions 1</vt:lpstr>
      <vt:lpstr>Computer Solutions 2</vt:lpstr>
      <vt:lpstr>Computer Solutions 3</vt:lpstr>
      <vt:lpstr>Computer Solutions 4</vt:lpstr>
      <vt:lpstr>Computer Solutions 5</vt:lpstr>
      <vt:lpstr>Computer Solutions 6</vt:lpstr>
      <vt:lpstr>Solver Results</vt:lpstr>
      <vt:lpstr>Solver Results (cont.)</vt:lpstr>
      <vt:lpstr>Answer Report</vt:lpstr>
      <vt:lpstr>Sensitivity Report</vt:lpstr>
      <vt:lpstr>Sensitivity Analysis</vt:lpstr>
      <vt:lpstr>O.F. Coefficient Changes</vt:lpstr>
      <vt:lpstr>Basic and Nonbasic Variables</vt:lpstr>
      <vt:lpstr>RHS Value Changes</vt:lpstr>
      <vt:lpstr>Binding vs. Nonbinding Constraints</vt:lpstr>
      <vt:lpstr>End of Main Content</vt:lpstr>
      <vt:lpstr>Accessibility Content: Text Alternatives for Images</vt:lpstr>
      <vt:lpstr>Example – Graphical LP: Step 2 6 - Text Alternative</vt:lpstr>
      <vt:lpstr>Computer Solutions 6 - Text Alternative</vt:lpstr>
      <vt:lpstr>Answer Report - Text Alternative</vt:lpstr>
      <vt:lpstr>Sensitivity Report - Text Alternative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Prasanna kumar. Tripathy</cp:lastModifiedBy>
  <cp:revision>251</cp:revision>
  <dcterms:created xsi:type="dcterms:W3CDTF">2019-07-27T05:34:11Z</dcterms:created>
  <dcterms:modified xsi:type="dcterms:W3CDTF">2020-05-23T09:41:06Z</dcterms:modified>
</cp:coreProperties>
</file>