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 id="2147483709" r:id="rId7"/>
  </p:sldMasterIdLst>
  <p:notesMasterIdLst>
    <p:notesMasterId r:id="rId53"/>
  </p:notesMasterIdLst>
  <p:sldIdLst>
    <p:sldId id="256" r:id="rId8"/>
    <p:sldId id="266" r:id="rId9"/>
    <p:sldId id="291"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11" r:id="rId26"/>
    <p:sldId id="318" r:id="rId27"/>
    <p:sldId id="319" r:id="rId28"/>
    <p:sldId id="320" r:id="rId29"/>
    <p:sldId id="333" r:id="rId30"/>
    <p:sldId id="334" r:id="rId31"/>
    <p:sldId id="321" r:id="rId32"/>
    <p:sldId id="335" r:id="rId33"/>
    <p:sldId id="324" r:id="rId34"/>
    <p:sldId id="325" r:id="rId35"/>
    <p:sldId id="326" r:id="rId36"/>
    <p:sldId id="331" r:id="rId37"/>
    <p:sldId id="332" r:id="rId38"/>
    <p:sldId id="336" r:id="rId39"/>
    <p:sldId id="337" r:id="rId40"/>
    <p:sldId id="338" r:id="rId41"/>
    <p:sldId id="339" r:id="rId42"/>
    <p:sldId id="340" r:id="rId43"/>
    <p:sldId id="341" r:id="rId44"/>
    <p:sldId id="343" r:id="rId45"/>
    <p:sldId id="342" r:id="rId46"/>
    <p:sldId id="344" r:id="rId47"/>
    <p:sldId id="345" r:id="rId48"/>
    <p:sldId id="346" r:id="rId49"/>
    <p:sldId id="260" r:id="rId50"/>
    <p:sldId id="289" r:id="rId51"/>
    <p:sldId id="290"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294"/>
            <p14:sldId id="295"/>
            <p14:sldId id="296"/>
            <p14:sldId id="297"/>
            <p14:sldId id="298"/>
            <p14:sldId id="299"/>
            <p14:sldId id="300"/>
            <p14:sldId id="301"/>
            <p14:sldId id="302"/>
            <p14:sldId id="303"/>
            <p14:sldId id="304"/>
            <p14:sldId id="305"/>
            <p14:sldId id="306"/>
            <p14:sldId id="307"/>
            <p14:sldId id="308"/>
            <p14:sldId id="311"/>
            <p14:sldId id="318"/>
            <p14:sldId id="319"/>
            <p14:sldId id="320"/>
            <p14:sldId id="333"/>
            <p14:sldId id="334"/>
            <p14:sldId id="321"/>
            <p14:sldId id="335"/>
            <p14:sldId id="324"/>
            <p14:sldId id="325"/>
            <p14:sldId id="326"/>
            <p14:sldId id="331"/>
            <p14:sldId id="332"/>
            <p14:sldId id="336"/>
            <p14:sldId id="337"/>
            <p14:sldId id="338"/>
            <p14:sldId id="339"/>
            <p14:sldId id="340"/>
            <p14:sldId id="341"/>
            <p14:sldId id="343"/>
            <p14:sldId id="342"/>
            <p14:sldId id="344"/>
            <p14:sldId id="345"/>
            <p14:sldId id="346"/>
            <p14:sldId id="260"/>
          </p14:sldIdLst>
        </p14:section>
        <p14:section name="Appendix: Image Descriptions for Unsighted Students" id="{3F4A8EE0-6EA0-4078-8476-A0F201B74881}">
          <p14:sldIdLst>
            <p14:sldId id="289"/>
            <p14:sldId id="29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CBAF"/>
    <a:srgbClr val="C8BEA0"/>
    <a:srgbClr val="E6E3D2"/>
    <a:srgbClr val="DDD9C3"/>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3073" autoAdjust="0"/>
  </p:normalViewPr>
  <p:slideViewPr>
    <p:cSldViewPr snapToGrid="0" showGuides="1">
      <p:cViewPr varScale="1">
        <p:scale>
          <a:sx n="90" d="100"/>
          <a:sy n="90" d="100"/>
        </p:scale>
        <p:origin x="900" y="90"/>
      </p:cViewPr>
      <p:guideLst>
        <p:guide pos="3264"/>
        <p:guide orient="horz" pos="2256"/>
        <p:guide pos="5640"/>
      </p:guideLst>
    </p:cSldViewPr>
  </p:slideViewPr>
  <p:outlineViewPr>
    <p:cViewPr>
      <p:scale>
        <a:sx n="33" d="100"/>
        <a:sy n="33" d="100"/>
      </p:scale>
      <p:origin x="0" y="3758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theme" Target="theme/theme1.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726191941"/>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316940434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latin typeface="Calibri" panose="020F0502020204030204" pitchFamily="34" charset="0"/>
                <a:cs typeface="Calibri" panose="020F0502020204030204" pitchFamily="34" charset="0"/>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2517903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4044249400"/>
      </p:ext>
    </p:extLst>
  </p:cSld>
  <p:clrMap bg1="lt1" tx1="dk1" bg2="lt2" tx2="dk2" accent1="accent1" accent2="accent2" accent3="accent3" accent4="accent4" accent5="accent5" accent6="accent6" hlink="hlink" folHlink="folHlink"/>
  <p:sldLayoutIdLst>
    <p:sldLayoutId id="2147483706" r:id="rId1"/>
    <p:sldLayoutId id="2147483707"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98981057"/>
      </p:ext>
    </p:extLst>
  </p:cSld>
  <p:clrMap bg1="lt1" tx1="dk1" bg2="lt2" tx2="dk2" accent1="accent1" accent2="accent2" accent3="accent3" accent4="accent4" accent5="accent5" accent6="accent6" hlink="hlink" folHlink="folHlink"/>
  <p:sldLayoutIdLst>
    <p:sldLayoutId id="2147483710"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2160">
          <p15:clr>
            <a:srgbClr val="F26B43"/>
          </p15:clr>
        </p15:guide>
        <p15:guide id="13" pos="3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oleObject" Target="../embeddings/oleObject2.bin"/><Relationship Id="rId4" Type="http://schemas.openxmlformats.org/officeDocument/2006/relationships/image" Target="../media/image11.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0.xml"/><Relationship Id="rId1" Type="http://schemas.openxmlformats.org/officeDocument/2006/relationships/vmlDrawing" Target="../drawings/vmlDrawing3.vml"/><Relationship Id="rId6" Type="http://schemas.openxmlformats.org/officeDocument/2006/relationships/image" Target="../media/image16.wmf"/><Relationship Id="rId5" Type="http://schemas.openxmlformats.org/officeDocument/2006/relationships/oleObject" Target="../embeddings/oleObject5.bin"/><Relationship Id="rId4" Type="http://schemas.openxmlformats.org/officeDocument/2006/relationships/image" Target="../media/image15.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6</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09510"/>
            <a:ext cx="3017211" cy="675369"/>
          </a:xfrm>
        </p:spPr>
        <p:txBody>
          <a:bodyPr/>
          <a:lstStyle/>
          <a:p>
            <a:r>
              <a:rPr lang="en-US" sz="2000" b="1" dirty="0"/>
              <a:t>Process Selection and Facility Layout</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and Information Technology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Process and information technology can have a major impact on costs, productivity and competitiveness:</a:t>
            </a:r>
          </a:p>
          <a:p>
            <a:pPr lvl="1"/>
            <a:r>
              <a:rPr lang="en-US" b="1" dirty="0"/>
              <a:t>Process technology</a:t>
            </a:r>
          </a:p>
          <a:p>
            <a:pPr lvl="2"/>
            <a:r>
              <a:rPr lang="en-US" dirty="0"/>
              <a:t>Methods, procedures, and equipment used to produce goods and provide services</a:t>
            </a:r>
          </a:p>
          <a:p>
            <a:pPr lvl="1"/>
            <a:r>
              <a:rPr lang="en-US" b="1" dirty="0"/>
              <a:t>Information technology</a:t>
            </a:r>
          </a:p>
          <a:p>
            <a:pPr lvl="2"/>
            <a:r>
              <a:rPr lang="en-US" dirty="0"/>
              <a:t>The science and use of computers and other electronic equipment to store, process, and send information</a:t>
            </a:r>
          </a:p>
        </p:txBody>
      </p:sp>
    </p:spTree>
    <p:extLst>
      <p:ext uri="{BB962C8B-B14F-4D97-AF65-F5344CB8AC3E}">
        <p14:creationId xmlns:p14="http://schemas.microsoft.com/office/powerpoint/2010/main" val="67206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Need to Manage Technology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Process technology and information technology can have a profound impact on:</a:t>
            </a:r>
          </a:p>
          <a:p>
            <a:pPr lvl="1"/>
            <a:r>
              <a:rPr lang="en-US" dirty="0"/>
              <a:t>Costs</a:t>
            </a:r>
          </a:p>
          <a:p>
            <a:pPr lvl="1"/>
            <a:r>
              <a:rPr lang="en-US" dirty="0"/>
              <a:t>Productivity</a:t>
            </a:r>
          </a:p>
          <a:p>
            <a:pPr lvl="1"/>
            <a:r>
              <a:rPr lang="en-US" dirty="0"/>
              <a:t>Competitiveness</a:t>
            </a:r>
          </a:p>
        </p:txBody>
      </p:sp>
    </p:spTree>
    <p:extLst>
      <p:ext uri="{BB962C8B-B14F-4D97-AF65-F5344CB8AC3E}">
        <p14:creationId xmlns:p14="http://schemas.microsoft.com/office/powerpoint/2010/main" val="1754070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Automation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Automation</a:t>
            </a:r>
          </a:p>
          <a:p>
            <a:pPr lvl="1"/>
            <a:r>
              <a:rPr lang="en-US" dirty="0"/>
              <a:t>Machinery that has sensing and control devices that enable it to operate automatically</a:t>
            </a:r>
          </a:p>
          <a:p>
            <a:pPr lvl="2"/>
            <a:r>
              <a:rPr lang="en-US" dirty="0"/>
              <a:t>Fixed automation</a:t>
            </a:r>
          </a:p>
          <a:p>
            <a:pPr lvl="2"/>
            <a:r>
              <a:rPr lang="en-US" dirty="0"/>
              <a:t>Programmable automation</a:t>
            </a:r>
          </a:p>
          <a:p>
            <a:pPr lvl="2"/>
            <a:r>
              <a:rPr lang="en-US" dirty="0"/>
              <a:t>Flexible automation</a:t>
            </a:r>
          </a:p>
        </p:txBody>
      </p:sp>
    </p:spTree>
    <p:extLst>
      <p:ext uri="{BB962C8B-B14F-4D97-AF65-F5344CB8AC3E}">
        <p14:creationId xmlns:p14="http://schemas.microsoft.com/office/powerpoint/2010/main" val="4074978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Programmable Automation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000" b="1" dirty="0"/>
              <a:t>Programmable automation</a:t>
            </a:r>
          </a:p>
          <a:p>
            <a:pPr lvl="1"/>
            <a:r>
              <a:rPr lang="en-US" sz="2000" dirty="0"/>
              <a:t>Involves the use of high-cost, general-purpose equipment controlled by a computer program that provides both the sequence of operations and specific details about each operation</a:t>
            </a:r>
          </a:p>
          <a:p>
            <a:pPr lvl="2"/>
            <a:r>
              <a:rPr lang="en-US" sz="1800" b="1" dirty="0"/>
              <a:t>Computer-Aided Manufacturing (CAM)</a:t>
            </a:r>
          </a:p>
          <a:p>
            <a:pPr marL="914400" lvl="3" indent="-279400">
              <a:buFont typeface="Arial" pitchFamily="34" charset="0"/>
              <a:buChar char="•"/>
            </a:pPr>
            <a:r>
              <a:rPr lang="en-US" sz="1600" dirty="0"/>
              <a:t>The use of computers in process control, ranging from robots to automated quality control</a:t>
            </a:r>
          </a:p>
          <a:p>
            <a:pPr lvl="2"/>
            <a:r>
              <a:rPr lang="en-US" sz="1800" b="1" dirty="0"/>
              <a:t>Numerically Controlled (N/C) Machines</a:t>
            </a:r>
          </a:p>
          <a:p>
            <a:pPr marL="914400" lvl="3" indent="-279400">
              <a:buFont typeface="Arial" pitchFamily="34" charset="0"/>
              <a:buChar char="•"/>
            </a:pPr>
            <a:r>
              <a:rPr lang="en-US" sz="1600" dirty="0"/>
              <a:t>Machines that perform operations by following mathematical processing instructions</a:t>
            </a:r>
            <a:endParaRPr lang="en-US" sz="1600" i="1" dirty="0"/>
          </a:p>
          <a:p>
            <a:pPr lvl="2"/>
            <a:r>
              <a:rPr lang="en-US" sz="1800" b="1" dirty="0"/>
              <a:t>Robot</a:t>
            </a:r>
          </a:p>
          <a:p>
            <a:pPr marL="914400" lvl="3" indent="-279400">
              <a:buFont typeface="Arial" pitchFamily="34" charset="0"/>
              <a:buChar char="•"/>
            </a:pPr>
            <a:r>
              <a:rPr lang="en-US" sz="1600" dirty="0"/>
              <a:t>A machine consisting of a mechanical arm, a power supply, and a controller</a:t>
            </a:r>
          </a:p>
        </p:txBody>
      </p:sp>
    </p:spTree>
    <p:extLst>
      <p:ext uri="{BB962C8B-B14F-4D97-AF65-F5344CB8AC3E}">
        <p14:creationId xmlns:p14="http://schemas.microsoft.com/office/powerpoint/2010/main" val="293699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Various types of Robots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Robots that follow a fixed set of instructions</a:t>
            </a:r>
          </a:p>
          <a:p>
            <a:pPr>
              <a:spcBef>
                <a:spcPts val="800"/>
              </a:spcBef>
            </a:pPr>
            <a:r>
              <a:rPr lang="en-US" b="1" dirty="0"/>
              <a:t>Programmable robots</a:t>
            </a:r>
          </a:p>
          <a:p>
            <a:pPr lvl="1"/>
            <a:r>
              <a:rPr lang="en-US" sz="2200" b="1" dirty="0"/>
              <a:t>Repeat a set of movements after being led through a sequence</a:t>
            </a:r>
          </a:p>
          <a:p>
            <a:pPr lvl="1"/>
            <a:r>
              <a:rPr lang="en-US" sz="2200" b="1" dirty="0"/>
              <a:t>Follow instructions from a computer</a:t>
            </a:r>
          </a:p>
          <a:p>
            <a:pPr>
              <a:spcBef>
                <a:spcPts val="800"/>
              </a:spcBef>
            </a:pPr>
            <a:r>
              <a:rPr lang="en-US" b="1" dirty="0"/>
              <a:t>Collaborative robots, also known as </a:t>
            </a:r>
            <a:r>
              <a:rPr lang="en-US" b="1" dirty="0" err="1"/>
              <a:t>cobots</a:t>
            </a:r>
            <a:endParaRPr lang="en-US" b="1" dirty="0"/>
          </a:p>
        </p:txBody>
      </p:sp>
    </p:spTree>
    <p:extLst>
      <p:ext uri="{BB962C8B-B14F-4D97-AF65-F5344CB8AC3E}">
        <p14:creationId xmlns:p14="http://schemas.microsoft.com/office/powerpoint/2010/main" val="561169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Flexible Automation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i="1" dirty="0"/>
              <a:t>Flexible automation </a:t>
            </a:r>
          </a:p>
          <a:p>
            <a:pPr lvl="1">
              <a:spcBef>
                <a:spcPts val="600"/>
              </a:spcBef>
              <a:spcAft>
                <a:spcPts val="600"/>
              </a:spcAft>
            </a:pPr>
            <a:r>
              <a:rPr lang="en-US" dirty="0"/>
              <a:t>Evolved from programmable automation. It uses equipment that is more customized than that of programmable automation. A key difference between the two is that flexible automation requires significantly less changeover time. </a:t>
            </a:r>
            <a:endParaRPr lang="en-US" b="1" dirty="0"/>
          </a:p>
          <a:p>
            <a:pPr lvl="2">
              <a:spcBef>
                <a:spcPts val="600"/>
              </a:spcBef>
              <a:spcAft>
                <a:spcPts val="600"/>
              </a:spcAft>
            </a:pPr>
            <a:r>
              <a:rPr lang="en-US" b="1" dirty="0"/>
              <a:t>FMS (Flexible Manufacturing System)</a:t>
            </a:r>
          </a:p>
          <a:p>
            <a:pPr marL="914400" lvl="3" indent="-279400">
              <a:spcBef>
                <a:spcPts val="600"/>
              </a:spcBef>
              <a:spcAft>
                <a:spcPts val="600"/>
              </a:spcAft>
              <a:buFont typeface="Arial" pitchFamily="34" charset="0"/>
              <a:buChar char="•"/>
            </a:pPr>
            <a:r>
              <a:rPr lang="en-US" sz="1800" dirty="0"/>
              <a:t>A group of machines designed to handle intermittent processing requirements and produce a variety of similar products</a:t>
            </a:r>
          </a:p>
          <a:p>
            <a:pPr lvl="2">
              <a:spcBef>
                <a:spcPts val="600"/>
              </a:spcBef>
              <a:spcAft>
                <a:spcPts val="600"/>
              </a:spcAft>
            </a:pPr>
            <a:r>
              <a:rPr lang="en-US" b="1" dirty="0"/>
              <a:t>CIM (Computer Integrated Manufacturing)</a:t>
            </a:r>
          </a:p>
          <a:p>
            <a:pPr marL="914400" lvl="3" indent="-279400">
              <a:spcBef>
                <a:spcPts val="600"/>
              </a:spcBef>
              <a:spcAft>
                <a:spcPts val="600"/>
              </a:spcAft>
              <a:buFont typeface="Arial" pitchFamily="34" charset="0"/>
              <a:buChar char="•"/>
            </a:pPr>
            <a:r>
              <a:rPr lang="en-US" sz="1800" dirty="0"/>
              <a:t>A system for linking a broad range of manufacturing activities through an integrated computer system</a:t>
            </a:r>
          </a:p>
        </p:txBody>
      </p:sp>
    </p:spTree>
    <p:extLst>
      <p:ext uri="{BB962C8B-B14F-4D97-AF65-F5344CB8AC3E}">
        <p14:creationId xmlns:p14="http://schemas.microsoft.com/office/powerpoint/2010/main" val="1325263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Flexible Manufacturing System (FMS)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FMS</a:t>
            </a:r>
          </a:p>
          <a:p>
            <a:pPr lvl="1"/>
            <a:r>
              <a:rPr lang="en-US" dirty="0"/>
              <a:t>A group of machines designed to handle intermittent processing requirements and produce a variety of similar products</a:t>
            </a:r>
          </a:p>
          <a:p>
            <a:pPr lvl="2"/>
            <a:r>
              <a:rPr lang="en-US" dirty="0"/>
              <a:t>Have some of the benefits of automation and some of the flexibility of individual, or stand-alone, machines</a:t>
            </a:r>
          </a:p>
          <a:p>
            <a:pPr lvl="2"/>
            <a:r>
              <a:rPr lang="en-US" dirty="0"/>
              <a:t>Includes supervisory computer control, automatic material handling, and robots or other automated processing equipment</a:t>
            </a:r>
          </a:p>
        </p:txBody>
      </p:sp>
    </p:spTree>
    <p:extLst>
      <p:ext uri="{BB962C8B-B14F-4D97-AF65-F5344CB8AC3E}">
        <p14:creationId xmlns:p14="http://schemas.microsoft.com/office/powerpoint/2010/main" val="306812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Computer Integrated Manufacturing (CIM)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1588" lvl="1" indent="0">
              <a:spcBef>
                <a:spcPts val="400"/>
              </a:spcBef>
              <a:spcAft>
                <a:spcPts val="600"/>
              </a:spcAft>
              <a:buNone/>
            </a:pPr>
            <a:r>
              <a:rPr lang="en-US" sz="2000" dirty="0">
                <a:solidFill>
                  <a:schemeClr val="tx1"/>
                </a:solidFill>
              </a:rPr>
              <a:t>A system for linking a broad range of manufacturing activities through an integrated computer system</a:t>
            </a:r>
          </a:p>
          <a:p>
            <a:pPr marL="342000" lvl="2" indent="-342000">
              <a:spcBef>
                <a:spcPts val="400"/>
              </a:spcBef>
              <a:spcAft>
                <a:spcPts val="600"/>
              </a:spcAft>
            </a:pPr>
            <a:r>
              <a:rPr lang="en-US" dirty="0">
                <a:solidFill>
                  <a:schemeClr val="tx1"/>
                </a:solidFill>
              </a:rPr>
              <a:t>Activities include</a:t>
            </a:r>
          </a:p>
          <a:p>
            <a:pPr marL="684000" lvl="3" indent="-342000">
              <a:spcBef>
                <a:spcPts val="400"/>
              </a:spcBef>
              <a:spcAft>
                <a:spcPts val="600"/>
              </a:spcAft>
              <a:buFont typeface="Arial" pitchFamily="34" charset="0"/>
              <a:buChar char="•"/>
            </a:pPr>
            <a:r>
              <a:rPr lang="en-US" sz="1800" dirty="0"/>
              <a:t>Engineering design</a:t>
            </a:r>
          </a:p>
          <a:p>
            <a:pPr marL="684000" lvl="3" indent="-342000">
              <a:spcBef>
                <a:spcPts val="400"/>
              </a:spcBef>
              <a:spcAft>
                <a:spcPts val="600"/>
              </a:spcAft>
              <a:buFont typeface="Arial" pitchFamily="34" charset="0"/>
              <a:buChar char="•"/>
            </a:pPr>
            <a:r>
              <a:rPr lang="en-US" sz="1800" dirty="0"/>
              <a:t>FMS</a:t>
            </a:r>
          </a:p>
          <a:p>
            <a:pPr marL="684000" lvl="3" indent="-342000">
              <a:spcBef>
                <a:spcPts val="400"/>
              </a:spcBef>
              <a:spcAft>
                <a:spcPts val="600"/>
              </a:spcAft>
              <a:buFont typeface="Arial" pitchFamily="34" charset="0"/>
              <a:buChar char="•"/>
            </a:pPr>
            <a:r>
              <a:rPr lang="en-US" sz="1800" dirty="0"/>
              <a:t>Purchasing</a:t>
            </a:r>
          </a:p>
          <a:p>
            <a:pPr marL="684000" lvl="3" indent="-342000">
              <a:spcBef>
                <a:spcPts val="400"/>
              </a:spcBef>
              <a:spcAft>
                <a:spcPts val="600"/>
              </a:spcAft>
              <a:buFont typeface="Arial" pitchFamily="34" charset="0"/>
              <a:buChar char="•"/>
            </a:pPr>
            <a:r>
              <a:rPr lang="en-US" sz="1800" dirty="0"/>
              <a:t>Order processing</a:t>
            </a:r>
          </a:p>
          <a:p>
            <a:pPr marL="684000" lvl="3" indent="-342000">
              <a:spcBef>
                <a:spcPts val="400"/>
              </a:spcBef>
              <a:spcAft>
                <a:spcPts val="600"/>
              </a:spcAft>
              <a:buFont typeface="Arial" pitchFamily="34" charset="0"/>
              <a:buChar char="•"/>
            </a:pPr>
            <a:r>
              <a:rPr lang="en-US" sz="1800" dirty="0"/>
              <a:t>Production planning and control</a:t>
            </a:r>
          </a:p>
          <a:p>
            <a:pPr marL="342000" lvl="2" indent="-342000">
              <a:spcBef>
                <a:spcPts val="400"/>
              </a:spcBef>
              <a:spcAft>
                <a:spcPts val="600"/>
              </a:spcAft>
            </a:pPr>
            <a:r>
              <a:rPr lang="en-US" dirty="0">
                <a:solidFill>
                  <a:schemeClr val="tx1"/>
                </a:solidFill>
              </a:rPr>
              <a:t>The overall goal of CIM is to link various parts of an organization to achieve rapid response to customer orders and/or product changes, to allow rapid production, and to reduce indirect labor costs</a:t>
            </a:r>
          </a:p>
          <a:p>
            <a:pPr marL="342000" lvl="2" indent="-342000">
              <a:spcBef>
                <a:spcPts val="400"/>
              </a:spcBef>
              <a:spcAft>
                <a:spcPts val="600"/>
              </a:spcAft>
            </a:pPr>
            <a:r>
              <a:rPr lang="en-US" dirty="0">
                <a:solidFill>
                  <a:schemeClr val="tx1"/>
                </a:solidFill>
              </a:rPr>
              <a:t>Internet of Things (</a:t>
            </a:r>
            <a:r>
              <a:rPr lang="en-US" dirty="0" err="1">
                <a:solidFill>
                  <a:schemeClr val="tx1"/>
                </a:solidFill>
              </a:rPr>
              <a:t>IoT</a:t>
            </a:r>
            <a:r>
              <a:rPr lang="en-US" dirty="0">
                <a:solidFill>
                  <a:schemeClr val="tx1"/>
                </a:solidFill>
              </a:rPr>
              <a:t>) further enhances connectivity of devices through internet</a:t>
            </a:r>
          </a:p>
        </p:txBody>
      </p:sp>
    </p:spTree>
    <p:extLst>
      <p:ext uri="{BB962C8B-B14F-4D97-AF65-F5344CB8AC3E}">
        <p14:creationId xmlns:p14="http://schemas.microsoft.com/office/powerpoint/2010/main" val="1508369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Facilities Layout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chemeClr val="tx1"/>
                </a:solidFill>
              </a:rPr>
              <a:t>Layout</a:t>
            </a:r>
          </a:p>
          <a:p>
            <a:pPr lvl="1"/>
            <a:r>
              <a:rPr lang="en-US" dirty="0">
                <a:solidFill>
                  <a:schemeClr val="tx1"/>
                </a:solidFill>
              </a:rPr>
              <a:t>The configuration of departments, work centers, and equipment, with particular emphasis on movement of work (customers or materials) through the system</a:t>
            </a:r>
          </a:p>
          <a:p>
            <a:pPr lvl="1"/>
            <a:r>
              <a:rPr lang="en-US" dirty="0">
                <a:solidFill>
                  <a:schemeClr val="tx1"/>
                </a:solidFill>
              </a:rPr>
              <a:t>Facilities layout decisions arise when:</a:t>
            </a:r>
          </a:p>
          <a:p>
            <a:pPr lvl="2"/>
            <a:r>
              <a:rPr lang="en-US" dirty="0">
                <a:solidFill>
                  <a:schemeClr val="tx1"/>
                </a:solidFill>
              </a:rPr>
              <a:t>Designing new facilities</a:t>
            </a:r>
          </a:p>
          <a:p>
            <a:pPr lvl="2"/>
            <a:r>
              <a:rPr lang="en-US" dirty="0">
                <a:solidFill>
                  <a:schemeClr val="tx1"/>
                </a:solidFill>
              </a:rPr>
              <a:t>Re-designing existing facilities</a:t>
            </a:r>
          </a:p>
        </p:txBody>
      </p:sp>
    </p:spTree>
    <p:extLst>
      <p:ext uri="{BB962C8B-B14F-4D97-AF65-F5344CB8AC3E}">
        <p14:creationId xmlns:p14="http://schemas.microsoft.com/office/powerpoint/2010/main" val="1937415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Need for Layout Planning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500"/>
              </a:spcBef>
              <a:spcAft>
                <a:spcPts val="500"/>
              </a:spcAft>
            </a:pPr>
            <a:r>
              <a:rPr lang="en-US" dirty="0"/>
              <a:t>Inefficient operations</a:t>
            </a:r>
          </a:p>
          <a:p>
            <a:pPr marL="342000" lvl="1" indent="-342000">
              <a:spcBef>
                <a:spcPts val="500"/>
              </a:spcBef>
              <a:spcAft>
                <a:spcPts val="500"/>
              </a:spcAft>
            </a:pPr>
            <a:r>
              <a:rPr lang="en-US" dirty="0"/>
              <a:t>High cost</a:t>
            </a:r>
          </a:p>
          <a:p>
            <a:pPr marL="342000" lvl="1" indent="-342000">
              <a:spcBef>
                <a:spcPts val="500"/>
              </a:spcBef>
              <a:spcAft>
                <a:spcPts val="500"/>
              </a:spcAft>
            </a:pPr>
            <a:r>
              <a:rPr lang="en-US" dirty="0"/>
              <a:t>Bottlenecks</a:t>
            </a:r>
          </a:p>
          <a:p>
            <a:pPr>
              <a:spcBef>
                <a:spcPts val="500"/>
              </a:spcBef>
              <a:spcAft>
                <a:spcPts val="500"/>
              </a:spcAft>
            </a:pPr>
            <a:r>
              <a:rPr lang="en-US" dirty="0"/>
              <a:t>Accidents or safety hazards</a:t>
            </a:r>
          </a:p>
          <a:p>
            <a:pPr>
              <a:spcBef>
                <a:spcPts val="500"/>
              </a:spcBef>
              <a:spcAft>
                <a:spcPts val="500"/>
              </a:spcAft>
            </a:pPr>
            <a:r>
              <a:rPr lang="en-US" dirty="0"/>
              <a:t>Changes in product or service design</a:t>
            </a:r>
          </a:p>
          <a:p>
            <a:pPr>
              <a:spcBef>
                <a:spcPts val="500"/>
              </a:spcBef>
              <a:spcAft>
                <a:spcPts val="500"/>
              </a:spcAft>
            </a:pPr>
            <a:r>
              <a:rPr lang="en-US" dirty="0"/>
              <a:t>Introduction of new products or services</a:t>
            </a:r>
          </a:p>
          <a:p>
            <a:pPr>
              <a:spcBef>
                <a:spcPts val="500"/>
              </a:spcBef>
              <a:spcAft>
                <a:spcPts val="500"/>
              </a:spcAft>
            </a:pPr>
            <a:r>
              <a:rPr lang="en-US" dirty="0"/>
              <a:t>Changes in output volume or product mix</a:t>
            </a:r>
          </a:p>
          <a:p>
            <a:pPr>
              <a:spcBef>
                <a:spcPts val="500"/>
              </a:spcBef>
              <a:spcAft>
                <a:spcPts val="500"/>
              </a:spcAft>
            </a:pPr>
            <a:r>
              <a:rPr lang="en-US" dirty="0"/>
              <a:t>Changes in methods or equipment</a:t>
            </a:r>
          </a:p>
          <a:p>
            <a:pPr>
              <a:spcBef>
                <a:spcPts val="500"/>
              </a:spcBef>
              <a:spcAft>
                <a:spcPts val="500"/>
              </a:spcAft>
            </a:pPr>
            <a:r>
              <a:rPr lang="en-US" dirty="0"/>
              <a:t>Changes in environmental or other legal requirements</a:t>
            </a:r>
          </a:p>
          <a:p>
            <a:pPr>
              <a:spcBef>
                <a:spcPts val="500"/>
              </a:spcBef>
              <a:spcAft>
                <a:spcPts val="500"/>
              </a:spcAft>
            </a:pPr>
            <a:r>
              <a:rPr lang="en-US" dirty="0"/>
              <a:t>Morale problems</a:t>
            </a:r>
          </a:p>
        </p:txBody>
      </p:sp>
    </p:spTree>
    <p:extLst>
      <p:ext uri="{BB962C8B-B14F-4D97-AF65-F5344CB8AC3E}">
        <p14:creationId xmlns:p14="http://schemas.microsoft.com/office/powerpoint/2010/main" val="1738964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6: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914400" lvl="1" indent="-914400">
              <a:lnSpc>
                <a:spcPct val="90000"/>
              </a:lnSpc>
              <a:spcBef>
                <a:spcPts val="600"/>
              </a:spcBef>
              <a:spcAft>
                <a:spcPts val="300"/>
              </a:spcAft>
              <a:buNone/>
            </a:pPr>
            <a:r>
              <a:rPr lang="en-US" sz="1800" b="1" dirty="0"/>
              <a:t>You should be able to:</a:t>
            </a:r>
          </a:p>
          <a:p>
            <a:pPr marL="1139825" lvl="1" indent="-1139825">
              <a:spcBef>
                <a:spcPts val="600"/>
              </a:spcBef>
              <a:spcAft>
                <a:spcPts val="400"/>
              </a:spcAft>
              <a:buNone/>
            </a:pPr>
            <a:r>
              <a:rPr lang="en-US" sz="1800" dirty="0"/>
              <a:t>LO 6.1	Explain the strategic importance of process selection and the influence it has on the organization and its supply chain</a:t>
            </a:r>
          </a:p>
          <a:p>
            <a:pPr marL="1139825" lvl="1" indent="-1139825">
              <a:spcBef>
                <a:spcPts val="600"/>
              </a:spcBef>
              <a:spcAft>
                <a:spcPts val="400"/>
              </a:spcAft>
              <a:buNone/>
            </a:pPr>
            <a:r>
              <a:rPr lang="en-US" sz="1800" dirty="0"/>
              <a:t>LO 6.2	Name the two main factors that influence process selection</a:t>
            </a:r>
          </a:p>
          <a:p>
            <a:pPr marL="1139825" lvl="1" indent="-1139825">
              <a:spcBef>
                <a:spcPts val="600"/>
              </a:spcBef>
              <a:spcAft>
                <a:spcPts val="400"/>
              </a:spcAft>
              <a:buNone/>
            </a:pPr>
            <a:r>
              <a:rPr lang="en-US" sz="1800" dirty="0"/>
              <a:t>LO 6.3	Compare the four basic processing types</a:t>
            </a:r>
          </a:p>
          <a:p>
            <a:pPr marL="1139825" lvl="1" indent="-1139825">
              <a:spcBef>
                <a:spcPts val="600"/>
              </a:spcBef>
              <a:spcAft>
                <a:spcPts val="400"/>
              </a:spcAft>
              <a:buNone/>
            </a:pPr>
            <a:r>
              <a:rPr lang="en-US" sz="1800" dirty="0"/>
              <a:t>LO 6.4	Explain the need for management of technology</a:t>
            </a:r>
          </a:p>
          <a:p>
            <a:pPr marL="1139825" lvl="1" indent="-1139825">
              <a:spcBef>
                <a:spcPts val="600"/>
              </a:spcBef>
              <a:spcAft>
                <a:spcPts val="400"/>
              </a:spcAft>
              <a:buNone/>
            </a:pPr>
            <a:r>
              <a:rPr lang="en-US" sz="1800" dirty="0"/>
              <a:t>LO 6.5	List some reasons for redesign of layouts</a:t>
            </a:r>
          </a:p>
          <a:p>
            <a:pPr marL="1139825" lvl="1" indent="-1139825">
              <a:spcBef>
                <a:spcPts val="600"/>
              </a:spcBef>
              <a:spcAft>
                <a:spcPts val="400"/>
              </a:spcAft>
              <a:buNone/>
            </a:pPr>
            <a:r>
              <a:rPr lang="en-US" sz="1800" dirty="0"/>
              <a:t>LO 6.6	Describe product layouts and their main advantages and disadvantages</a:t>
            </a:r>
          </a:p>
          <a:p>
            <a:pPr marL="1139825" lvl="1" indent="-1139825">
              <a:spcBef>
                <a:spcPts val="600"/>
              </a:spcBef>
              <a:spcAft>
                <a:spcPts val="400"/>
              </a:spcAft>
              <a:buNone/>
            </a:pPr>
            <a:r>
              <a:rPr lang="en-US" sz="1800" dirty="0"/>
              <a:t>LO 6.7	Describe process layouts and their main advantages and disadvantages</a:t>
            </a:r>
          </a:p>
          <a:p>
            <a:pPr marL="1139825" lvl="1" indent="-1139825">
              <a:spcBef>
                <a:spcPts val="600"/>
              </a:spcBef>
              <a:spcAft>
                <a:spcPts val="400"/>
              </a:spcAft>
              <a:buNone/>
            </a:pPr>
            <a:r>
              <a:rPr lang="en-US" sz="1800" dirty="0"/>
              <a:t>LO 6.8	Solve simple line-balancing problems</a:t>
            </a:r>
          </a:p>
          <a:p>
            <a:pPr marL="1139825" lvl="1" indent="-1139825">
              <a:spcBef>
                <a:spcPts val="600"/>
              </a:spcBef>
              <a:spcAft>
                <a:spcPts val="400"/>
              </a:spcAft>
              <a:buNone/>
            </a:pPr>
            <a:r>
              <a:rPr lang="en-US" sz="1800" dirty="0"/>
              <a:t>LO 6.9	Develop simple process layouts</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Layout Design Objectives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81191"/>
          </a:xfrm>
        </p:spPr>
        <p:txBody>
          <a:bodyPr/>
          <a:lstStyle/>
          <a:p>
            <a:pPr>
              <a:spcBef>
                <a:spcPts val="600"/>
              </a:spcBef>
              <a:spcAft>
                <a:spcPts val="400"/>
              </a:spcAft>
            </a:pPr>
            <a:r>
              <a:rPr lang="en-US" sz="2000" b="1" dirty="0"/>
              <a:t>Basic objective</a:t>
            </a:r>
          </a:p>
          <a:p>
            <a:pPr lvl="1">
              <a:spcBef>
                <a:spcPts val="600"/>
              </a:spcBef>
              <a:spcAft>
                <a:spcPts val="400"/>
              </a:spcAft>
            </a:pPr>
            <a:r>
              <a:rPr lang="en-US" sz="2000" dirty="0"/>
              <a:t>Facilitate a smooth flow of work, material, and information through the system</a:t>
            </a:r>
          </a:p>
          <a:p>
            <a:pPr>
              <a:spcBef>
                <a:spcPts val="600"/>
              </a:spcBef>
              <a:spcAft>
                <a:spcPts val="400"/>
              </a:spcAft>
            </a:pPr>
            <a:r>
              <a:rPr lang="en-US" sz="2000" b="1" dirty="0"/>
              <a:t>Supporting objectives</a:t>
            </a:r>
          </a:p>
          <a:p>
            <a:pPr lvl="1">
              <a:spcBef>
                <a:spcPts val="600"/>
              </a:spcBef>
              <a:spcAft>
                <a:spcPts val="400"/>
              </a:spcAft>
            </a:pPr>
            <a:r>
              <a:rPr lang="en-US" sz="2000" dirty="0"/>
              <a:t>Facilitate product or service quality</a:t>
            </a:r>
          </a:p>
          <a:p>
            <a:pPr lvl="1">
              <a:spcBef>
                <a:spcPts val="600"/>
              </a:spcBef>
              <a:spcAft>
                <a:spcPts val="400"/>
              </a:spcAft>
            </a:pPr>
            <a:r>
              <a:rPr lang="en-US" sz="2000" dirty="0"/>
              <a:t>Use workers and space efficiently</a:t>
            </a:r>
          </a:p>
          <a:p>
            <a:pPr lvl="1">
              <a:spcBef>
                <a:spcPts val="600"/>
              </a:spcBef>
              <a:spcAft>
                <a:spcPts val="400"/>
              </a:spcAft>
            </a:pPr>
            <a:r>
              <a:rPr lang="en-US" sz="2000" dirty="0"/>
              <a:t>Avoid bottlenecks</a:t>
            </a:r>
          </a:p>
          <a:p>
            <a:pPr lvl="1">
              <a:spcBef>
                <a:spcPts val="600"/>
              </a:spcBef>
              <a:spcAft>
                <a:spcPts val="400"/>
              </a:spcAft>
            </a:pPr>
            <a:r>
              <a:rPr lang="en-US" sz="2000" dirty="0"/>
              <a:t>Minimize material handling costs</a:t>
            </a:r>
          </a:p>
          <a:p>
            <a:pPr lvl="1">
              <a:spcBef>
                <a:spcPts val="600"/>
              </a:spcBef>
              <a:spcAft>
                <a:spcPts val="400"/>
              </a:spcAft>
            </a:pPr>
            <a:r>
              <a:rPr lang="en-US" sz="2000" dirty="0"/>
              <a:t>Eliminate unnecessary movement of workers or material</a:t>
            </a:r>
          </a:p>
          <a:p>
            <a:pPr lvl="1">
              <a:spcBef>
                <a:spcPts val="600"/>
              </a:spcBef>
              <a:spcAft>
                <a:spcPts val="400"/>
              </a:spcAft>
            </a:pPr>
            <a:r>
              <a:rPr lang="en-US" sz="2000" dirty="0"/>
              <a:t>Minimize production time or customer service time</a:t>
            </a:r>
          </a:p>
          <a:p>
            <a:pPr lvl="1">
              <a:spcBef>
                <a:spcPts val="600"/>
              </a:spcBef>
              <a:spcAft>
                <a:spcPts val="400"/>
              </a:spcAft>
            </a:pPr>
            <a:r>
              <a:rPr lang="en-US" sz="2000" dirty="0"/>
              <a:t>Design for safety</a:t>
            </a:r>
          </a:p>
        </p:txBody>
      </p:sp>
    </p:spTree>
    <p:extLst>
      <p:ext uri="{BB962C8B-B14F-4D97-AF65-F5344CB8AC3E}">
        <p14:creationId xmlns:p14="http://schemas.microsoft.com/office/powerpoint/2010/main" val="1245632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Layout Types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ct val="50000"/>
              </a:spcBef>
            </a:pPr>
            <a:r>
              <a:rPr lang="en-US" dirty="0">
                <a:solidFill>
                  <a:schemeClr val="tx1"/>
                </a:solidFill>
              </a:rPr>
              <a:t>Product layouts</a:t>
            </a:r>
          </a:p>
          <a:p>
            <a:pPr>
              <a:spcBef>
                <a:spcPct val="50000"/>
              </a:spcBef>
            </a:pPr>
            <a:r>
              <a:rPr lang="en-US" dirty="0">
                <a:solidFill>
                  <a:schemeClr val="tx1"/>
                </a:solidFill>
              </a:rPr>
              <a:t>Process layouts</a:t>
            </a:r>
          </a:p>
          <a:p>
            <a:pPr>
              <a:spcBef>
                <a:spcPct val="50000"/>
              </a:spcBef>
            </a:pPr>
            <a:r>
              <a:rPr lang="en-US" dirty="0">
                <a:solidFill>
                  <a:schemeClr val="tx1"/>
                </a:solidFill>
              </a:rPr>
              <a:t>Fixed-position layout</a:t>
            </a:r>
          </a:p>
          <a:p>
            <a:pPr>
              <a:spcBef>
                <a:spcPct val="50000"/>
              </a:spcBef>
            </a:pPr>
            <a:r>
              <a:rPr lang="en-US" dirty="0">
                <a:solidFill>
                  <a:schemeClr val="tx1"/>
                </a:solidFill>
              </a:rPr>
              <a:t>Combination layouts</a:t>
            </a:r>
          </a:p>
        </p:txBody>
      </p:sp>
    </p:spTree>
    <p:extLst>
      <p:ext uri="{BB962C8B-B14F-4D97-AF65-F5344CB8AC3E}">
        <p14:creationId xmlns:p14="http://schemas.microsoft.com/office/powerpoint/2010/main" val="3573914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Repetitive Processing: Product Layouts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33203" y="6273715"/>
            <a:ext cx="996503" cy="307390"/>
          </a:xfrm>
        </p:spPr>
        <p:txBody>
          <a:bodyPr/>
          <a:lstStyle/>
          <a:p>
            <a:r>
              <a:rPr lang="en-US" sz="1800" b="1" dirty="0">
                <a:solidFill>
                  <a:schemeClr val="tx1"/>
                </a:solidFill>
              </a:rPr>
              <a:t>LO 6.6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362151"/>
            <a:ext cx="8458200" cy="1381049"/>
          </a:xfrm>
        </p:spPr>
        <p:txBody>
          <a:bodyPr/>
          <a:lstStyle/>
          <a:p>
            <a:pPr>
              <a:spcBef>
                <a:spcPct val="5000"/>
              </a:spcBef>
            </a:pPr>
            <a:r>
              <a:rPr lang="en-US" b="1" dirty="0">
                <a:solidFill>
                  <a:schemeClr val="tx1"/>
                </a:solidFill>
              </a:rPr>
              <a:t>Product layout</a:t>
            </a:r>
            <a:r>
              <a:rPr lang="en-US" dirty="0">
                <a:solidFill>
                  <a:schemeClr val="tx1"/>
                </a:solidFill>
              </a:rPr>
              <a:t> </a:t>
            </a:r>
          </a:p>
          <a:p>
            <a:pPr lvl="1">
              <a:spcBef>
                <a:spcPct val="5000"/>
              </a:spcBef>
              <a:buSzPct val="75000"/>
            </a:pPr>
            <a:r>
              <a:rPr lang="en-US" dirty="0">
                <a:solidFill>
                  <a:schemeClr val="tx1"/>
                </a:solidFill>
              </a:rPr>
              <a:t>Layout that uses standardized processing operations to achieve smooth, rapid, high-volume flow</a:t>
            </a:r>
            <a:endParaRPr lang="en-US" sz="3200" dirty="0">
              <a:solidFill>
                <a:schemeClr val="tx1"/>
              </a:solidFill>
            </a:endParaRPr>
          </a:p>
        </p:txBody>
      </p:sp>
      <p:pic>
        <p:nvPicPr>
          <p:cNvPr id="15362" name="Picture 4" descr="Flow line begins with raw materials or a customer, then to station 1/materials and/or labor, then to station 2 and so on, until the item is finished.&#10;"/>
          <p:cNvPicPr>
            <a:picLocks noChangeAspect="1" noChangeArrowheads="1"/>
          </p:cNvPicPr>
          <p:nvPr/>
        </p:nvPicPr>
        <p:blipFill rotWithShape="1">
          <a:blip r:embed="rId2">
            <a:extLst>
              <a:ext uri="{28A0092B-C50C-407E-A947-70E740481C1C}">
                <a14:useLocalDpi xmlns:a14="http://schemas.microsoft.com/office/drawing/2010/main" val="0"/>
              </a:ext>
            </a:extLst>
          </a:blip>
          <a:srcRect b="32741"/>
          <a:stretch/>
        </p:blipFill>
        <p:spPr bwMode="auto">
          <a:xfrm>
            <a:off x="728662" y="2964350"/>
            <a:ext cx="7686675" cy="2043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ontent Placeholder 5"/>
          <p:cNvSpPr>
            <a:spLocks noGrp="1"/>
          </p:cNvSpPr>
          <p:nvPr>
            <p:ph sz="quarter" idx="18"/>
          </p:nvPr>
        </p:nvSpPr>
        <p:spPr>
          <a:xfrm>
            <a:off x="342899" y="5283601"/>
            <a:ext cx="8458200" cy="799147"/>
          </a:xfrm>
        </p:spPr>
        <p:txBody>
          <a:bodyPr/>
          <a:lstStyle/>
          <a:p>
            <a:pPr algn="ctr" eaLnBrk="0" hangingPunct="0"/>
            <a:r>
              <a:rPr lang="en-US" sz="2000" b="1" dirty="0">
                <a:solidFill>
                  <a:schemeClr val="tx1"/>
                </a:solidFill>
              </a:rPr>
              <a:t>Used for Repetitive Processing</a:t>
            </a:r>
          </a:p>
          <a:p>
            <a:pPr algn="ctr" eaLnBrk="0" hangingPunct="0"/>
            <a:r>
              <a:rPr lang="en-US" sz="2000" b="1" dirty="0">
                <a:solidFill>
                  <a:schemeClr val="tx1"/>
                </a:solidFill>
              </a:rPr>
              <a:t>Repetitive or Continuous</a:t>
            </a:r>
          </a:p>
        </p:txBody>
      </p:sp>
    </p:spTree>
    <p:extLst>
      <p:ext uri="{BB962C8B-B14F-4D97-AF65-F5344CB8AC3E}">
        <p14:creationId xmlns:p14="http://schemas.microsoft.com/office/powerpoint/2010/main" val="582617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Process Types</a:t>
            </a:r>
          </a:p>
        </p:txBody>
      </p:sp>
      <p:pic>
        <p:nvPicPr>
          <p:cNvPr id="19" name="Picture 2" descr="Photo of a hospital medical team performing surger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235391"/>
            <a:ext cx="3421250" cy="2445471"/>
          </a:xfrm>
          <a:prstGeom prst="rect">
            <a:avLst/>
          </a:prstGeom>
        </p:spPr>
      </p:pic>
      <p:sp>
        <p:nvSpPr>
          <p:cNvPr id="9" name="Content Placeholder 3"/>
          <p:cNvSpPr>
            <a:spLocks noGrp="1"/>
          </p:cNvSpPr>
          <p:nvPr>
            <p:ph sz="quarter" idx="14"/>
          </p:nvPr>
        </p:nvSpPr>
        <p:spPr>
          <a:xfrm>
            <a:off x="1460103" y="3692819"/>
            <a:ext cx="1087714" cy="314227"/>
          </a:xfrm>
        </p:spPr>
        <p:txBody>
          <a:bodyPr/>
          <a:lstStyle/>
          <a:p>
            <a:r>
              <a:rPr lang="en-US" sz="1200" dirty="0"/>
              <a:t>A job shop</a:t>
            </a:r>
          </a:p>
        </p:txBody>
      </p:sp>
      <p:pic>
        <p:nvPicPr>
          <p:cNvPr id="18" name="Picture 4" descr="Photo of a buffet table with batches of desserts and fruits on tray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5688" y="1277026"/>
            <a:ext cx="3298935" cy="2362200"/>
          </a:xfrm>
          <a:prstGeom prst="rect">
            <a:avLst/>
          </a:prstGeom>
        </p:spPr>
      </p:pic>
      <p:sp>
        <p:nvSpPr>
          <p:cNvPr id="10" name="Content Placeholder 5"/>
          <p:cNvSpPr>
            <a:spLocks noGrp="1"/>
          </p:cNvSpPr>
          <p:nvPr>
            <p:ph sz="quarter" idx="15"/>
          </p:nvPr>
        </p:nvSpPr>
        <p:spPr>
          <a:xfrm>
            <a:off x="6089858" y="3692819"/>
            <a:ext cx="1430594" cy="314227"/>
          </a:xfrm>
        </p:spPr>
        <p:txBody>
          <a:bodyPr/>
          <a:lstStyle/>
          <a:p>
            <a:r>
              <a:rPr lang="en-US" sz="1200" dirty="0"/>
              <a:t>A batch process</a:t>
            </a:r>
          </a:p>
        </p:txBody>
      </p:sp>
      <p:pic>
        <p:nvPicPr>
          <p:cNvPr id="20" name="Picture 6" descr="Photo of vans on an assembly lin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779" y="4033878"/>
            <a:ext cx="2972362" cy="2133600"/>
          </a:xfrm>
          <a:prstGeom prst="rect">
            <a:avLst/>
          </a:prstGeom>
        </p:spPr>
      </p:pic>
      <p:sp>
        <p:nvSpPr>
          <p:cNvPr id="11" name="Content Placeholder 7"/>
          <p:cNvSpPr>
            <a:spLocks noGrp="1"/>
          </p:cNvSpPr>
          <p:nvPr>
            <p:ph sz="quarter" idx="16"/>
          </p:nvPr>
        </p:nvSpPr>
        <p:spPr>
          <a:xfrm>
            <a:off x="1360512" y="6194310"/>
            <a:ext cx="1721883" cy="235775"/>
          </a:xfrm>
        </p:spPr>
        <p:txBody>
          <a:bodyPr/>
          <a:lstStyle/>
          <a:p>
            <a:r>
              <a:rPr lang="en-US" sz="1000" dirty="0"/>
              <a:t>A repetitive process</a:t>
            </a:r>
          </a:p>
        </p:txBody>
      </p:sp>
      <p:pic>
        <p:nvPicPr>
          <p:cNvPr id="17" name="Picture 8" descr="Photo of an oil refinery."/>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4183" y="4121997"/>
            <a:ext cx="2743200" cy="1957362"/>
          </a:xfrm>
          <a:prstGeom prst="rect">
            <a:avLst/>
          </a:prstGeom>
        </p:spPr>
      </p:pic>
      <p:sp>
        <p:nvSpPr>
          <p:cNvPr id="12" name="Content Placeholder 9"/>
          <p:cNvSpPr>
            <a:spLocks noGrp="1"/>
          </p:cNvSpPr>
          <p:nvPr>
            <p:ph sz="quarter" idx="17"/>
          </p:nvPr>
        </p:nvSpPr>
        <p:spPr>
          <a:xfrm>
            <a:off x="5245032" y="6123643"/>
            <a:ext cx="2696490" cy="340888"/>
          </a:xfrm>
        </p:spPr>
        <p:txBody>
          <a:bodyPr/>
          <a:lstStyle/>
          <a:p>
            <a:pPr algn="ctr"/>
            <a:r>
              <a:rPr lang="en-US" sz="1000" dirty="0"/>
              <a:t>A continuous process</a:t>
            </a:r>
          </a:p>
        </p:txBody>
      </p:sp>
    </p:spTree>
    <p:extLst>
      <p:ext uri="{BB962C8B-B14F-4D97-AF65-F5344CB8AC3E}">
        <p14:creationId xmlns:p14="http://schemas.microsoft.com/office/powerpoint/2010/main" val="3555237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Layouts: Advantages &amp; Disadvantages</a:t>
            </a:r>
          </a:p>
        </p:txBody>
      </p:sp>
      <p:sp>
        <p:nvSpPr>
          <p:cNvPr id="3" name="Content Placeholder 2"/>
          <p:cNvSpPr>
            <a:spLocks noGrp="1"/>
          </p:cNvSpPr>
          <p:nvPr>
            <p:ph sz="quarter" idx="11"/>
          </p:nvPr>
        </p:nvSpPr>
        <p:spPr>
          <a:xfrm>
            <a:off x="18444" y="6202542"/>
            <a:ext cx="8458200" cy="389981"/>
          </a:xfrm>
        </p:spPr>
        <p:txBody>
          <a:bodyPr/>
          <a:lstStyle/>
          <a:p>
            <a:r>
              <a:rPr lang="en-US" sz="2000" b="1" dirty="0">
                <a:solidFill>
                  <a:schemeClr val="tx1"/>
                </a:solidFill>
              </a:rPr>
              <a:t>LO 6.6</a:t>
            </a:r>
            <a:endParaRPr lang="en-US" sz="2000" dirty="0"/>
          </a:p>
        </p:txBody>
      </p:sp>
      <p:sp>
        <p:nvSpPr>
          <p:cNvPr id="4" name="Content Placeholder 3"/>
          <p:cNvSpPr>
            <a:spLocks noGrp="1"/>
          </p:cNvSpPr>
          <p:nvPr>
            <p:ph sz="quarter" idx="14"/>
          </p:nvPr>
        </p:nvSpPr>
        <p:spPr>
          <a:xfrm>
            <a:off x="342900" y="1386348"/>
            <a:ext cx="3844787" cy="4816193"/>
          </a:xfrm>
        </p:spPr>
        <p:txBody>
          <a:bodyPr/>
          <a:lstStyle/>
          <a:p>
            <a:pPr>
              <a:spcBef>
                <a:spcPts val="400"/>
              </a:spcBef>
              <a:spcAft>
                <a:spcPts val="400"/>
              </a:spcAft>
            </a:pPr>
            <a:r>
              <a:rPr lang="en-US" sz="2000" b="1" dirty="0">
                <a:solidFill>
                  <a:schemeClr val="tx1"/>
                </a:solidFill>
              </a:rPr>
              <a:t>Advantages</a:t>
            </a:r>
          </a:p>
          <a:p>
            <a:pPr marL="342900" indent="-342900">
              <a:spcBef>
                <a:spcPts val="400"/>
              </a:spcBef>
              <a:spcAft>
                <a:spcPts val="400"/>
              </a:spcAft>
              <a:buFont typeface="Arial" panose="020B0604020202020204" pitchFamily="34" charset="0"/>
              <a:buChar char="•"/>
            </a:pPr>
            <a:r>
              <a:rPr lang="en-US" sz="2000" dirty="0">
                <a:solidFill>
                  <a:schemeClr val="tx1"/>
                </a:solidFill>
              </a:rPr>
              <a:t>High rate of output</a:t>
            </a:r>
          </a:p>
          <a:p>
            <a:pPr marL="342900" indent="-342900">
              <a:spcBef>
                <a:spcPts val="400"/>
              </a:spcBef>
              <a:spcAft>
                <a:spcPts val="400"/>
              </a:spcAft>
              <a:buFont typeface="Arial" panose="020B0604020202020204" pitchFamily="34" charset="0"/>
              <a:buChar char="•"/>
            </a:pPr>
            <a:r>
              <a:rPr lang="en-US" sz="2000" dirty="0">
                <a:solidFill>
                  <a:schemeClr val="tx1"/>
                </a:solidFill>
              </a:rPr>
              <a:t>Low unit cost</a:t>
            </a:r>
          </a:p>
          <a:p>
            <a:pPr marL="342900" indent="-342900">
              <a:spcBef>
                <a:spcPts val="400"/>
              </a:spcBef>
              <a:spcAft>
                <a:spcPts val="400"/>
              </a:spcAft>
              <a:buFont typeface="Arial" panose="020B0604020202020204" pitchFamily="34" charset="0"/>
              <a:buChar char="•"/>
            </a:pPr>
            <a:r>
              <a:rPr lang="en-US" sz="2000" dirty="0">
                <a:solidFill>
                  <a:schemeClr val="tx1"/>
                </a:solidFill>
              </a:rPr>
              <a:t>Labor specialization</a:t>
            </a:r>
          </a:p>
          <a:p>
            <a:pPr marL="342900" indent="-342900">
              <a:spcBef>
                <a:spcPts val="400"/>
              </a:spcBef>
              <a:spcAft>
                <a:spcPts val="400"/>
              </a:spcAft>
              <a:buFont typeface="Arial" panose="020B0604020202020204" pitchFamily="34" charset="0"/>
              <a:buChar char="•"/>
            </a:pPr>
            <a:r>
              <a:rPr lang="en-US" sz="2000" dirty="0">
                <a:solidFill>
                  <a:schemeClr val="tx1"/>
                </a:solidFill>
              </a:rPr>
              <a:t>Low material handling cost per unit</a:t>
            </a:r>
          </a:p>
          <a:p>
            <a:pPr marL="342900" indent="-342900">
              <a:spcBef>
                <a:spcPts val="400"/>
              </a:spcBef>
              <a:spcAft>
                <a:spcPts val="400"/>
              </a:spcAft>
              <a:buFont typeface="Arial" panose="020B0604020202020204" pitchFamily="34" charset="0"/>
              <a:buChar char="•"/>
            </a:pPr>
            <a:r>
              <a:rPr lang="en-US" sz="2000" dirty="0">
                <a:solidFill>
                  <a:schemeClr val="tx1"/>
                </a:solidFill>
              </a:rPr>
              <a:t>High utilization of labor and equipment</a:t>
            </a:r>
          </a:p>
          <a:p>
            <a:pPr marL="342900" indent="-342900">
              <a:spcBef>
                <a:spcPts val="400"/>
              </a:spcBef>
              <a:spcAft>
                <a:spcPts val="400"/>
              </a:spcAft>
              <a:buFont typeface="Arial" panose="020B0604020202020204" pitchFamily="34" charset="0"/>
              <a:buChar char="•"/>
            </a:pPr>
            <a:r>
              <a:rPr lang="en-US" sz="2000" dirty="0">
                <a:solidFill>
                  <a:schemeClr val="tx1"/>
                </a:solidFill>
              </a:rPr>
              <a:t>Established routing and scheduling</a:t>
            </a:r>
          </a:p>
          <a:p>
            <a:pPr marL="342900" indent="-342900">
              <a:spcBef>
                <a:spcPts val="400"/>
              </a:spcBef>
              <a:spcAft>
                <a:spcPts val="400"/>
              </a:spcAft>
              <a:buFont typeface="Arial" panose="020B0604020202020204" pitchFamily="34" charset="0"/>
              <a:buChar char="•"/>
            </a:pPr>
            <a:r>
              <a:rPr lang="en-US" sz="2000" dirty="0">
                <a:solidFill>
                  <a:schemeClr val="tx1"/>
                </a:solidFill>
              </a:rPr>
              <a:t>Routine accounting, purchasing, and inventory control</a:t>
            </a:r>
          </a:p>
        </p:txBody>
      </p:sp>
      <p:sp>
        <p:nvSpPr>
          <p:cNvPr id="5" name="Content Placeholder 4"/>
          <p:cNvSpPr>
            <a:spLocks noGrp="1"/>
          </p:cNvSpPr>
          <p:nvPr>
            <p:ph sz="quarter" idx="15"/>
          </p:nvPr>
        </p:nvSpPr>
        <p:spPr>
          <a:xfrm>
            <a:off x="4359965" y="1371599"/>
            <a:ext cx="4598505" cy="5002697"/>
          </a:xfrm>
        </p:spPr>
        <p:txBody>
          <a:bodyPr/>
          <a:lstStyle/>
          <a:p>
            <a:pPr>
              <a:spcBef>
                <a:spcPts val="400"/>
              </a:spcBef>
              <a:spcAft>
                <a:spcPts val="400"/>
              </a:spcAft>
            </a:pPr>
            <a:r>
              <a:rPr lang="en-US" sz="2000" b="1" dirty="0">
                <a:solidFill>
                  <a:schemeClr val="tx1"/>
                </a:solidFill>
              </a:rPr>
              <a:t>Disadvantages</a:t>
            </a:r>
          </a:p>
          <a:p>
            <a:pPr marL="342900" indent="-342900">
              <a:spcBef>
                <a:spcPts val="400"/>
              </a:spcBef>
              <a:spcAft>
                <a:spcPts val="400"/>
              </a:spcAft>
              <a:buFont typeface="Arial" panose="020B0604020202020204" pitchFamily="34" charset="0"/>
              <a:buChar char="•"/>
            </a:pPr>
            <a:r>
              <a:rPr lang="en-US" sz="2000" dirty="0">
                <a:solidFill>
                  <a:schemeClr val="tx1"/>
                </a:solidFill>
              </a:rPr>
              <a:t>Creates dull, repetitive jobs</a:t>
            </a:r>
          </a:p>
          <a:p>
            <a:pPr marL="342900" indent="-342900">
              <a:spcBef>
                <a:spcPts val="400"/>
              </a:spcBef>
              <a:spcAft>
                <a:spcPts val="400"/>
              </a:spcAft>
              <a:buFont typeface="Arial" panose="020B0604020202020204" pitchFamily="34" charset="0"/>
              <a:buChar char="•"/>
            </a:pPr>
            <a:r>
              <a:rPr lang="en-US" sz="2000" dirty="0">
                <a:solidFill>
                  <a:schemeClr val="tx1"/>
                </a:solidFill>
              </a:rPr>
              <a:t>Poorly skilled workers may not maintain equipment or quality of output</a:t>
            </a:r>
          </a:p>
          <a:p>
            <a:pPr marL="342900" indent="-342900">
              <a:spcBef>
                <a:spcPts val="400"/>
              </a:spcBef>
              <a:spcAft>
                <a:spcPts val="400"/>
              </a:spcAft>
              <a:buFont typeface="Arial" panose="020B0604020202020204" pitchFamily="34" charset="0"/>
              <a:buChar char="•"/>
            </a:pPr>
            <a:r>
              <a:rPr lang="en-US" sz="2000" dirty="0">
                <a:solidFill>
                  <a:schemeClr val="tx1"/>
                </a:solidFill>
              </a:rPr>
              <a:t>Fairly inflexible to changes in volume or product or process design</a:t>
            </a:r>
          </a:p>
          <a:p>
            <a:pPr marL="342900" indent="-342900">
              <a:spcBef>
                <a:spcPts val="400"/>
              </a:spcBef>
              <a:spcAft>
                <a:spcPts val="400"/>
              </a:spcAft>
              <a:buFont typeface="Arial" panose="020B0604020202020204" pitchFamily="34" charset="0"/>
              <a:buChar char="•"/>
            </a:pPr>
            <a:r>
              <a:rPr lang="en-US" sz="2000" dirty="0">
                <a:solidFill>
                  <a:schemeClr val="tx1"/>
                </a:solidFill>
              </a:rPr>
              <a:t>Highly susceptible to shutdowns</a:t>
            </a:r>
          </a:p>
          <a:p>
            <a:pPr marL="342900" indent="-342900">
              <a:spcBef>
                <a:spcPts val="400"/>
              </a:spcBef>
              <a:spcAft>
                <a:spcPts val="400"/>
              </a:spcAft>
              <a:buFont typeface="Arial" panose="020B0604020202020204" pitchFamily="34" charset="0"/>
              <a:buChar char="•"/>
            </a:pPr>
            <a:r>
              <a:rPr lang="en-US" sz="2000" dirty="0">
                <a:solidFill>
                  <a:schemeClr val="tx1"/>
                </a:solidFill>
              </a:rPr>
              <a:t>Preventive maintenance, capacity for quick repair, and spare-parts inventories are necessary expenses</a:t>
            </a:r>
          </a:p>
          <a:p>
            <a:pPr marL="342900" indent="-342900">
              <a:spcBef>
                <a:spcPts val="400"/>
              </a:spcBef>
              <a:spcAft>
                <a:spcPts val="400"/>
              </a:spcAft>
              <a:buFont typeface="Arial" panose="020B0604020202020204" pitchFamily="34" charset="0"/>
              <a:buChar char="•"/>
            </a:pPr>
            <a:r>
              <a:rPr lang="en-US" sz="2000" dirty="0">
                <a:solidFill>
                  <a:schemeClr val="tx1"/>
                </a:solidFill>
              </a:rPr>
              <a:t>Individual incentive plans are impractical</a:t>
            </a:r>
          </a:p>
        </p:txBody>
      </p:sp>
    </p:spTree>
    <p:extLst>
      <p:ext uri="{BB962C8B-B14F-4D97-AF65-F5344CB8AC3E}">
        <p14:creationId xmlns:p14="http://schemas.microsoft.com/office/powerpoint/2010/main" val="3064879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solidFill>
                  <a:schemeClr val="tx1"/>
                </a:solidFill>
              </a:rPr>
              <a:t>Non-repetitive Processing: Process Layouts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10"/>
            <a:ext cx="8458200" cy="1108682"/>
          </a:xfrm>
        </p:spPr>
        <p:txBody>
          <a:bodyPr/>
          <a:lstStyle/>
          <a:p>
            <a:r>
              <a:rPr lang="en-US" b="1" dirty="0">
                <a:solidFill>
                  <a:schemeClr val="tx1"/>
                </a:solidFill>
              </a:rPr>
              <a:t>Process layouts</a:t>
            </a:r>
          </a:p>
          <a:p>
            <a:pPr lvl="1"/>
            <a:r>
              <a:rPr lang="en-US" dirty="0">
                <a:solidFill>
                  <a:schemeClr val="tx1"/>
                </a:solidFill>
              </a:rPr>
              <a:t>Layouts that can handle varied processing requirements</a:t>
            </a:r>
          </a:p>
        </p:txBody>
      </p:sp>
      <p:pic>
        <p:nvPicPr>
          <p:cNvPr id="16387" name="Picture 4" descr="Flowchart type diagram with two rows of three boxes each, labeled departments A-F. Arrows connect boxes across and also diagonall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09" y="2546130"/>
            <a:ext cx="7895981" cy="3360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2119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Layouts: Advantages &amp; Disadvantages (cont.)</a:t>
            </a:r>
          </a:p>
        </p:txBody>
      </p:sp>
      <p:sp>
        <p:nvSpPr>
          <p:cNvPr id="3" name="Content Placeholder 2"/>
          <p:cNvSpPr>
            <a:spLocks noGrp="1"/>
          </p:cNvSpPr>
          <p:nvPr>
            <p:ph sz="quarter" idx="11"/>
          </p:nvPr>
        </p:nvSpPr>
        <p:spPr>
          <a:xfrm>
            <a:off x="18444" y="6202542"/>
            <a:ext cx="8458200" cy="389981"/>
          </a:xfrm>
        </p:spPr>
        <p:txBody>
          <a:bodyPr/>
          <a:lstStyle/>
          <a:p>
            <a:r>
              <a:rPr lang="en-US" sz="2000" b="1" dirty="0">
                <a:solidFill>
                  <a:schemeClr val="tx1"/>
                </a:solidFill>
              </a:rPr>
              <a:t>LO 6.7</a:t>
            </a:r>
            <a:endParaRPr lang="en-US" sz="2000" dirty="0"/>
          </a:p>
        </p:txBody>
      </p:sp>
      <p:sp>
        <p:nvSpPr>
          <p:cNvPr id="4" name="Content Placeholder 3"/>
          <p:cNvSpPr>
            <a:spLocks noGrp="1"/>
          </p:cNvSpPr>
          <p:nvPr>
            <p:ph sz="quarter" idx="14"/>
          </p:nvPr>
        </p:nvSpPr>
        <p:spPr>
          <a:xfrm>
            <a:off x="342900" y="1386349"/>
            <a:ext cx="3619500" cy="4454012"/>
          </a:xfrm>
        </p:spPr>
        <p:txBody>
          <a:bodyPr/>
          <a:lstStyle/>
          <a:p>
            <a:r>
              <a:rPr lang="en-US" b="1" dirty="0"/>
              <a:t>Advantages</a:t>
            </a:r>
          </a:p>
          <a:p>
            <a:pPr marL="342900" indent="-342900">
              <a:buFont typeface="Arial" panose="020B0604020202020204" pitchFamily="34" charset="0"/>
              <a:buChar char="•"/>
            </a:pPr>
            <a:r>
              <a:rPr lang="en-US" sz="2000" dirty="0"/>
              <a:t>Can handle a variety of processing requirements</a:t>
            </a:r>
          </a:p>
          <a:p>
            <a:pPr marL="342900" indent="-342900">
              <a:buFont typeface="Arial" panose="020B0604020202020204" pitchFamily="34" charset="0"/>
              <a:buChar char="•"/>
            </a:pPr>
            <a:r>
              <a:rPr lang="en-US" sz="2000" dirty="0"/>
              <a:t>Not particularly vulnerable to equipment failures</a:t>
            </a:r>
          </a:p>
          <a:p>
            <a:pPr marL="342900" indent="-342900">
              <a:buFont typeface="Arial" panose="020B0604020202020204" pitchFamily="34" charset="0"/>
              <a:buChar char="•"/>
            </a:pPr>
            <a:r>
              <a:rPr lang="en-US" sz="2000" dirty="0"/>
              <a:t>General-purpose equipment is often less costly and easier to maintain</a:t>
            </a:r>
          </a:p>
          <a:p>
            <a:pPr marL="342900" indent="-342900">
              <a:buFont typeface="Arial" panose="020B0604020202020204" pitchFamily="34" charset="0"/>
              <a:buChar char="•"/>
            </a:pPr>
            <a:r>
              <a:rPr lang="en-US" sz="2000" dirty="0"/>
              <a:t>It is possible to use individual incentive systems</a:t>
            </a:r>
          </a:p>
        </p:txBody>
      </p:sp>
      <p:sp>
        <p:nvSpPr>
          <p:cNvPr id="5" name="Content Placeholder 4"/>
          <p:cNvSpPr>
            <a:spLocks noGrp="1"/>
          </p:cNvSpPr>
          <p:nvPr>
            <p:ph sz="quarter" idx="15"/>
          </p:nvPr>
        </p:nvSpPr>
        <p:spPr>
          <a:xfrm>
            <a:off x="4253948" y="1371599"/>
            <a:ext cx="4547152" cy="4830943"/>
          </a:xfrm>
        </p:spPr>
        <p:txBody>
          <a:bodyPr/>
          <a:lstStyle/>
          <a:p>
            <a:r>
              <a:rPr lang="en-US" b="1" dirty="0"/>
              <a:t>Disadvantages</a:t>
            </a:r>
          </a:p>
          <a:p>
            <a:pPr marL="342900" indent="-342900">
              <a:buFont typeface="Arial" panose="020B0604020202020204" pitchFamily="34" charset="0"/>
              <a:buChar char="•"/>
            </a:pPr>
            <a:r>
              <a:rPr lang="en-US" sz="2000" dirty="0"/>
              <a:t>In-process inventories can be high</a:t>
            </a:r>
          </a:p>
          <a:p>
            <a:pPr marL="342900" indent="-342900">
              <a:buFont typeface="Arial" panose="020B0604020202020204" pitchFamily="34" charset="0"/>
              <a:buChar char="•"/>
            </a:pPr>
            <a:r>
              <a:rPr lang="en-US" sz="2000" dirty="0"/>
              <a:t>Routing and scheduling pose continual challenges</a:t>
            </a:r>
          </a:p>
          <a:p>
            <a:pPr marL="342900" indent="-342900">
              <a:buFont typeface="Arial" panose="020B0604020202020204" pitchFamily="34" charset="0"/>
              <a:buChar char="•"/>
            </a:pPr>
            <a:r>
              <a:rPr lang="en-US" sz="2000" dirty="0"/>
              <a:t>Equipment utilization rates are low</a:t>
            </a:r>
          </a:p>
          <a:p>
            <a:pPr marL="342900" indent="-342900">
              <a:buFont typeface="Arial" panose="020B0604020202020204" pitchFamily="34" charset="0"/>
              <a:buChar char="•"/>
            </a:pPr>
            <a:r>
              <a:rPr lang="en-US" sz="2000" dirty="0"/>
              <a:t>Material handling is slow and inefficient</a:t>
            </a:r>
          </a:p>
          <a:p>
            <a:pPr marL="342900" indent="-342900">
              <a:buFont typeface="Arial" panose="020B0604020202020204" pitchFamily="34" charset="0"/>
              <a:buChar char="•"/>
            </a:pPr>
            <a:r>
              <a:rPr lang="en-US" sz="2000" dirty="0"/>
              <a:t>Reduced spans of supervision</a:t>
            </a:r>
          </a:p>
          <a:p>
            <a:pPr marL="342900" indent="-342900">
              <a:buFont typeface="Arial" panose="020B0604020202020204" pitchFamily="34" charset="0"/>
              <a:buChar char="•"/>
            </a:pPr>
            <a:r>
              <a:rPr lang="en-US" sz="2000" dirty="0"/>
              <a:t>Special attention necessary for each product or customer</a:t>
            </a:r>
          </a:p>
          <a:p>
            <a:pPr marL="342900" indent="-342900">
              <a:buFont typeface="Arial" panose="020B0604020202020204" pitchFamily="34" charset="0"/>
              <a:buChar char="•"/>
            </a:pPr>
            <a:r>
              <a:rPr lang="en-US" sz="2000" dirty="0"/>
              <a:t>Accounting, inventory control, and purchasing are more involved</a:t>
            </a:r>
          </a:p>
        </p:txBody>
      </p:sp>
    </p:spTree>
    <p:extLst>
      <p:ext uri="{BB962C8B-B14F-4D97-AF65-F5344CB8AC3E}">
        <p14:creationId xmlns:p14="http://schemas.microsoft.com/office/powerpoint/2010/main" val="688810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Fixed Position Layouts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ts val="600"/>
              </a:spcBef>
              <a:spcAft>
                <a:spcPts val="1200"/>
              </a:spcAft>
            </a:pPr>
            <a:r>
              <a:rPr lang="en-US" b="1" dirty="0">
                <a:solidFill>
                  <a:schemeClr val="tx1"/>
                </a:solidFill>
              </a:rPr>
              <a:t>Fixed position layout</a:t>
            </a:r>
          </a:p>
          <a:p>
            <a:pPr lvl="1">
              <a:spcBef>
                <a:spcPts val="600"/>
              </a:spcBef>
              <a:spcAft>
                <a:spcPts val="1200"/>
              </a:spcAft>
              <a:buSzPct val="75000"/>
            </a:pPr>
            <a:r>
              <a:rPr lang="en-US" dirty="0">
                <a:solidFill>
                  <a:schemeClr val="tx1"/>
                </a:solidFill>
              </a:rPr>
              <a:t>Layout in which the product or project remains stationary, and workers, materials, and equipment are moved as needed</a:t>
            </a:r>
          </a:p>
          <a:p>
            <a:pPr lvl="2">
              <a:spcBef>
                <a:spcPts val="600"/>
              </a:spcBef>
              <a:spcAft>
                <a:spcPts val="1200"/>
              </a:spcAft>
              <a:buSzPct val="75000"/>
            </a:pPr>
            <a:r>
              <a:rPr lang="en-US" dirty="0">
                <a:solidFill>
                  <a:schemeClr val="tx1"/>
                </a:solidFill>
              </a:rPr>
              <a:t>Large construction projects</a:t>
            </a:r>
          </a:p>
          <a:p>
            <a:pPr lvl="2">
              <a:spcBef>
                <a:spcPts val="600"/>
              </a:spcBef>
              <a:spcAft>
                <a:spcPts val="1200"/>
              </a:spcAft>
              <a:buSzPct val="75000"/>
            </a:pPr>
            <a:r>
              <a:rPr lang="en-US" dirty="0">
                <a:solidFill>
                  <a:schemeClr val="tx1"/>
                </a:solidFill>
              </a:rPr>
              <a:t>Shipbuilding/aircraft manufacturing</a:t>
            </a:r>
          </a:p>
          <a:p>
            <a:pPr lvl="2">
              <a:spcBef>
                <a:spcPts val="600"/>
              </a:spcBef>
              <a:spcAft>
                <a:spcPts val="1200"/>
              </a:spcAft>
              <a:buSzPct val="75000"/>
            </a:pPr>
            <a:r>
              <a:rPr lang="en-US" dirty="0">
                <a:solidFill>
                  <a:schemeClr val="tx1"/>
                </a:solidFill>
              </a:rPr>
              <a:t>Space mission</a:t>
            </a:r>
          </a:p>
        </p:txBody>
      </p:sp>
    </p:spTree>
    <p:extLst>
      <p:ext uri="{BB962C8B-B14F-4D97-AF65-F5344CB8AC3E}">
        <p14:creationId xmlns:p14="http://schemas.microsoft.com/office/powerpoint/2010/main" val="40071048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Combination Layouts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ts val="800"/>
              </a:spcBef>
            </a:pPr>
            <a:r>
              <a:rPr lang="en-US" dirty="0"/>
              <a:t>Some operational environments use a combination of the three basic layout types:</a:t>
            </a:r>
          </a:p>
          <a:p>
            <a:pPr lvl="1"/>
            <a:r>
              <a:rPr lang="en-US" dirty="0"/>
              <a:t>Hospitals</a:t>
            </a:r>
          </a:p>
          <a:p>
            <a:pPr lvl="1"/>
            <a:r>
              <a:rPr lang="en-US" dirty="0"/>
              <a:t>Supermarket</a:t>
            </a:r>
          </a:p>
          <a:p>
            <a:pPr lvl="1"/>
            <a:r>
              <a:rPr lang="en-US" dirty="0"/>
              <a:t>Shipyards</a:t>
            </a:r>
          </a:p>
          <a:p>
            <a:pPr>
              <a:spcBef>
                <a:spcPts val="800"/>
              </a:spcBef>
            </a:pPr>
            <a:r>
              <a:rPr lang="en-US" dirty="0"/>
              <a:t>Some organizations are moving away from process layouts in an effort to capture the benefits of product layouts</a:t>
            </a:r>
          </a:p>
          <a:p>
            <a:pPr lvl="1"/>
            <a:r>
              <a:rPr lang="en-US" dirty="0"/>
              <a:t>Cellular manufacturing</a:t>
            </a:r>
          </a:p>
          <a:p>
            <a:pPr lvl="1"/>
            <a:r>
              <a:rPr lang="en-US" dirty="0"/>
              <a:t>Flexible manufacturing systems</a:t>
            </a:r>
          </a:p>
        </p:txBody>
      </p:sp>
    </p:spTree>
    <p:extLst>
      <p:ext uri="{BB962C8B-B14F-4D97-AF65-F5344CB8AC3E}">
        <p14:creationId xmlns:p14="http://schemas.microsoft.com/office/powerpoint/2010/main" val="2274529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Cellular Layouts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b="1" dirty="0"/>
              <a:t>Cellular production</a:t>
            </a:r>
          </a:p>
          <a:p>
            <a:pPr lvl="1"/>
            <a:r>
              <a:rPr lang="en-US" dirty="0"/>
              <a:t>Layout in which workstations are grouped into a cell that can process items that have similar processing requirements</a:t>
            </a:r>
          </a:p>
          <a:p>
            <a:pPr lvl="2"/>
            <a:r>
              <a:rPr lang="en-US" sz="2200" dirty="0"/>
              <a:t>Groupings are determined by the operations needed to perform the work for a set of similar items, </a:t>
            </a:r>
            <a:r>
              <a:rPr lang="en-US" sz="2200" i="1" dirty="0"/>
              <a:t>part families, </a:t>
            </a:r>
            <a:r>
              <a:rPr lang="en-US" sz="2200" dirty="0"/>
              <a:t>that require similar processing</a:t>
            </a:r>
          </a:p>
          <a:p>
            <a:pPr lvl="2"/>
            <a:r>
              <a:rPr lang="en-US" sz="2200" dirty="0"/>
              <a:t>The cells become, in effect, miniature versions of product layouts</a:t>
            </a:r>
          </a:p>
          <a:p>
            <a:pPr lvl="2"/>
            <a:r>
              <a:rPr lang="en-US" sz="2200" dirty="0"/>
              <a:t>Enables companies to produce a variety of products with very little waste</a:t>
            </a:r>
          </a:p>
        </p:txBody>
      </p:sp>
    </p:spTree>
    <p:extLst>
      <p:ext uri="{BB962C8B-B14F-4D97-AF65-F5344CB8AC3E}">
        <p14:creationId xmlns:p14="http://schemas.microsoft.com/office/powerpoint/2010/main" val="3906647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Selection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Process selection</a:t>
            </a:r>
          </a:p>
          <a:p>
            <a:pPr lvl="1"/>
            <a:r>
              <a:rPr lang="en-US" dirty="0"/>
              <a:t>Refers to deciding on the way production of goods or services will be organized</a:t>
            </a:r>
          </a:p>
          <a:p>
            <a:pPr lvl="1"/>
            <a:r>
              <a:rPr lang="en-US" dirty="0"/>
              <a:t>It has major implications for</a:t>
            </a:r>
          </a:p>
          <a:p>
            <a:pPr lvl="2"/>
            <a:r>
              <a:rPr lang="en-US" dirty="0"/>
              <a:t>Capacity planning</a:t>
            </a:r>
          </a:p>
          <a:p>
            <a:pPr lvl="2"/>
            <a:r>
              <a:rPr lang="en-US" dirty="0"/>
              <a:t>Layout of facilities</a:t>
            </a:r>
          </a:p>
          <a:p>
            <a:pPr lvl="2"/>
            <a:r>
              <a:rPr lang="en-US" dirty="0"/>
              <a:t>Equipment</a:t>
            </a:r>
          </a:p>
          <a:p>
            <a:pPr lvl="2"/>
            <a:r>
              <a:rPr lang="en-US" dirty="0"/>
              <a:t>Design of work systems</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Group Technology</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sz="2000" b="1" dirty="0"/>
              <a:t>Group technology</a:t>
            </a:r>
          </a:p>
          <a:p>
            <a:pPr lvl="1"/>
            <a:r>
              <a:rPr lang="en-US" sz="2000" dirty="0"/>
              <a:t>The grouping into part families of items with similar design or manufacturing characteristics</a:t>
            </a:r>
          </a:p>
          <a:p>
            <a:pPr lvl="2"/>
            <a:r>
              <a:rPr lang="en-US" sz="1800" dirty="0"/>
              <a:t>Design characteristics:</a:t>
            </a:r>
          </a:p>
          <a:p>
            <a:pPr marL="855663" lvl="3" indent="-231775">
              <a:buFont typeface="Arial" pitchFamily="34" charset="0"/>
              <a:buChar char="•"/>
            </a:pPr>
            <a:r>
              <a:rPr lang="en-US" sz="1600" dirty="0"/>
              <a:t>Size</a:t>
            </a:r>
          </a:p>
          <a:p>
            <a:pPr marL="855663" lvl="3" indent="-231775">
              <a:buFont typeface="Arial" pitchFamily="34" charset="0"/>
              <a:buChar char="•"/>
            </a:pPr>
            <a:r>
              <a:rPr lang="en-US" sz="1600" dirty="0"/>
              <a:t>Shape</a:t>
            </a:r>
          </a:p>
          <a:p>
            <a:pPr marL="855663" lvl="3" indent="-231775">
              <a:buFont typeface="Arial" pitchFamily="34" charset="0"/>
              <a:buChar char="•"/>
            </a:pPr>
            <a:r>
              <a:rPr lang="en-US" sz="1600" dirty="0"/>
              <a:t>Function</a:t>
            </a:r>
          </a:p>
          <a:p>
            <a:pPr lvl="2"/>
            <a:r>
              <a:rPr lang="en-US" sz="1800" dirty="0"/>
              <a:t>Manufacturing or processing characteristics</a:t>
            </a:r>
          </a:p>
          <a:p>
            <a:pPr marL="855663" lvl="3" indent="-231775">
              <a:buFont typeface="Arial" pitchFamily="34" charset="0"/>
              <a:buChar char="•"/>
            </a:pPr>
            <a:r>
              <a:rPr lang="en-US" sz="1600" dirty="0"/>
              <a:t>Type of operations required</a:t>
            </a:r>
          </a:p>
          <a:p>
            <a:pPr marL="855663" lvl="3" indent="-231775">
              <a:buFont typeface="Arial" pitchFamily="34" charset="0"/>
              <a:buChar char="•"/>
            </a:pPr>
            <a:r>
              <a:rPr lang="en-US" sz="1600" dirty="0"/>
              <a:t>Sequence of operations required</a:t>
            </a:r>
          </a:p>
          <a:p>
            <a:pPr lvl="1"/>
            <a:r>
              <a:rPr lang="en-US" sz="2000" dirty="0"/>
              <a:t>Requires a systematic analysis of parts to identify the part families</a:t>
            </a:r>
          </a:p>
        </p:txBody>
      </p:sp>
    </p:spTree>
    <p:extLst>
      <p:ext uri="{BB962C8B-B14F-4D97-AF65-F5344CB8AC3E}">
        <p14:creationId xmlns:p14="http://schemas.microsoft.com/office/powerpoint/2010/main" val="32961752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Service Layouts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ts val="800"/>
              </a:spcBef>
            </a:pPr>
            <a:r>
              <a:rPr lang="en-US" sz="2200" b="1" dirty="0"/>
              <a:t>Service layouts can be categorized as: product, process, or fixed position</a:t>
            </a:r>
          </a:p>
          <a:p>
            <a:pPr>
              <a:spcBef>
                <a:spcPts val="800"/>
              </a:spcBef>
            </a:pPr>
            <a:r>
              <a:rPr lang="en-US" sz="2200" b="1" dirty="0"/>
              <a:t>Service layout requirements are somewhat different due to such factors as:</a:t>
            </a:r>
          </a:p>
          <a:p>
            <a:pPr lvl="1"/>
            <a:r>
              <a:rPr lang="en-US" sz="2000" dirty="0"/>
              <a:t>Degree of customer contact</a:t>
            </a:r>
          </a:p>
          <a:p>
            <a:pPr lvl="1"/>
            <a:r>
              <a:rPr lang="en-US" sz="2000" dirty="0"/>
              <a:t>Degree of customization</a:t>
            </a:r>
          </a:p>
          <a:p>
            <a:pPr>
              <a:spcBef>
                <a:spcPts val="800"/>
              </a:spcBef>
            </a:pPr>
            <a:r>
              <a:rPr lang="en-US" sz="2200" b="1" dirty="0"/>
              <a:t>Common service layouts:</a:t>
            </a:r>
          </a:p>
          <a:p>
            <a:pPr lvl="1"/>
            <a:r>
              <a:rPr lang="en-US" sz="2000" dirty="0"/>
              <a:t>Warehouse and storage layouts – minimize item movement</a:t>
            </a:r>
          </a:p>
          <a:p>
            <a:pPr lvl="1"/>
            <a:r>
              <a:rPr lang="en-US" sz="2000" dirty="0"/>
              <a:t>Retail layouts – influence customers into buying more</a:t>
            </a:r>
          </a:p>
          <a:p>
            <a:pPr lvl="1"/>
            <a:r>
              <a:rPr lang="en-US" sz="2000" dirty="0"/>
              <a:t>Office layouts – increase employee interactions</a:t>
            </a:r>
            <a:endParaRPr lang="en-US" dirty="0"/>
          </a:p>
        </p:txBody>
      </p:sp>
    </p:spTree>
    <p:extLst>
      <p:ext uri="{BB962C8B-B14F-4D97-AF65-F5344CB8AC3E}">
        <p14:creationId xmlns:p14="http://schemas.microsoft.com/office/powerpoint/2010/main" val="141873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Designing Product Layouts: Line Balancing</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The goal of a product layout is to arrange workers or machines in the sequence that operations need to be performed</a:t>
            </a:r>
          </a:p>
        </p:txBody>
      </p:sp>
    </p:spTree>
    <p:extLst>
      <p:ext uri="{BB962C8B-B14F-4D97-AF65-F5344CB8AC3E}">
        <p14:creationId xmlns:p14="http://schemas.microsoft.com/office/powerpoint/2010/main" val="16625365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Line Balancing</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50951"/>
            <a:ext cx="8458200" cy="4954165"/>
          </a:xfrm>
        </p:spPr>
        <p:txBody>
          <a:bodyPr/>
          <a:lstStyle/>
          <a:p>
            <a:pPr>
              <a:spcBef>
                <a:spcPts val="600"/>
              </a:spcBef>
            </a:pPr>
            <a:r>
              <a:rPr lang="en-US" sz="2200" b="1" dirty="0"/>
              <a:t>Line balancing</a:t>
            </a:r>
          </a:p>
          <a:p>
            <a:pPr lvl="1">
              <a:spcBef>
                <a:spcPts val="600"/>
              </a:spcBef>
            </a:pPr>
            <a:r>
              <a:rPr lang="en-US" sz="2200" dirty="0"/>
              <a:t>The process of assigning tasks to workstations in such a way that the workstations have approximately equal time requirements</a:t>
            </a:r>
          </a:p>
          <a:p>
            <a:pPr lvl="1">
              <a:spcBef>
                <a:spcPts val="600"/>
              </a:spcBef>
            </a:pPr>
            <a:r>
              <a:rPr lang="en-US" sz="2200" dirty="0"/>
              <a:t>Goal:</a:t>
            </a:r>
          </a:p>
          <a:p>
            <a:pPr lvl="2">
              <a:spcBef>
                <a:spcPts val="600"/>
              </a:spcBef>
            </a:pPr>
            <a:r>
              <a:rPr lang="en-US" dirty="0"/>
              <a:t>Obtain task grouping that represents approximately equal time requirements, since this minimizes idle time along the line and results in a high utilization of equipment and labor</a:t>
            </a:r>
          </a:p>
          <a:p>
            <a:pPr lvl="1">
              <a:spcBef>
                <a:spcPts val="600"/>
              </a:spcBef>
            </a:pPr>
            <a:r>
              <a:rPr lang="en-US" sz="2200" dirty="0"/>
              <a:t>Why is line balancing important?</a:t>
            </a:r>
          </a:p>
          <a:p>
            <a:pPr marL="1139825" lvl="2" indent="-457200">
              <a:spcBef>
                <a:spcPts val="600"/>
              </a:spcBef>
              <a:buFontTx/>
              <a:buAutoNum type="arabicPeriod"/>
            </a:pPr>
            <a:r>
              <a:rPr lang="en-US" dirty="0"/>
              <a:t>It allows us to use labor and equipment more efficiently</a:t>
            </a:r>
          </a:p>
          <a:p>
            <a:pPr marL="1139825" lvl="2" indent="-457200">
              <a:spcBef>
                <a:spcPts val="600"/>
              </a:spcBef>
              <a:buFontTx/>
              <a:buAutoNum type="arabicPeriod"/>
            </a:pPr>
            <a:r>
              <a:rPr lang="en-US" dirty="0"/>
              <a:t>To avoid fairness issues that arise when one workstation must work harder than another</a:t>
            </a:r>
          </a:p>
        </p:txBody>
      </p:sp>
    </p:spTree>
    <p:extLst>
      <p:ext uri="{BB962C8B-B14F-4D97-AF65-F5344CB8AC3E}">
        <p14:creationId xmlns:p14="http://schemas.microsoft.com/office/powerpoint/2010/main" val="34561684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Cycle Time</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943569"/>
          </a:xfrm>
        </p:spPr>
        <p:txBody>
          <a:bodyPr/>
          <a:lstStyle/>
          <a:p>
            <a:r>
              <a:rPr lang="en-US" b="1" dirty="0"/>
              <a:t>Cycle time</a:t>
            </a:r>
          </a:p>
          <a:p>
            <a:pPr lvl="1"/>
            <a:r>
              <a:rPr lang="en-US" dirty="0"/>
              <a:t>The maximum time allowed at each workstation to complete its set of tasks on a unit</a:t>
            </a:r>
          </a:p>
          <a:p>
            <a:pPr lvl="1"/>
            <a:r>
              <a:rPr lang="en-US" dirty="0"/>
              <a:t>Cycle time also establishes the output rate of a line</a:t>
            </a:r>
          </a:p>
        </p:txBody>
      </p:sp>
      <p:graphicFrame>
        <p:nvGraphicFramePr>
          <p:cNvPr id="5" name="Object 4"/>
          <p:cNvGraphicFramePr>
            <a:graphicFrameLocks noChangeAspect="1"/>
          </p:cNvGraphicFramePr>
          <p:nvPr>
            <p:extLst>
              <p:ext uri="{D42A27DB-BD31-4B8C-83A1-F6EECF244321}">
                <p14:modId xmlns:p14="http://schemas.microsoft.com/office/powerpoint/2010/main" val="3222387426"/>
              </p:ext>
            </p:extLst>
          </p:nvPr>
        </p:nvGraphicFramePr>
        <p:xfrm>
          <a:off x="1891506" y="3513576"/>
          <a:ext cx="5360988" cy="1000125"/>
        </p:xfrm>
        <a:graphic>
          <a:graphicData uri="http://schemas.openxmlformats.org/presentationml/2006/ole">
            <mc:AlternateContent xmlns:mc="http://schemas.openxmlformats.org/markup-compatibility/2006">
              <mc:Choice xmlns:v="urn:schemas-microsoft-com:vml" Requires="v">
                <p:oleObj spid="_x0000_s17568" name="Equation" r:id="rId3" imgW="2247693" imgH="418893" progId="Equation.3">
                  <p:embed/>
                </p:oleObj>
              </mc:Choice>
              <mc:Fallback>
                <p:oleObj name="Equation" r:id="rId3" imgW="2247693" imgH="418893"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1506" y="3513576"/>
                        <a:ext cx="5360988" cy="1000125"/>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405318093"/>
              </p:ext>
            </p:extLst>
          </p:nvPr>
        </p:nvGraphicFramePr>
        <p:xfrm>
          <a:off x="1768475" y="4770438"/>
          <a:ext cx="5761038" cy="1068387"/>
        </p:xfrm>
        <a:graphic>
          <a:graphicData uri="http://schemas.openxmlformats.org/presentationml/2006/ole">
            <mc:AlternateContent xmlns:mc="http://schemas.openxmlformats.org/markup-compatibility/2006">
              <mc:Choice xmlns:v="urn:schemas-microsoft-com:vml" Requires="v">
                <p:oleObj spid="_x0000_s17569" name="Equation" r:id="rId5" imgW="2386080" imgH="429480" progId="Equation.3">
                  <p:embed/>
                </p:oleObj>
              </mc:Choice>
              <mc:Fallback>
                <p:oleObj name="Equation" r:id="rId5" imgW="2386080" imgH="429480" progId="Equation.3">
                  <p:embed/>
                  <p:pic>
                    <p:nvPicPr>
                      <p:cNvPr id="0" name="Content Placeholder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8475" y="4770438"/>
                        <a:ext cx="5761038" cy="1068387"/>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862978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How Many Workstations Are Needed?</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2354387"/>
          </a:xfrm>
        </p:spPr>
        <p:txBody>
          <a:bodyPr/>
          <a:lstStyle/>
          <a:p>
            <a:pPr>
              <a:spcBef>
                <a:spcPts val="800"/>
              </a:spcBef>
            </a:pPr>
            <a:r>
              <a:rPr lang="en-US" dirty="0"/>
              <a:t>The required number of workstations is a function of</a:t>
            </a:r>
          </a:p>
          <a:p>
            <a:pPr lvl="1"/>
            <a:r>
              <a:rPr lang="en-US" dirty="0"/>
              <a:t>Desired output rate</a:t>
            </a:r>
          </a:p>
          <a:p>
            <a:pPr lvl="1"/>
            <a:r>
              <a:rPr lang="en-US" dirty="0"/>
              <a:t>Our ability to combine tasks into a workstation</a:t>
            </a:r>
          </a:p>
          <a:p>
            <a:pPr>
              <a:spcBef>
                <a:spcPts val="800"/>
              </a:spcBef>
            </a:pPr>
            <a:r>
              <a:rPr lang="en-US" dirty="0"/>
              <a:t>Theoretical minimum number of stations</a:t>
            </a:r>
          </a:p>
        </p:txBody>
      </p:sp>
      <p:graphicFrame>
        <p:nvGraphicFramePr>
          <p:cNvPr id="7" name="Object 4"/>
          <p:cNvGraphicFramePr>
            <a:graphicFrameLocks noChangeAspect="1"/>
          </p:cNvGraphicFramePr>
          <p:nvPr>
            <p:extLst>
              <p:ext uri="{D42A27DB-BD31-4B8C-83A1-F6EECF244321}">
                <p14:modId xmlns:p14="http://schemas.microsoft.com/office/powerpoint/2010/main" val="2225908424"/>
              </p:ext>
            </p:extLst>
          </p:nvPr>
        </p:nvGraphicFramePr>
        <p:xfrm>
          <a:off x="1828800" y="4038600"/>
          <a:ext cx="5670550" cy="2184400"/>
        </p:xfrm>
        <a:graphic>
          <a:graphicData uri="http://schemas.openxmlformats.org/presentationml/2006/ole">
            <mc:AlternateContent xmlns:mc="http://schemas.openxmlformats.org/markup-compatibility/2006">
              <mc:Choice xmlns:v="urn:schemas-microsoft-com:vml" Requires="v">
                <p:oleObj spid="_x0000_s18512" name="Equation" r:id="rId3" imgW="3098157" imgH="1193295" progId="Equation.3">
                  <p:embed/>
                </p:oleObj>
              </mc:Choice>
              <mc:Fallback>
                <p:oleObj name="Equation" r:id="rId3" imgW="3098157" imgH="1193295"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4038600"/>
                        <a:ext cx="5670550" cy="21844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0119433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Precedence Diagram</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10"/>
            <a:ext cx="8458200" cy="1373726"/>
          </a:xfrm>
        </p:spPr>
        <p:txBody>
          <a:bodyPr/>
          <a:lstStyle/>
          <a:p>
            <a:r>
              <a:rPr lang="en-US" b="1" dirty="0">
                <a:solidFill>
                  <a:schemeClr val="tx1"/>
                </a:solidFill>
              </a:rPr>
              <a:t>Precedence diagram</a:t>
            </a:r>
          </a:p>
          <a:p>
            <a:pPr lvl="1"/>
            <a:r>
              <a:rPr lang="en-US" dirty="0">
                <a:solidFill>
                  <a:schemeClr val="tx1"/>
                </a:solidFill>
              </a:rPr>
              <a:t>A diagram that shows elemental tasks and their precedence requirements</a:t>
            </a:r>
          </a:p>
        </p:txBody>
      </p:sp>
      <p:pic>
        <p:nvPicPr>
          <p:cNvPr id="6" name="Picture 4" descr="A process starting with a 0.1 min. to b 1.0 min. Then c 0.7 min and b both lead to d 0.5 min., which leads to e 0.2 min.&#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921368"/>
            <a:ext cx="5943600" cy="3492386"/>
          </a:xfrm>
          <a:prstGeom prst="rect">
            <a:avLst/>
          </a:prstGeom>
        </p:spPr>
      </p:pic>
    </p:spTree>
    <p:extLst>
      <p:ext uri="{BB962C8B-B14F-4D97-AF65-F5344CB8AC3E}">
        <p14:creationId xmlns:p14="http://schemas.microsoft.com/office/powerpoint/2010/main" val="16189153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Assigning Tasks to Workstations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defRPr/>
            </a:pPr>
            <a:r>
              <a:rPr lang="en-US" b="1" u="sng" dirty="0"/>
              <a:t>Some heuristic (intuitive) rules</a:t>
            </a:r>
            <a:r>
              <a:rPr lang="en-US" b="1" dirty="0"/>
              <a:t>:</a:t>
            </a:r>
          </a:p>
          <a:p>
            <a:pPr lvl="1">
              <a:defRPr/>
            </a:pPr>
            <a:r>
              <a:rPr lang="en-US" dirty="0"/>
              <a:t>Assign tasks in order of </a:t>
            </a:r>
            <a:r>
              <a:rPr lang="en-US" b="1" i="1" dirty="0"/>
              <a:t>most following tasks</a:t>
            </a:r>
          </a:p>
          <a:p>
            <a:pPr lvl="2" indent="-283464">
              <a:defRPr/>
            </a:pPr>
            <a:r>
              <a:rPr lang="en-US" dirty="0"/>
              <a:t>Count the number of tasks that follow</a:t>
            </a:r>
          </a:p>
          <a:p>
            <a:pPr lvl="1">
              <a:spcBef>
                <a:spcPct val="35000"/>
              </a:spcBef>
              <a:defRPr/>
            </a:pPr>
            <a:r>
              <a:rPr lang="en-US" dirty="0"/>
              <a:t>Assign tasks in order of </a:t>
            </a:r>
            <a:r>
              <a:rPr lang="en-US" b="1" i="1" dirty="0"/>
              <a:t>greatest positional weight</a:t>
            </a:r>
            <a:endParaRPr lang="en-US" dirty="0"/>
          </a:p>
          <a:p>
            <a:pPr lvl="2" indent="-283464">
              <a:spcBef>
                <a:spcPct val="35000"/>
              </a:spcBef>
              <a:buSzPct val="100000"/>
              <a:defRPr/>
            </a:pPr>
            <a:r>
              <a:rPr lang="en-US" dirty="0"/>
              <a:t>Positional weight is the sum of each task’s time and the times of all following tasks</a:t>
            </a:r>
          </a:p>
        </p:txBody>
      </p:sp>
    </p:spTree>
    <p:extLst>
      <p:ext uri="{BB962C8B-B14F-4D97-AF65-F5344CB8AC3E}">
        <p14:creationId xmlns:p14="http://schemas.microsoft.com/office/powerpoint/2010/main" val="10963843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Measuring Effectiveness</a:t>
            </a:r>
          </a:p>
        </p:txBody>
      </p:sp>
      <p:sp>
        <p:nvSpPr>
          <p:cNvPr id="8" name="Content Placeholder 2"/>
          <p:cNvSpPr>
            <a:spLocks noGrp="1"/>
          </p:cNvSpPr>
          <p:nvPr>
            <p:ph sz="quarter" idx="11"/>
          </p:nvPr>
        </p:nvSpPr>
        <p:spPr>
          <a:xfrm>
            <a:off x="0" y="6248400"/>
            <a:ext cx="8458200" cy="346136"/>
          </a:xfrm>
        </p:spPr>
        <p:txBody>
          <a:bodyPr/>
          <a:lstStyle/>
          <a:p>
            <a:r>
              <a:rPr lang="en-US" sz="2000" b="1" dirty="0">
                <a:solidFill>
                  <a:schemeClr val="tx1"/>
                </a:solidFill>
              </a:rPr>
              <a:t>LO 6.8</a:t>
            </a:r>
          </a:p>
        </p:txBody>
      </p:sp>
      <p:sp>
        <p:nvSpPr>
          <p:cNvPr id="9" name="Content Placeholder 3"/>
          <p:cNvSpPr>
            <a:spLocks noGrp="1"/>
          </p:cNvSpPr>
          <p:nvPr>
            <p:ph sz="quarter" idx="14"/>
          </p:nvPr>
        </p:nvSpPr>
        <p:spPr>
          <a:xfrm>
            <a:off x="342900" y="1524000"/>
            <a:ext cx="8458200" cy="999169"/>
          </a:xfrm>
        </p:spPr>
        <p:txBody>
          <a:bodyPr/>
          <a:lstStyle/>
          <a:p>
            <a:r>
              <a:rPr lang="en-US" b="1" dirty="0"/>
              <a:t>Balance delay </a:t>
            </a:r>
            <a:r>
              <a:rPr lang="en-US" dirty="0"/>
              <a:t>(percentage of idle time)</a:t>
            </a:r>
          </a:p>
          <a:p>
            <a:pPr lvl="1"/>
            <a:r>
              <a:rPr lang="en-US" dirty="0"/>
              <a:t>Percentage of idle time of a line</a:t>
            </a:r>
          </a:p>
        </p:txBody>
      </p:sp>
      <p:graphicFrame>
        <p:nvGraphicFramePr>
          <p:cNvPr id="16" name="Object 4"/>
          <p:cNvGraphicFramePr>
            <a:graphicFrameLocks noChangeAspect="1"/>
          </p:cNvGraphicFramePr>
          <p:nvPr>
            <p:extLst>
              <p:ext uri="{D42A27DB-BD31-4B8C-83A1-F6EECF244321}">
                <p14:modId xmlns:p14="http://schemas.microsoft.com/office/powerpoint/2010/main" val="733657368"/>
              </p:ext>
            </p:extLst>
          </p:nvPr>
        </p:nvGraphicFramePr>
        <p:xfrm>
          <a:off x="2630488" y="2725738"/>
          <a:ext cx="4581525" cy="1609725"/>
        </p:xfrm>
        <a:graphic>
          <a:graphicData uri="http://schemas.openxmlformats.org/presentationml/2006/ole">
            <mc:AlternateContent xmlns:mc="http://schemas.openxmlformats.org/markup-compatibility/2006">
              <mc:Choice xmlns:v="urn:schemas-microsoft-com:vml" Requires="v">
                <p:oleObj spid="_x0000_s20626" name="Equation" r:id="rId3" imgW="2565170" imgH="901723" progId="Equation.DSMT4">
                  <p:embed/>
                </p:oleObj>
              </mc:Choice>
              <mc:Fallback>
                <p:oleObj name="Equation" r:id="rId3" imgW="2565170" imgH="901723"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0488" y="2725738"/>
                        <a:ext cx="4581525" cy="1609725"/>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Content Placeholder 5"/>
          <p:cNvSpPr>
            <a:spLocks noGrp="1"/>
          </p:cNvSpPr>
          <p:nvPr>
            <p:ph sz="quarter" idx="15"/>
          </p:nvPr>
        </p:nvSpPr>
        <p:spPr>
          <a:xfrm>
            <a:off x="342900" y="4437559"/>
            <a:ext cx="8458200" cy="1023356"/>
          </a:xfrm>
        </p:spPr>
        <p:txBody>
          <a:bodyPr/>
          <a:lstStyle/>
          <a:p>
            <a:r>
              <a:rPr lang="en-US" b="1" dirty="0"/>
              <a:t>Efficiency</a:t>
            </a:r>
          </a:p>
          <a:p>
            <a:pPr lvl="1"/>
            <a:r>
              <a:rPr lang="en-US" dirty="0"/>
              <a:t>Percentage of busy time of a line</a:t>
            </a:r>
          </a:p>
        </p:txBody>
      </p:sp>
      <p:graphicFrame>
        <p:nvGraphicFramePr>
          <p:cNvPr id="17" name="Object 6"/>
          <p:cNvGraphicFramePr>
            <a:graphicFrameLocks noChangeAspect="1"/>
          </p:cNvGraphicFramePr>
          <p:nvPr>
            <p:extLst>
              <p:ext uri="{D42A27DB-BD31-4B8C-83A1-F6EECF244321}">
                <p14:modId xmlns:p14="http://schemas.microsoft.com/office/powerpoint/2010/main" val="1795557213"/>
              </p:ext>
            </p:extLst>
          </p:nvPr>
        </p:nvGraphicFramePr>
        <p:xfrm>
          <a:off x="2630488" y="5683207"/>
          <a:ext cx="4318000" cy="342900"/>
        </p:xfrm>
        <a:graphic>
          <a:graphicData uri="http://schemas.openxmlformats.org/presentationml/2006/ole">
            <mc:AlternateContent xmlns:mc="http://schemas.openxmlformats.org/markup-compatibility/2006">
              <mc:Choice xmlns:v="urn:schemas-microsoft-com:vml" Requires="v">
                <p:oleObj spid="_x0000_s20627" name="Equation" r:id="rId5" imgW="4317840" imgH="342720" progId="Equation.DSMT4">
                  <p:embed/>
                </p:oleObj>
              </mc:Choice>
              <mc:Fallback>
                <p:oleObj name="Equation" r:id="rId5" imgW="4317840" imgH="342720" progId="Equation.DSMT4">
                  <p:embed/>
                  <p:pic>
                    <p:nvPicPr>
                      <p:cNvPr id="0" name="Object 3"/>
                      <p:cNvPicPr>
                        <a:picLocks noChangeAspect="1" noChangeArrowheads="1"/>
                      </p:cNvPicPr>
                      <p:nvPr/>
                    </p:nvPicPr>
                    <p:blipFill>
                      <a:blip r:embed="rId6"/>
                      <a:srcRect/>
                      <a:stretch>
                        <a:fillRect/>
                      </a:stretch>
                    </p:blipFill>
                    <p:spPr bwMode="auto">
                      <a:xfrm>
                        <a:off x="2630488" y="5683207"/>
                        <a:ext cx="4318000" cy="3429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807575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Designing Process Layouts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The main issue in designing process layouts concerns the relative placement of the departments</a:t>
            </a:r>
          </a:p>
          <a:p>
            <a:r>
              <a:rPr lang="en-US" dirty="0"/>
              <a:t>Measuring effectiveness</a:t>
            </a:r>
          </a:p>
          <a:p>
            <a:pPr lvl="1"/>
            <a:r>
              <a:rPr lang="en-US" dirty="0"/>
              <a:t>A major objective in designing process layouts is to minimize transportation cost, distance, or time</a:t>
            </a:r>
          </a:p>
        </p:txBody>
      </p:sp>
    </p:spTree>
    <p:extLst>
      <p:ext uri="{BB962C8B-B14F-4D97-AF65-F5344CB8AC3E}">
        <p14:creationId xmlns:p14="http://schemas.microsoft.com/office/powerpoint/2010/main" val="3964707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Selection and System Design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6.1</a:t>
            </a:r>
          </a:p>
        </p:txBody>
      </p:sp>
      <p:pic>
        <p:nvPicPr>
          <p:cNvPr id="13314" name="Picture 3" descr="A flow ch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69" y="1594986"/>
            <a:ext cx="7531062" cy="402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D89733AF-4DEC-4C68-9990-BB860BC8B3C5}"/>
              </a:ext>
            </a:extLst>
          </p:cNvPr>
          <p:cNvSpPr>
            <a:spLocks noGrp="1"/>
          </p:cNvSpPr>
          <p:nvPr>
            <p:ph type="body" sz="quarter" idx="29"/>
          </p:nvPr>
        </p:nvSpPr>
        <p:spPr>
          <a:xfrm>
            <a:off x="3200400" y="6324600"/>
            <a:ext cx="2743200" cy="192024"/>
          </a:xfrm>
        </p:spPr>
        <p:txBody>
          <a:bodyPr/>
          <a:lstStyle/>
          <a:p>
            <a:r>
              <a:rPr lang="en-IN" dirty="0">
                <a:hlinkClick r:id="rId3" action="ppaction://hlinksldjump"/>
              </a:rPr>
              <a:t>Access the text alternative for slide images.</a:t>
            </a:r>
          </a:p>
        </p:txBody>
      </p:sp>
    </p:spTree>
    <p:extLst>
      <p:ext uri="{BB962C8B-B14F-4D97-AF65-F5344CB8AC3E}">
        <p14:creationId xmlns:p14="http://schemas.microsoft.com/office/powerpoint/2010/main" val="750033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Information Requirements</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ts val="800"/>
              </a:spcBef>
            </a:pPr>
            <a:r>
              <a:rPr lang="en-US" dirty="0"/>
              <a:t>In designing process layouts, the following information is required:</a:t>
            </a:r>
          </a:p>
          <a:p>
            <a:pPr marL="457200" lvl="1" indent="-457200">
              <a:buFont typeface="+mj-lt"/>
              <a:buAutoNum type="arabicPeriod"/>
            </a:pPr>
            <a:r>
              <a:rPr lang="en-US" dirty="0"/>
              <a:t>A list of departments to be arranged and their dimensions</a:t>
            </a:r>
          </a:p>
          <a:p>
            <a:pPr marL="457200" lvl="1" indent="-457200">
              <a:buFont typeface="+mj-lt"/>
              <a:buAutoNum type="arabicPeriod"/>
            </a:pPr>
            <a:r>
              <a:rPr lang="en-US" dirty="0"/>
              <a:t>A projection of future work flows between the pairs of work centers</a:t>
            </a:r>
          </a:p>
          <a:p>
            <a:pPr marL="457200" lvl="1" indent="-457200">
              <a:buFont typeface="+mj-lt"/>
              <a:buAutoNum type="arabicPeriod"/>
            </a:pPr>
            <a:r>
              <a:rPr lang="en-US" dirty="0"/>
              <a:t>The distance between locations and the cost per unit of distance to move loads between them</a:t>
            </a:r>
          </a:p>
          <a:p>
            <a:pPr marL="457200" lvl="1" indent="-457200">
              <a:buFont typeface="+mj-lt"/>
              <a:buAutoNum type="arabicPeriod"/>
            </a:pPr>
            <a:r>
              <a:rPr lang="en-US" dirty="0"/>
              <a:t>The amount of money to be invested in the layout</a:t>
            </a:r>
          </a:p>
          <a:p>
            <a:pPr marL="457200" lvl="1" indent="-457200">
              <a:buFont typeface="+mj-lt"/>
              <a:buAutoNum type="arabicPeriod"/>
            </a:pPr>
            <a:r>
              <a:rPr lang="en-US" dirty="0"/>
              <a:t>A list of any special considerations</a:t>
            </a:r>
          </a:p>
          <a:p>
            <a:pPr marL="457200" lvl="1" indent="-457200">
              <a:buFont typeface="+mj-lt"/>
              <a:buAutoNum type="arabicPeriod"/>
            </a:pPr>
            <a:r>
              <a:rPr lang="en-US" dirty="0"/>
              <a:t>The location of key utilities, access and exit points, etc.</a:t>
            </a:r>
          </a:p>
        </p:txBody>
      </p:sp>
    </p:spTree>
    <p:extLst>
      <p:ext uri="{BB962C8B-B14F-4D97-AF65-F5344CB8AC3E}">
        <p14:creationId xmlns:p14="http://schemas.microsoft.com/office/powerpoint/2010/main" val="8914355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Layout Problem</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3602"/>
            <a:ext cx="1207604" cy="404771"/>
          </a:xfrm>
        </p:spPr>
        <p:txBody>
          <a:bodyPr/>
          <a:lstStyle/>
          <a:p>
            <a:r>
              <a:rPr lang="en-US" sz="1800" b="1" dirty="0">
                <a:solidFill>
                  <a:schemeClr val="tx1"/>
                </a:solidFill>
              </a:rPr>
              <a:t>LO 6.9</a:t>
            </a:r>
          </a:p>
        </p:txBody>
      </p:sp>
      <p:sp>
        <p:nvSpPr>
          <p:cNvPr id="13" name="Content Placeholder 3">
            <a:extLst>
              <a:ext uri="{FF2B5EF4-FFF2-40B4-BE49-F238E27FC236}">
                <a16:creationId xmlns:a16="http://schemas.microsoft.com/office/drawing/2014/main" id="{E92A630A-36C5-40D5-BD76-AF7509720DE3}"/>
              </a:ext>
            </a:extLst>
          </p:cNvPr>
          <p:cNvSpPr>
            <a:spLocks noGrp="1"/>
          </p:cNvSpPr>
          <p:nvPr>
            <p:ph sz="quarter" idx="14"/>
          </p:nvPr>
        </p:nvSpPr>
        <p:spPr>
          <a:xfrm>
            <a:off x="245993" y="1007760"/>
            <a:ext cx="4343400" cy="404771"/>
          </a:xfrm>
        </p:spPr>
        <p:txBody>
          <a:bodyPr/>
          <a:lstStyle/>
          <a:p>
            <a:r>
              <a:rPr lang="en-US" sz="1800" b="1" dirty="0">
                <a:solidFill>
                  <a:sysClr val="windowText" lastClr="000000"/>
                </a:solidFill>
              </a:rPr>
              <a:t>Distance between locations in meters</a:t>
            </a:r>
          </a:p>
        </p:txBody>
      </p:sp>
      <p:graphicFrame>
        <p:nvGraphicFramePr>
          <p:cNvPr id="11" name="Table 4">
            <a:extLst>
              <a:ext uri="{FF2B5EF4-FFF2-40B4-BE49-F238E27FC236}">
                <a16:creationId xmlns:a16="http://schemas.microsoft.com/office/drawing/2014/main" id="{BA89A044-768B-4996-8EEA-5BD851BAF875}"/>
              </a:ext>
            </a:extLst>
          </p:cNvPr>
          <p:cNvGraphicFramePr>
            <a:graphicFrameLocks/>
          </p:cNvGraphicFramePr>
          <p:nvPr>
            <p:extLst>
              <p:ext uri="{D42A27DB-BD31-4B8C-83A1-F6EECF244321}">
                <p14:modId xmlns:p14="http://schemas.microsoft.com/office/powerpoint/2010/main" val="4029826715"/>
              </p:ext>
            </p:extLst>
          </p:nvPr>
        </p:nvGraphicFramePr>
        <p:xfrm>
          <a:off x="342900" y="1044844"/>
          <a:ext cx="4258405" cy="2585720"/>
        </p:xfrm>
        <a:graphic>
          <a:graphicData uri="http://schemas.openxmlformats.org/drawingml/2006/table">
            <a:tbl>
              <a:tblPr firstRow="1" bandRow="1">
                <a:tableStyleId>{5C22544A-7EE6-4342-B048-85BDC9FD1C3A}</a:tableStyleId>
              </a:tblPr>
              <a:tblGrid>
                <a:gridCol w="1013271">
                  <a:extLst>
                    <a:ext uri="{9D8B030D-6E8A-4147-A177-3AD203B41FA5}">
                      <a16:colId xmlns:a16="http://schemas.microsoft.com/office/drawing/2014/main" val="2322398178"/>
                    </a:ext>
                  </a:extLst>
                </a:gridCol>
                <a:gridCol w="1013271">
                  <a:extLst>
                    <a:ext uri="{9D8B030D-6E8A-4147-A177-3AD203B41FA5}">
                      <a16:colId xmlns:a16="http://schemas.microsoft.com/office/drawing/2014/main" val="20001"/>
                    </a:ext>
                  </a:extLst>
                </a:gridCol>
                <a:gridCol w="791951">
                  <a:extLst>
                    <a:ext uri="{9D8B030D-6E8A-4147-A177-3AD203B41FA5}">
                      <a16:colId xmlns:a16="http://schemas.microsoft.com/office/drawing/2014/main" val="20002"/>
                    </a:ext>
                  </a:extLst>
                </a:gridCol>
                <a:gridCol w="863947">
                  <a:extLst>
                    <a:ext uri="{9D8B030D-6E8A-4147-A177-3AD203B41FA5}">
                      <a16:colId xmlns:a16="http://schemas.microsoft.com/office/drawing/2014/main" val="20003"/>
                    </a:ext>
                  </a:extLst>
                </a:gridCol>
                <a:gridCol w="575965">
                  <a:extLst>
                    <a:ext uri="{9D8B030D-6E8A-4147-A177-3AD203B41FA5}">
                      <a16:colId xmlns:a16="http://schemas.microsoft.com/office/drawing/2014/main" val="20004"/>
                    </a:ext>
                  </a:extLst>
                </a:gridCol>
              </a:tblGrid>
              <a:tr h="370840">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3585097"/>
                  </a:ext>
                </a:extLst>
              </a:tr>
              <a:tr h="370840">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ysClr val="windowText" lastClr="000000"/>
                          </a:solidFill>
                        </a:rPr>
                        <a:t>To</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endParaRPr lang="en-US" b="1"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2037402765"/>
                  </a:ext>
                </a:extLst>
              </a:tr>
              <a:tr h="370840">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b="1" dirty="0">
                          <a:solidFill>
                            <a:sysClr val="windowText" lastClr="000000"/>
                          </a:solidFill>
                        </a:rPr>
                        <a:t>A</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B</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C</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2"/>
                  </a:ext>
                </a:extLst>
              </a:tr>
              <a:tr h="370840">
                <a:tc>
                  <a:txBody>
                    <a:bodyPr/>
                    <a:lstStyle/>
                    <a:p>
                      <a:pPr algn="ctr"/>
                      <a:endParaRPr lang="en-US" b="1"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A</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dirty="0">
                          <a:solidFill>
                            <a:sysClr val="windowText" lastClr="000000"/>
                          </a:solidFill>
                        </a:rPr>
                        <a:t>20</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dirty="0">
                          <a:solidFill>
                            <a:sysClr val="windowText" lastClr="000000"/>
                          </a:solidFill>
                        </a:rPr>
                        <a:t>40</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7315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ysClr val="windowText" lastClr="000000"/>
                          </a:solidFill>
                        </a:rPr>
                        <a:t>From</a:t>
                      </a:r>
                    </a:p>
                  </a:txBody>
                  <a:tcPr marL="121920" marR="12192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B</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dirty="0">
                          <a:solidFill>
                            <a:sysClr val="windowText" lastClr="000000"/>
                          </a:solidFill>
                        </a:rPr>
                        <a:t>30</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370840">
                <a:tc>
                  <a:txBody>
                    <a:bodyPr/>
                    <a:lstStyle/>
                    <a:p>
                      <a:pPr algn="ctr"/>
                      <a:endParaRPr lang="en-US" b="1"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C</a:t>
                      </a: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dirty="0">
                        <a:solidFill>
                          <a:sysClr val="windowText" lastClr="000000"/>
                        </a:solidFill>
                      </a:endParaRPr>
                    </a:p>
                  </a:txBody>
                  <a:tcPr marL="121920" marR="1219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bl>
          </a:graphicData>
        </a:graphic>
      </p:graphicFrame>
      <p:sp>
        <p:nvSpPr>
          <p:cNvPr id="4" name="Content Placeholder 5">
            <a:extLst>
              <a:ext uri="{FF2B5EF4-FFF2-40B4-BE49-F238E27FC236}">
                <a16:creationId xmlns:a16="http://schemas.microsoft.com/office/drawing/2014/main" id="{3EE7A68E-9239-4681-9F15-D12EC4FB1C07}"/>
              </a:ext>
            </a:extLst>
          </p:cNvPr>
          <p:cNvSpPr>
            <a:spLocks noGrp="1"/>
          </p:cNvSpPr>
          <p:nvPr>
            <p:ph sz="quarter" idx="15"/>
          </p:nvPr>
        </p:nvSpPr>
        <p:spPr>
          <a:xfrm>
            <a:off x="4123310" y="3629754"/>
            <a:ext cx="4258405" cy="669637"/>
          </a:xfrm>
        </p:spPr>
        <p:txBody>
          <a:bodyPr/>
          <a:lstStyle/>
          <a:p>
            <a:r>
              <a:rPr lang="en-US" sz="1800" b="1" dirty="0">
                <a:solidFill>
                  <a:sysClr val="windowText" lastClr="000000"/>
                </a:solidFill>
              </a:rPr>
              <a:t>Interdepartmental work flows (loads per day)</a:t>
            </a:r>
          </a:p>
        </p:txBody>
      </p:sp>
      <p:graphicFrame>
        <p:nvGraphicFramePr>
          <p:cNvPr id="8" name="Table 6"/>
          <p:cNvGraphicFramePr>
            <a:graphicFrameLocks/>
          </p:cNvGraphicFramePr>
          <p:nvPr>
            <p:extLst>
              <p:ext uri="{D42A27DB-BD31-4B8C-83A1-F6EECF244321}">
                <p14:modId xmlns:p14="http://schemas.microsoft.com/office/powerpoint/2010/main" val="3044115298"/>
              </p:ext>
            </p:extLst>
          </p:nvPr>
        </p:nvGraphicFramePr>
        <p:xfrm>
          <a:off x="4412972" y="3750782"/>
          <a:ext cx="3962402" cy="2763520"/>
        </p:xfrm>
        <a:graphic>
          <a:graphicData uri="http://schemas.openxmlformats.org/drawingml/2006/table">
            <a:tbl>
              <a:tblPr firstRow="1" bandRow="1">
                <a:tableStyleId>{5C22544A-7EE6-4342-B048-85BDC9FD1C3A}</a:tableStyleId>
              </a:tblPr>
              <a:tblGrid>
                <a:gridCol w="789709">
                  <a:extLst>
                    <a:ext uri="{9D8B030D-6E8A-4147-A177-3AD203B41FA5}">
                      <a16:colId xmlns:a16="http://schemas.microsoft.com/office/drawing/2014/main" val="2125182777"/>
                    </a:ext>
                  </a:extLst>
                </a:gridCol>
                <a:gridCol w="789709">
                  <a:extLst>
                    <a:ext uri="{9D8B030D-6E8A-4147-A177-3AD203B41FA5}">
                      <a16:colId xmlns:a16="http://schemas.microsoft.com/office/drawing/2014/main" val="20001"/>
                    </a:ext>
                  </a:extLst>
                </a:gridCol>
                <a:gridCol w="789709">
                  <a:extLst>
                    <a:ext uri="{9D8B030D-6E8A-4147-A177-3AD203B41FA5}">
                      <a16:colId xmlns:a16="http://schemas.microsoft.com/office/drawing/2014/main" val="20002"/>
                    </a:ext>
                  </a:extLst>
                </a:gridCol>
                <a:gridCol w="789709">
                  <a:extLst>
                    <a:ext uri="{9D8B030D-6E8A-4147-A177-3AD203B41FA5}">
                      <a16:colId xmlns:a16="http://schemas.microsoft.com/office/drawing/2014/main" val="20003"/>
                    </a:ext>
                  </a:extLst>
                </a:gridCol>
                <a:gridCol w="803566">
                  <a:extLst>
                    <a:ext uri="{9D8B030D-6E8A-4147-A177-3AD203B41FA5}">
                      <a16:colId xmlns:a16="http://schemas.microsoft.com/office/drawing/2014/main" val="20004"/>
                    </a:ext>
                  </a:extLst>
                </a:gridCol>
              </a:tblGrid>
              <a:tr h="548640">
                <a:tc>
                  <a:txBody>
                    <a:bodyPr/>
                    <a:lstStyle/>
                    <a:p>
                      <a:pPr algn="ctr"/>
                      <a:endParaRPr lang="en-US" dirty="0">
                        <a:solidFill>
                          <a:sysClr val="windowText" lastClr="000000"/>
                        </a:solidFill>
                      </a:endParaRPr>
                    </a:p>
                  </a:txBody>
                  <a:tcPr anchor="ctr">
                    <a:lnL w="12700" cmpd="sng">
                      <a:noFill/>
                    </a:lnL>
                    <a:lnR w="12700" cmpd="sng">
                      <a:noFill/>
                    </a:lnR>
                    <a:lnB w="12700" cmpd="sng">
                      <a:noFill/>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b="1"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b="1"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6881745"/>
                  </a:ext>
                </a:extLst>
              </a:tr>
              <a:tr h="370840">
                <a:tc>
                  <a:txBody>
                    <a:bodyPr/>
                    <a:lstStyle/>
                    <a:p>
                      <a:pPr algn="ctr"/>
                      <a:endParaRPr lang="en-US"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b="1"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ysClr val="windowText" lastClr="000000"/>
                          </a:solidFill>
                        </a:rPr>
                        <a:t>To</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1CBAF"/>
                    </a:solidFill>
                  </a:tcPr>
                </a:tc>
                <a:tc>
                  <a:txBody>
                    <a:bodyPr/>
                    <a:lstStyle/>
                    <a:p>
                      <a:pPr algn="ctr"/>
                      <a:endParaRPr lang="en-US" b="1"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355977227"/>
                  </a:ext>
                </a:extLst>
              </a:tr>
              <a:tr h="370840">
                <a:tc>
                  <a:txBody>
                    <a:bodyPr/>
                    <a:lstStyle/>
                    <a:p>
                      <a:pPr algn="ctr"/>
                      <a:endParaRPr lang="en-US"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dirty="0">
                        <a:solidFill>
                          <a:sysClr val="windowText" lastClr="000000"/>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b="1" dirty="0">
                          <a:solidFill>
                            <a:sysClr val="windowText" lastClr="000000"/>
                          </a:solidFill>
                        </a:rPr>
                        <a:t>1</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2</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3</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2"/>
                  </a:ext>
                </a:extLst>
              </a:tr>
              <a:tr h="370840">
                <a:tc>
                  <a:txBody>
                    <a:bodyPr/>
                    <a:lstStyle/>
                    <a:p>
                      <a:pPr algn="ctr"/>
                      <a:endParaRPr lang="en-US" b="1"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1</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1CBAF"/>
                    </a:solidFill>
                  </a:tcPr>
                </a:tc>
                <a:tc>
                  <a:txBody>
                    <a:bodyPr/>
                    <a:lstStyle/>
                    <a:p>
                      <a:pPr algn="ctr"/>
                      <a:endParaRPr lang="en-US"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tc>
                  <a:txBody>
                    <a:bodyPr/>
                    <a:lstStyle/>
                    <a:p>
                      <a:pPr algn="ctr"/>
                      <a:r>
                        <a:rPr lang="en-US" dirty="0">
                          <a:solidFill>
                            <a:sysClr val="windowText" lastClr="000000"/>
                          </a:solidFill>
                        </a:rPr>
                        <a:t>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tc>
                  <a:txBody>
                    <a:bodyPr/>
                    <a:lstStyle/>
                    <a:p>
                      <a:pPr algn="ctr"/>
                      <a:r>
                        <a:rPr lang="en-US" dirty="0">
                          <a:solidFill>
                            <a:sysClr val="windowText" lastClr="000000"/>
                          </a:solidFill>
                        </a:rPr>
                        <a:t>170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7315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ysClr val="windowText" lastClr="000000"/>
                          </a:solidFill>
                        </a:rPr>
                        <a:t>From</a:t>
                      </a:r>
                    </a:p>
                  </a:txBody>
                  <a:tcPr vert="vert27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1CBAF"/>
                    </a:solidFill>
                  </a:tcPr>
                </a:tc>
                <a:tc>
                  <a:txBody>
                    <a:bodyPr/>
                    <a:lstStyle/>
                    <a:p>
                      <a:pPr algn="ctr"/>
                      <a:endParaRPr lang="en-US"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tc>
                  <a:txBody>
                    <a:bodyPr/>
                    <a:lstStyle/>
                    <a:p>
                      <a:pPr algn="ctr"/>
                      <a:endParaRPr lang="en-US"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tc>
                  <a:txBody>
                    <a:bodyPr/>
                    <a:lstStyle/>
                    <a:p>
                      <a:pPr algn="ctr"/>
                      <a:r>
                        <a:rPr lang="en-US" dirty="0">
                          <a:solidFill>
                            <a:sysClr val="windowText" lastClr="000000"/>
                          </a:solidFill>
                        </a:rPr>
                        <a:t>100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370840">
                <a:tc>
                  <a:txBody>
                    <a:bodyPr/>
                    <a:lstStyle/>
                    <a:p>
                      <a:pPr algn="ctr"/>
                      <a:endParaRPr lang="en-US" b="1"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1CBAF"/>
                    </a:solidFill>
                  </a:tcPr>
                </a:tc>
                <a:tc>
                  <a:txBody>
                    <a:bodyPr/>
                    <a:lstStyle/>
                    <a:p>
                      <a:pPr algn="ctr"/>
                      <a:r>
                        <a:rPr lang="en-US" b="1" dirty="0">
                          <a:solidFill>
                            <a:sysClr val="windowText" lastClr="000000"/>
                          </a:solidFill>
                        </a:rPr>
                        <a:t>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1CBAF"/>
                    </a:solidFill>
                  </a:tcPr>
                </a:tc>
                <a:tc>
                  <a:txBody>
                    <a:bodyPr/>
                    <a:lstStyle/>
                    <a:p>
                      <a:pPr algn="ctr"/>
                      <a:endParaRPr lang="en-US"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tc>
                  <a:txBody>
                    <a:bodyPr/>
                    <a:lstStyle/>
                    <a:p>
                      <a:pPr algn="ctr"/>
                      <a:endParaRPr lang="en-US"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tc>
                  <a:txBody>
                    <a:bodyPr/>
                    <a:lstStyle/>
                    <a:p>
                      <a:pPr algn="ctr"/>
                      <a:endParaRPr lang="en-US" dirty="0">
                        <a:solidFill>
                          <a:sysClr val="windowText" lastClr="00000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6123745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Process Layout Problem (cont.)</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6.9</a:t>
            </a:r>
          </a:p>
        </p:txBody>
      </p:sp>
      <p:pic>
        <p:nvPicPr>
          <p:cNvPr id="21506" name="Picture 3" descr="3 boxes marked A, B, and C. A is labeled 1, B is 3, and C is 2. Line between 1 and 2 is 30; between 1 and 3 is 170; between 2 and 3 is 10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4033" y="1185864"/>
            <a:ext cx="6215935" cy="2175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Table 4"/>
          <p:cNvGraphicFramePr>
            <a:graphicFrameLocks noGrp="1"/>
          </p:cNvGraphicFramePr>
          <p:nvPr>
            <p:extLst>
              <p:ext uri="{D42A27DB-BD31-4B8C-83A1-F6EECF244321}">
                <p14:modId xmlns:p14="http://schemas.microsoft.com/office/powerpoint/2010/main" val="2639646035"/>
              </p:ext>
            </p:extLst>
          </p:nvPr>
        </p:nvGraphicFramePr>
        <p:xfrm>
          <a:off x="1324635" y="3886200"/>
          <a:ext cx="6771614" cy="2123440"/>
        </p:xfrm>
        <a:graphic>
          <a:graphicData uri="http://schemas.openxmlformats.org/drawingml/2006/table">
            <a:tbl>
              <a:tblPr firstRow="1" bandRow="1">
                <a:tableStyleId>{5C22544A-7EE6-4342-B048-85BDC9FD1C3A}</a:tableStyleId>
              </a:tblPr>
              <a:tblGrid>
                <a:gridCol w="1015742">
                  <a:extLst>
                    <a:ext uri="{9D8B030D-6E8A-4147-A177-3AD203B41FA5}">
                      <a16:colId xmlns:a16="http://schemas.microsoft.com/office/drawing/2014/main" val="20000"/>
                    </a:ext>
                  </a:extLst>
                </a:gridCol>
                <a:gridCol w="1015742">
                  <a:extLst>
                    <a:ext uri="{9D8B030D-6E8A-4147-A177-3AD203B41FA5}">
                      <a16:colId xmlns:a16="http://schemas.microsoft.com/office/drawing/2014/main" val="20001"/>
                    </a:ext>
                  </a:extLst>
                </a:gridCol>
                <a:gridCol w="1354323">
                  <a:extLst>
                    <a:ext uri="{9D8B030D-6E8A-4147-A177-3AD203B41FA5}">
                      <a16:colId xmlns:a16="http://schemas.microsoft.com/office/drawing/2014/main" val="20002"/>
                    </a:ext>
                  </a:extLst>
                </a:gridCol>
                <a:gridCol w="1354323">
                  <a:extLst>
                    <a:ext uri="{9D8B030D-6E8A-4147-A177-3AD203B41FA5}">
                      <a16:colId xmlns:a16="http://schemas.microsoft.com/office/drawing/2014/main" val="20003"/>
                    </a:ext>
                  </a:extLst>
                </a:gridCol>
                <a:gridCol w="2031484">
                  <a:extLst>
                    <a:ext uri="{9D8B030D-6E8A-4147-A177-3AD203B41FA5}">
                      <a16:colId xmlns:a16="http://schemas.microsoft.com/office/drawing/2014/main" val="20004"/>
                    </a:ext>
                  </a:extLst>
                </a:gridCol>
              </a:tblGrid>
              <a:tr h="370840">
                <a:tc>
                  <a:txBody>
                    <a:bodyPr/>
                    <a:lstStyle/>
                    <a:p>
                      <a:r>
                        <a:rPr lang="en-US" dirty="0">
                          <a:solidFill>
                            <a:sysClr val="windowText" lastClr="000000"/>
                          </a:solidFill>
                        </a:rPr>
                        <a:t>Dept.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tc>
                  <a:txBody>
                    <a:bodyPr/>
                    <a:lstStyle/>
                    <a:p>
                      <a:r>
                        <a:rPr lang="en-US" dirty="0">
                          <a:solidFill>
                            <a:sysClr val="windowText" lastClr="000000"/>
                          </a:solidFill>
                        </a:rPr>
                        <a:t>Loads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tc>
                  <a:txBody>
                    <a:bodyPr/>
                    <a:lstStyle/>
                    <a:p>
                      <a:r>
                        <a:rPr lang="en-US" dirty="0">
                          <a:solidFill>
                            <a:sysClr val="windowText" lastClr="000000"/>
                          </a:solidFill>
                        </a:rPr>
                        <a:t>Location</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tc>
                  <a:txBody>
                    <a:bodyPr/>
                    <a:lstStyle/>
                    <a:p>
                      <a:r>
                        <a:rPr lang="en-US" dirty="0">
                          <a:solidFill>
                            <a:sysClr val="windowText" lastClr="000000"/>
                          </a:solidFill>
                        </a:rPr>
                        <a:t>Distance (meters)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tc>
                  <a:txBody>
                    <a:bodyPr/>
                    <a:lstStyle/>
                    <a:p>
                      <a:r>
                        <a:rPr lang="en-US" dirty="0">
                          <a:solidFill>
                            <a:sysClr val="windowText" lastClr="000000"/>
                          </a:solidFill>
                        </a:rPr>
                        <a:t>Load Distance</a:t>
                      </a:r>
                      <a:r>
                        <a:rPr lang="en-US" baseline="0" dirty="0">
                          <a:solidFill>
                            <a:sysClr val="windowText" lastClr="000000"/>
                          </a:solidFill>
                        </a:rPr>
                        <a:t> Score</a:t>
                      </a:r>
                      <a:endParaRPr lang="en-US"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extLst>
                  <a:ext uri="{0D108BD9-81ED-4DB2-BD59-A6C34878D82A}">
                    <a16:rowId xmlns:a16="http://schemas.microsoft.com/office/drawing/2014/main" val="10000"/>
                  </a:ext>
                </a:extLst>
              </a:tr>
              <a:tr h="370840">
                <a:tc>
                  <a:txBody>
                    <a:bodyPr/>
                    <a:lstStyle/>
                    <a:p>
                      <a:r>
                        <a:rPr lang="en-US" dirty="0"/>
                        <a:t>1 to 2</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170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A to B</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20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170</a:t>
                      </a:r>
                      <a:r>
                        <a:rPr lang="en-US" baseline="0" dirty="0"/>
                        <a:t> × </a:t>
                      </a:r>
                      <a:r>
                        <a:rPr lang="en-US" dirty="0"/>
                        <a:t>20</a:t>
                      </a:r>
                      <a:r>
                        <a:rPr lang="en-US" baseline="0" dirty="0"/>
                        <a:t> = 3,400</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0001"/>
                  </a:ext>
                </a:extLst>
              </a:tr>
              <a:tr h="370840">
                <a:tc>
                  <a:txBody>
                    <a:bodyPr/>
                    <a:lstStyle/>
                    <a:p>
                      <a:r>
                        <a:rPr lang="en-US" dirty="0"/>
                        <a:t>1 to 3</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30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A to C</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40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30 × 40 =</a:t>
                      </a:r>
                      <a:r>
                        <a:rPr lang="en-US" baseline="0" dirty="0"/>
                        <a:t> 1,200</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0002"/>
                  </a:ext>
                </a:extLst>
              </a:tr>
              <a:tr h="370840">
                <a:tc>
                  <a:txBody>
                    <a:bodyPr/>
                    <a:lstStyle/>
                    <a:p>
                      <a:r>
                        <a:rPr lang="en-US" dirty="0"/>
                        <a:t>2 to 3</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100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B to C</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30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r>
                        <a:rPr lang="en-US" dirty="0"/>
                        <a:t>100 × 30 = 3,000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0003"/>
                  </a:ext>
                </a:extLst>
              </a:tr>
              <a:tr h="370840">
                <a:tc>
                  <a:txBody>
                    <a:bodyPr/>
                    <a:lstStyle/>
                    <a:p>
                      <a:endParaRPr lang="en-US" dirty="0"/>
                    </a:p>
                  </a:txBody>
                  <a:tcPr>
                    <a:lnT w="28575" cap="flat" cmpd="sng" algn="ctr">
                      <a:solidFill>
                        <a:schemeClr val="tx1"/>
                      </a:solidFill>
                      <a:prstDash val="solid"/>
                      <a:round/>
                      <a:headEnd type="none" w="med" len="med"/>
                      <a:tailEnd type="none" w="med" len="med"/>
                    </a:lnT>
                    <a:noFill/>
                  </a:tcPr>
                </a:tc>
                <a:tc>
                  <a:txBody>
                    <a:bodyPr/>
                    <a:lstStyle/>
                    <a:p>
                      <a:endParaRPr lang="en-US" dirty="0"/>
                    </a:p>
                  </a:txBody>
                  <a:tcPr>
                    <a:lnT w="28575" cap="flat" cmpd="sng" algn="ctr">
                      <a:solidFill>
                        <a:schemeClr val="tx1"/>
                      </a:solidFill>
                      <a:prstDash val="solid"/>
                      <a:round/>
                      <a:headEnd type="none" w="med" len="med"/>
                      <a:tailEnd type="none" w="med" len="med"/>
                    </a:lnT>
                    <a:noFill/>
                  </a:tcPr>
                </a:tc>
                <a:tc>
                  <a:txBody>
                    <a:bodyPr/>
                    <a:lstStyle/>
                    <a:p>
                      <a:endParaRPr lang="en-US"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noFill/>
                  </a:tcPr>
                </a:tc>
                <a:tc>
                  <a:txBody>
                    <a:bodyPr/>
                    <a:lstStyle/>
                    <a:p>
                      <a:pPr algn="r"/>
                      <a:r>
                        <a:rPr lang="en-US" b="1" dirty="0">
                          <a:solidFill>
                            <a:schemeClr val="tx1"/>
                          </a:solidFill>
                        </a:rPr>
                        <a:t>Total</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algn="ctr"/>
                      <a:r>
                        <a:rPr lang="en-US" b="1" dirty="0">
                          <a:solidFill>
                            <a:schemeClr val="tx1"/>
                          </a:solidFill>
                        </a:rPr>
                        <a:t>7,600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504673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 2021 McGraw Hill. All rights reserved. Authorized only for instructor use in the classroom.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76371-776B-41C0-AE74-5DF4C8160137}"/>
              </a:ext>
            </a:extLst>
          </p:cNvPr>
          <p:cNvSpPr>
            <a:spLocks noGrp="1"/>
          </p:cNvSpPr>
          <p:nvPr>
            <p:ph type="title"/>
          </p:nvPr>
        </p:nvSpPr>
        <p:spPr/>
        <p:txBody>
          <a:bodyPr/>
          <a:lstStyle/>
          <a:p>
            <a:r>
              <a:rPr lang="en-US" sz="2800" dirty="0"/>
              <a:t>Process Selection and System Design</a:t>
            </a:r>
            <a:r>
              <a:rPr lang="en-US" dirty="0"/>
              <a:t> - Text Alternative</a:t>
            </a:r>
            <a:endParaRPr lang="en-IN" dirty="0"/>
          </a:p>
        </p:txBody>
      </p:sp>
      <p:sp>
        <p:nvSpPr>
          <p:cNvPr id="3" name="Text Placeholder 2">
            <a:extLst>
              <a:ext uri="{FF2B5EF4-FFF2-40B4-BE49-F238E27FC236}">
                <a16:creationId xmlns:a16="http://schemas.microsoft.com/office/drawing/2014/main" id="{C6BBCD87-44D4-42E0-A3CD-12BD8A01A981}"/>
              </a:ext>
            </a:extLst>
          </p:cNvPr>
          <p:cNvSpPr>
            <a:spLocks noGrp="1"/>
          </p:cNvSpPr>
          <p:nvPr>
            <p:ph type="body" sz="quarter" idx="14"/>
          </p:nvPr>
        </p:nvSpPr>
        <p:spPr/>
        <p:txBody>
          <a:bodyPr/>
          <a:lstStyle/>
          <a:p>
            <a:r>
              <a:rPr lang="en-IN" dirty="0">
                <a:hlinkClick r:id="rId2" action="ppaction://hlinksldjump"/>
              </a:rPr>
              <a:t>Return to parent-slide containing images.</a:t>
            </a:r>
          </a:p>
        </p:txBody>
      </p:sp>
      <p:sp>
        <p:nvSpPr>
          <p:cNvPr id="4" name="Content Placeholder 3">
            <a:extLst>
              <a:ext uri="{FF2B5EF4-FFF2-40B4-BE49-F238E27FC236}">
                <a16:creationId xmlns:a16="http://schemas.microsoft.com/office/drawing/2014/main" id="{B37DA956-AA19-46D4-84F8-C17A923BA826}"/>
              </a:ext>
            </a:extLst>
          </p:cNvPr>
          <p:cNvSpPr>
            <a:spLocks noGrp="1"/>
          </p:cNvSpPr>
          <p:nvPr>
            <p:ph sz="quarter" idx="16"/>
          </p:nvPr>
        </p:nvSpPr>
        <p:spPr/>
        <p:txBody>
          <a:bodyPr/>
          <a:lstStyle/>
          <a:p>
            <a:r>
              <a:rPr lang="en-US" dirty="0"/>
              <a:t>A flow chart showing inputs (forecasting, product and service design, and technological change) leading to capacity planning and process selection (which also lead to each other), leading to outputs (facilities and equipment, layout, and work design).</a:t>
            </a:r>
            <a:endParaRPr lang="en-IN" dirty="0"/>
          </a:p>
        </p:txBody>
      </p:sp>
      <p:sp>
        <p:nvSpPr>
          <p:cNvPr id="5" name="Text Placeholder 4">
            <a:extLst>
              <a:ext uri="{FF2B5EF4-FFF2-40B4-BE49-F238E27FC236}">
                <a16:creationId xmlns:a16="http://schemas.microsoft.com/office/drawing/2014/main" id="{175253A1-37A9-4B06-A296-7AE173A54053}"/>
              </a:ext>
            </a:extLst>
          </p:cNvPr>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631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Strategy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Key aspects of process strategy:</a:t>
            </a:r>
          </a:p>
          <a:p>
            <a:pPr lvl="1"/>
            <a:r>
              <a:rPr lang="en-US" b="1" dirty="0"/>
              <a:t>Capital intensity</a:t>
            </a:r>
          </a:p>
          <a:p>
            <a:pPr lvl="2"/>
            <a:r>
              <a:rPr lang="en-US" dirty="0"/>
              <a:t>The mix of equipment and labor that will be used by the organization</a:t>
            </a:r>
          </a:p>
          <a:p>
            <a:pPr lvl="1"/>
            <a:r>
              <a:rPr lang="en-US" b="1" dirty="0"/>
              <a:t>Process flexibility</a:t>
            </a:r>
          </a:p>
          <a:p>
            <a:pPr lvl="2"/>
            <a:r>
              <a:rPr lang="en-US" dirty="0"/>
              <a:t>The degree to which the system can be adjusted to changes in processing requirements due to such factors as</a:t>
            </a:r>
          </a:p>
          <a:p>
            <a:pPr marL="914400" lvl="3" indent="-279400">
              <a:buFont typeface="Arial" pitchFamily="34" charset="0"/>
              <a:buChar char="•"/>
            </a:pPr>
            <a:r>
              <a:rPr lang="en-US" sz="1800" dirty="0"/>
              <a:t>Product and service design changes</a:t>
            </a:r>
          </a:p>
          <a:p>
            <a:pPr marL="914400" lvl="3" indent="-279400">
              <a:buFont typeface="Arial" pitchFamily="34" charset="0"/>
              <a:buChar char="•"/>
            </a:pPr>
            <a:r>
              <a:rPr lang="en-US" sz="1800" dirty="0"/>
              <a:t>Volume changes</a:t>
            </a:r>
          </a:p>
          <a:p>
            <a:pPr marL="914400" lvl="3" indent="-279400">
              <a:buFont typeface="Arial" pitchFamily="34" charset="0"/>
              <a:buChar char="•"/>
            </a:pPr>
            <a:r>
              <a:rPr lang="en-US" sz="1800" dirty="0"/>
              <a:t>Changes in technology</a:t>
            </a:r>
          </a:p>
        </p:txBody>
      </p:sp>
    </p:spTree>
    <p:extLst>
      <p:ext uri="{BB962C8B-B14F-4D97-AF65-F5344CB8AC3E}">
        <p14:creationId xmlns:p14="http://schemas.microsoft.com/office/powerpoint/2010/main" val="2392896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Selection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2118371"/>
          </a:xfrm>
        </p:spPr>
        <p:txBody>
          <a:bodyPr/>
          <a:lstStyle/>
          <a:p>
            <a:pPr marL="514350" indent="-514350"/>
            <a:r>
              <a:rPr lang="en-US" dirty="0"/>
              <a:t>Two key questions in process selection:</a:t>
            </a:r>
          </a:p>
          <a:p>
            <a:pPr marL="457200" indent="-457200">
              <a:buFontTx/>
              <a:buAutoNum type="arabicPeriod"/>
            </a:pPr>
            <a:r>
              <a:rPr lang="en-US" dirty="0"/>
              <a:t>How much variety will the process need to be able to handle?</a:t>
            </a:r>
          </a:p>
          <a:p>
            <a:pPr marL="457200" indent="-457200">
              <a:buFontTx/>
              <a:buAutoNum type="arabicPeriod"/>
            </a:pPr>
            <a:r>
              <a:rPr lang="en-US" dirty="0"/>
              <a:t>How much volume will the process need to be able to handle?</a:t>
            </a:r>
          </a:p>
        </p:txBody>
      </p:sp>
      <p:pic>
        <p:nvPicPr>
          <p:cNvPr id="14338" name="Picture 4" descr="Triangular diagram with Job Shop at the top and Repetitive and Continuous bottom left and right, respectively, and then Batch in the midd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7963" y="3395080"/>
            <a:ext cx="3240713" cy="314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295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Types of Processing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6.3</a:t>
            </a:r>
          </a:p>
        </p:txBody>
      </p:sp>
      <p:graphicFrame>
        <p:nvGraphicFramePr>
          <p:cNvPr id="6" name="Table 3"/>
          <p:cNvGraphicFramePr>
            <a:graphicFrameLocks noGrp="1"/>
          </p:cNvGraphicFramePr>
          <p:nvPr>
            <p:ph idx="4294967295"/>
            <p:extLst>
              <p:ext uri="{D42A27DB-BD31-4B8C-83A1-F6EECF244321}">
                <p14:modId xmlns:p14="http://schemas.microsoft.com/office/powerpoint/2010/main" val="2933702791"/>
              </p:ext>
            </p:extLst>
          </p:nvPr>
        </p:nvGraphicFramePr>
        <p:xfrm>
          <a:off x="304800" y="1524000"/>
          <a:ext cx="8107680" cy="333756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7983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685800">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r>
                        <a:rPr lang="en-US" dirty="0">
                          <a:solidFill>
                            <a:schemeClr val="tx1"/>
                          </a:solidFill>
                        </a:rPr>
                        <a:t>Job Shop</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r>
                        <a:rPr lang="en-US" dirty="0">
                          <a:solidFill>
                            <a:schemeClr val="tx1"/>
                          </a:solidFill>
                        </a:rPr>
                        <a:t>Batch</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r>
                        <a:rPr lang="en-US" dirty="0">
                          <a:solidFill>
                            <a:schemeClr val="tx1"/>
                          </a:solidFill>
                        </a:rPr>
                        <a:t>Repetitive/</a:t>
                      </a:r>
                    </a:p>
                    <a:p>
                      <a:r>
                        <a:rPr lang="en-US" dirty="0">
                          <a:solidFill>
                            <a:schemeClr val="tx1"/>
                          </a:solidFill>
                        </a:rPr>
                        <a:t>Assembly</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r>
                        <a:rPr lang="en-US" dirty="0">
                          <a:solidFill>
                            <a:schemeClr val="tx1"/>
                          </a:solidFill>
                        </a:rPr>
                        <a:t>Continuous</a:t>
                      </a:r>
                    </a:p>
                  </a:txBody>
                  <a:tcPr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370840">
                <a:tc>
                  <a:txBody>
                    <a:bodyPr/>
                    <a:lstStyle/>
                    <a:p>
                      <a:r>
                        <a:rPr lang="en-US" sz="1200" b="1" dirty="0"/>
                        <a:t>Description</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Customized</a:t>
                      </a:r>
                    </a:p>
                    <a:p>
                      <a:pPr marL="285750" lvl="1" indent="0"/>
                      <a:r>
                        <a:rPr lang="en-US" sz="1200" dirty="0"/>
                        <a:t>goods or</a:t>
                      </a:r>
                    </a:p>
                    <a:p>
                      <a:pPr marL="285750" lvl="1" indent="0"/>
                      <a:r>
                        <a:rPr lang="en-US" sz="1200" dirty="0"/>
                        <a:t>services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Semi-</a:t>
                      </a:r>
                    </a:p>
                    <a:p>
                      <a:pPr marL="225425" lvl="1" indent="0"/>
                      <a:r>
                        <a:rPr lang="en-US" sz="1200" dirty="0"/>
                        <a:t>standardized</a:t>
                      </a:r>
                    </a:p>
                    <a:p>
                      <a:pPr marL="225425" lvl="1" indent="0"/>
                      <a:r>
                        <a:rPr lang="en-US" sz="1200" dirty="0"/>
                        <a:t>goods or </a:t>
                      </a:r>
                    </a:p>
                    <a:p>
                      <a:pPr marL="225425" lvl="1" indent="0"/>
                      <a:r>
                        <a:rPr lang="en-US" sz="1200" dirty="0"/>
                        <a:t>services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Standardized</a:t>
                      </a:r>
                    </a:p>
                    <a:p>
                      <a:pPr marL="225425" lvl="1" indent="0"/>
                      <a:r>
                        <a:rPr lang="en-US" sz="1200" dirty="0"/>
                        <a:t>goods or</a:t>
                      </a:r>
                    </a:p>
                    <a:p>
                      <a:pPr marL="225425" lvl="1" indent="0"/>
                      <a:r>
                        <a:rPr lang="en-US" sz="1200" dirty="0"/>
                        <a:t>services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Highly standardized</a:t>
                      </a:r>
                    </a:p>
                    <a:p>
                      <a:pPr marL="225425" lvl="1" indent="0"/>
                      <a:r>
                        <a:rPr lang="en-US" sz="1200" dirty="0"/>
                        <a:t>goods</a:t>
                      </a:r>
                      <a:r>
                        <a:rPr lang="en-US" sz="1200" baseline="0" dirty="0"/>
                        <a:t> or services</a:t>
                      </a:r>
                      <a:endParaRPr lang="en-US" sz="12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370840">
                <a:tc>
                  <a:txBody>
                    <a:bodyPr/>
                    <a:lstStyle/>
                    <a:p>
                      <a:r>
                        <a:rPr lang="en-US" sz="1200" b="1" dirty="0"/>
                        <a:t>Advantages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Able to handle</a:t>
                      </a:r>
                      <a:r>
                        <a:rPr lang="en-US" sz="1200" baseline="0" dirty="0"/>
                        <a:t> a </a:t>
                      </a:r>
                    </a:p>
                    <a:p>
                      <a:pPr marL="457200" lvl="1" indent="-171450"/>
                      <a:r>
                        <a:rPr lang="en-US" sz="1200" baseline="0" dirty="0"/>
                        <a:t>wide variety </a:t>
                      </a:r>
                    </a:p>
                    <a:p>
                      <a:pPr marL="457200" lvl="1" indent="-171450"/>
                      <a:r>
                        <a:rPr lang="en-US" sz="1200" baseline="0" dirty="0"/>
                        <a:t>of work</a:t>
                      </a:r>
                      <a:endParaRPr lang="en-US" sz="12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indent="0"/>
                      <a:r>
                        <a:rPr lang="en-US" sz="1200" dirty="0"/>
                        <a:t>Flexibility; easy</a:t>
                      </a:r>
                      <a:r>
                        <a:rPr lang="en-US" sz="1200" baseline="0" dirty="0"/>
                        <a:t> </a:t>
                      </a:r>
                    </a:p>
                    <a:p>
                      <a:pPr marL="225425" lvl="1" indent="0"/>
                      <a:r>
                        <a:rPr lang="en-US" sz="1200" baseline="0" dirty="0"/>
                        <a:t>to add or change products or services</a:t>
                      </a:r>
                      <a:endParaRPr lang="en-US" sz="12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Low</a:t>
                      </a:r>
                      <a:r>
                        <a:rPr lang="en-US" sz="1200" baseline="0" dirty="0"/>
                        <a:t> unit </a:t>
                      </a:r>
                    </a:p>
                    <a:p>
                      <a:pPr marL="225425" lvl="1" indent="0"/>
                      <a:r>
                        <a:rPr lang="en-US" sz="1200" baseline="0" dirty="0"/>
                        <a:t>cost, high volume, efficient</a:t>
                      </a:r>
                      <a:endParaRPr lang="en-US" sz="12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indent="0"/>
                      <a:r>
                        <a:rPr lang="en-US" sz="1200" dirty="0"/>
                        <a:t>Very</a:t>
                      </a:r>
                      <a:r>
                        <a:rPr lang="en-US" sz="1200" baseline="0" dirty="0"/>
                        <a:t> efficient, very </a:t>
                      </a:r>
                    </a:p>
                    <a:p>
                      <a:pPr marL="0" indent="225425"/>
                      <a:r>
                        <a:rPr lang="en-US" sz="1200" baseline="0" dirty="0"/>
                        <a:t>high volume</a:t>
                      </a:r>
                      <a:endParaRPr lang="en-US" sz="12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370840">
                <a:tc>
                  <a:txBody>
                    <a:bodyPr/>
                    <a:lstStyle/>
                    <a:p>
                      <a:r>
                        <a:rPr lang="en-US" sz="1200" b="1" dirty="0"/>
                        <a:t>Disadvantages</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kumimoji="0" lang="en-US" sz="1200" kern="1200" baseline="0" dirty="0">
                          <a:solidFill>
                            <a:schemeClr val="dk1"/>
                          </a:solidFill>
                          <a:latin typeface="+mn-lt"/>
                          <a:ea typeface="+mn-ea"/>
                          <a:cs typeface="+mn-cs"/>
                        </a:rPr>
                        <a:t>Slow, high cost</a:t>
                      </a:r>
                    </a:p>
                    <a:p>
                      <a:pPr marL="457200" lvl="1" indent="-171450"/>
                      <a:r>
                        <a:rPr kumimoji="0" lang="en-US" sz="1200" kern="1200" baseline="0" dirty="0">
                          <a:solidFill>
                            <a:schemeClr val="dk1"/>
                          </a:solidFill>
                          <a:latin typeface="+mn-lt"/>
                          <a:ea typeface="+mn-ea"/>
                          <a:cs typeface="+mn-cs"/>
                        </a:rPr>
                        <a:t>per unit,</a:t>
                      </a:r>
                    </a:p>
                    <a:p>
                      <a:pPr marL="457200" lvl="1" indent="-171450"/>
                      <a:r>
                        <a:rPr kumimoji="0" lang="en-US" sz="1200" kern="1200" baseline="0" dirty="0">
                          <a:solidFill>
                            <a:schemeClr val="dk1"/>
                          </a:solidFill>
                          <a:latin typeface="+mn-lt"/>
                          <a:ea typeface="+mn-ea"/>
                          <a:cs typeface="+mn-cs"/>
                        </a:rPr>
                        <a:t>complex</a:t>
                      </a:r>
                    </a:p>
                    <a:p>
                      <a:pPr marL="457200" lvl="1" indent="-171450"/>
                      <a:r>
                        <a:rPr kumimoji="0" lang="en-US" sz="1200" kern="1200" baseline="0" dirty="0">
                          <a:solidFill>
                            <a:schemeClr val="dk1"/>
                          </a:solidFill>
                          <a:latin typeface="+mn-lt"/>
                          <a:ea typeface="+mn-ea"/>
                          <a:cs typeface="+mn-cs"/>
                        </a:rPr>
                        <a:t>planning and</a:t>
                      </a:r>
                    </a:p>
                    <a:p>
                      <a:pPr marL="457200" lvl="1" indent="-171450"/>
                      <a:r>
                        <a:rPr kumimoji="0" lang="en-US" sz="1200" kern="1200" baseline="0" dirty="0">
                          <a:solidFill>
                            <a:schemeClr val="dk1"/>
                          </a:solidFill>
                          <a:latin typeface="+mn-lt"/>
                          <a:ea typeface="+mn-ea"/>
                          <a:cs typeface="+mn-cs"/>
                        </a:rPr>
                        <a:t>scheduling</a:t>
                      </a:r>
                      <a:endParaRPr lang="en-US" sz="1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kumimoji="0" lang="en-US" sz="1200" kern="1200" baseline="0" dirty="0">
                          <a:solidFill>
                            <a:schemeClr val="dk1"/>
                          </a:solidFill>
                          <a:latin typeface="+mn-lt"/>
                          <a:ea typeface="+mn-ea"/>
                          <a:cs typeface="+mn-cs"/>
                        </a:rPr>
                        <a:t>Moderate cost</a:t>
                      </a:r>
                    </a:p>
                    <a:p>
                      <a:pPr marL="225425" indent="0"/>
                      <a:r>
                        <a:rPr kumimoji="0" lang="en-US" sz="1200" kern="1200" baseline="0" dirty="0">
                          <a:solidFill>
                            <a:schemeClr val="dk1"/>
                          </a:solidFill>
                          <a:latin typeface="+mn-lt"/>
                          <a:ea typeface="+mn-ea"/>
                          <a:cs typeface="+mn-cs"/>
                        </a:rPr>
                        <a:t>per unit,</a:t>
                      </a:r>
                    </a:p>
                    <a:p>
                      <a:pPr marL="225425" indent="0"/>
                      <a:r>
                        <a:rPr kumimoji="0" lang="en-US" sz="1200" kern="1200" baseline="0" dirty="0">
                          <a:solidFill>
                            <a:schemeClr val="dk1"/>
                          </a:solidFill>
                          <a:latin typeface="+mn-lt"/>
                          <a:ea typeface="+mn-ea"/>
                          <a:cs typeface="+mn-cs"/>
                        </a:rPr>
                        <a:t>moderate</a:t>
                      </a:r>
                    </a:p>
                    <a:p>
                      <a:pPr marL="225425" indent="0"/>
                      <a:r>
                        <a:rPr kumimoji="0" lang="en-US" sz="1200" kern="1200" baseline="0" dirty="0">
                          <a:solidFill>
                            <a:schemeClr val="dk1"/>
                          </a:solidFill>
                          <a:latin typeface="+mn-lt"/>
                          <a:ea typeface="+mn-ea"/>
                          <a:cs typeface="+mn-cs"/>
                        </a:rPr>
                        <a:t>scheduling</a:t>
                      </a:r>
                    </a:p>
                    <a:p>
                      <a:pPr marL="225425" indent="0"/>
                      <a:r>
                        <a:rPr kumimoji="0" lang="en-US" sz="1200" kern="1200" baseline="0" dirty="0">
                          <a:solidFill>
                            <a:schemeClr val="dk1"/>
                          </a:solidFill>
                          <a:latin typeface="+mn-lt"/>
                          <a:ea typeface="+mn-ea"/>
                          <a:cs typeface="+mn-cs"/>
                        </a:rPr>
                        <a:t>complexity</a:t>
                      </a:r>
                      <a:endParaRPr lang="en-US" sz="1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Low flexibility,</a:t>
                      </a:r>
                    </a:p>
                    <a:p>
                      <a:pPr marL="225425" indent="0"/>
                      <a:r>
                        <a:rPr lang="en-US" sz="1200" dirty="0"/>
                        <a:t>high cost of downtime</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r>
                        <a:rPr lang="en-US" sz="1200" dirty="0"/>
                        <a:t>Very rigid, lack of </a:t>
                      </a:r>
                    </a:p>
                    <a:p>
                      <a:pPr marL="225425" indent="0"/>
                      <a:r>
                        <a:rPr lang="en-US" sz="1200" dirty="0"/>
                        <a:t>variety, costly</a:t>
                      </a:r>
                      <a:r>
                        <a:rPr lang="en-US" sz="1200" baseline="0" dirty="0"/>
                        <a:t> to change, very high cost of downtime</a:t>
                      </a:r>
                      <a:endParaRPr lang="en-US" sz="12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902162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Sustainable Production of Goods and Services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There is increasing pressure for organizations to operate sustainable production processes</a:t>
            </a:r>
          </a:p>
          <a:p>
            <a:pPr>
              <a:spcBef>
                <a:spcPts val="800"/>
              </a:spcBef>
            </a:pPr>
            <a:r>
              <a:rPr lang="en-US" dirty="0"/>
              <a:t>According to the Lowell Center for Sustainable Production:</a:t>
            </a:r>
          </a:p>
          <a:p>
            <a:pPr lvl="1"/>
            <a:r>
              <a:rPr lang="en-US" dirty="0"/>
              <a:t>“Sustainable Production is the creation of goods and services using processes and systems that are: non-polluting; conserving of energy and natural resources; economically efficient; safe and healthful for workers, communities, and consumers; and, socially and creatively rewarding for all working people.”</a:t>
            </a:r>
          </a:p>
        </p:txBody>
      </p:sp>
    </p:spTree>
    <p:extLst>
      <p:ext uri="{BB962C8B-B14F-4D97-AF65-F5344CB8AC3E}">
        <p14:creationId xmlns:p14="http://schemas.microsoft.com/office/powerpoint/2010/main" val="1195918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Sustainable Production of Goods and Services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6.3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Reduce/recycle waste and ecologically incompatible parts and byproducts</a:t>
            </a:r>
          </a:p>
          <a:p>
            <a:pPr>
              <a:spcBef>
                <a:spcPts val="800"/>
              </a:spcBef>
            </a:pPr>
            <a:r>
              <a:rPr lang="en-US" dirty="0"/>
              <a:t>Eliminate hazardous chemicals/physical agents</a:t>
            </a:r>
          </a:p>
          <a:p>
            <a:pPr>
              <a:spcBef>
                <a:spcPts val="800"/>
              </a:spcBef>
            </a:pPr>
            <a:r>
              <a:rPr lang="en-US" dirty="0"/>
              <a:t>Conserve energy and materials</a:t>
            </a:r>
          </a:p>
          <a:p>
            <a:pPr>
              <a:spcBef>
                <a:spcPts val="800"/>
              </a:spcBef>
            </a:pPr>
            <a:r>
              <a:rPr lang="en-US" dirty="0"/>
              <a:t>Redesign workspace to minimize hazards to the workers and the environment</a:t>
            </a:r>
          </a:p>
        </p:txBody>
      </p:sp>
    </p:spTree>
    <p:extLst>
      <p:ext uri="{BB962C8B-B14F-4D97-AF65-F5344CB8AC3E}">
        <p14:creationId xmlns:p14="http://schemas.microsoft.com/office/powerpoint/2010/main" val="4222253844"/>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7.xml><?xml version="1.0" encoding="utf-8"?>
<a:theme xmlns:a="http://schemas.openxmlformats.org/drawingml/2006/main" name="1_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994</TotalTime>
  <Words>2262</Words>
  <Application>Microsoft Office PowerPoint</Application>
  <PresentationFormat>On-screen Show (4:3)</PresentationFormat>
  <Paragraphs>405</Paragraphs>
  <Slides>45</Slides>
  <Notes>1</Notes>
  <HiddenSlides>2</HiddenSlides>
  <MMClips>0</MMClips>
  <ScaleCrop>false</ScaleCrop>
  <HeadingPairs>
    <vt:vector size="8" baseType="variant">
      <vt:variant>
        <vt:lpstr>Fonts Used</vt:lpstr>
      </vt:variant>
      <vt:variant>
        <vt:i4>2</vt:i4>
      </vt:variant>
      <vt:variant>
        <vt:lpstr>Theme</vt:lpstr>
      </vt:variant>
      <vt:variant>
        <vt:i4>7</vt:i4>
      </vt:variant>
      <vt:variant>
        <vt:lpstr>Embedded OLE Servers</vt:lpstr>
      </vt:variant>
      <vt:variant>
        <vt:i4>1</vt:i4>
      </vt:variant>
      <vt:variant>
        <vt:lpstr>Slide Titles</vt:lpstr>
      </vt:variant>
      <vt:variant>
        <vt:i4>45</vt:i4>
      </vt:variant>
    </vt:vector>
  </HeadingPairs>
  <TitlesOfParts>
    <vt:vector size="55" baseType="lpstr">
      <vt:lpstr>Arial</vt:lpstr>
      <vt:lpstr>Calibri</vt:lpstr>
      <vt:lpstr>Title Slides Master</vt:lpstr>
      <vt:lpstr>MainContentSlideMaster</vt:lpstr>
      <vt:lpstr>ClosingMaster</vt:lpstr>
      <vt:lpstr>DividerSlideMaster</vt:lpstr>
      <vt:lpstr>ImageDescriptionAppendixSlideMaster</vt:lpstr>
      <vt:lpstr>1_ImageDescriptionAppendixSlideMaster</vt:lpstr>
      <vt:lpstr>1_ClosingMaster</vt:lpstr>
      <vt:lpstr>Equation</vt:lpstr>
      <vt:lpstr>Chapter 6</vt:lpstr>
      <vt:lpstr>Chapter 6: Learning Objectives</vt:lpstr>
      <vt:lpstr>Process Selection</vt:lpstr>
      <vt:lpstr>Process Selection and System Design</vt:lpstr>
      <vt:lpstr>Process Strategy</vt:lpstr>
      <vt:lpstr>Process Selection (cont.)</vt:lpstr>
      <vt:lpstr>Types of Processing</vt:lpstr>
      <vt:lpstr>Sustainable Production of Goods and Services</vt:lpstr>
      <vt:lpstr>Sustainable Production of Goods and Services (cont.)</vt:lpstr>
      <vt:lpstr>Process and Information Technology</vt:lpstr>
      <vt:lpstr>The Need to Manage Technology</vt:lpstr>
      <vt:lpstr>Automation</vt:lpstr>
      <vt:lpstr>Programmable Automation</vt:lpstr>
      <vt:lpstr>Various types of Robots</vt:lpstr>
      <vt:lpstr>Flexible Automation</vt:lpstr>
      <vt:lpstr>Flexible Manufacturing System (FMS)</vt:lpstr>
      <vt:lpstr>Computer Integrated Manufacturing (CIM)</vt:lpstr>
      <vt:lpstr>Facilities Layout</vt:lpstr>
      <vt:lpstr>The Need for Layout Planning</vt:lpstr>
      <vt:lpstr>Layout Design Objectives</vt:lpstr>
      <vt:lpstr>Basic Layout Types</vt:lpstr>
      <vt:lpstr>Repetitive Processing: Product Layouts</vt:lpstr>
      <vt:lpstr>Process Types</vt:lpstr>
      <vt:lpstr>Product Layouts: Advantages &amp; Disadvantages</vt:lpstr>
      <vt:lpstr>Non-repetitive Processing: Process Layouts</vt:lpstr>
      <vt:lpstr>Process Layouts: Advantages &amp; Disadvantages (cont.)</vt:lpstr>
      <vt:lpstr>Fixed Position Layouts</vt:lpstr>
      <vt:lpstr>Combination Layouts</vt:lpstr>
      <vt:lpstr>Cellular Layouts</vt:lpstr>
      <vt:lpstr>Group Technology</vt:lpstr>
      <vt:lpstr>Service Layouts</vt:lpstr>
      <vt:lpstr>Designing Product Layouts: Line Balancing</vt:lpstr>
      <vt:lpstr>Line Balancing</vt:lpstr>
      <vt:lpstr>Cycle Time</vt:lpstr>
      <vt:lpstr>How Many Workstations Are Needed?</vt:lpstr>
      <vt:lpstr>Precedence Diagram</vt:lpstr>
      <vt:lpstr>Assigning Tasks to Workstations</vt:lpstr>
      <vt:lpstr>Measuring Effectiveness</vt:lpstr>
      <vt:lpstr>Designing Process Layouts</vt:lpstr>
      <vt:lpstr>Information Requirements</vt:lpstr>
      <vt:lpstr>Process Layout Problem</vt:lpstr>
      <vt:lpstr>Process Layout Problem (cont.)</vt:lpstr>
      <vt:lpstr>End of Main Content</vt:lpstr>
      <vt:lpstr>Accessibility Content: Text Alternatives for Images</vt:lpstr>
      <vt:lpstr>Process Selection and System Design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290</cp:revision>
  <dcterms:created xsi:type="dcterms:W3CDTF">2019-07-27T05:34:11Z</dcterms:created>
  <dcterms:modified xsi:type="dcterms:W3CDTF">2020-05-08T14:56:14Z</dcterms:modified>
</cp:coreProperties>
</file>