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</p:sldMasterIdLst>
  <p:notesMasterIdLst>
    <p:notesMasterId r:id="rId48"/>
  </p:notesMasterIdLst>
  <p:sldIdLst>
    <p:sldId id="256" r:id="rId6"/>
    <p:sldId id="266" r:id="rId7"/>
    <p:sldId id="291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60" r:id="rId36"/>
    <p:sldId id="361" r:id="rId37"/>
    <p:sldId id="362" r:id="rId38"/>
    <p:sldId id="363" r:id="rId39"/>
    <p:sldId id="364" r:id="rId40"/>
    <p:sldId id="365" r:id="rId41"/>
    <p:sldId id="366" r:id="rId42"/>
    <p:sldId id="367" r:id="rId43"/>
    <p:sldId id="368" r:id="rId44"/>
    <p:sldId id="370" r:id="rId45"/>
    <p:sldId id="369" r:id="rId46"/>
    <p:sldId id="26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70"/>
            <p14:sldId id="36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DD9C3"/>
    <a:srgbClr val="D1CBAF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3073" autoAdjust="0"/>
  </p:normalViewPr>
  <p:slideViewPr>
    <p:cSldViewPr snapToGrid="0" showGuides="1">
      <p:cViewPr varScale="1">
        <p:scale>
          <a:sx n="90" d="100"/>
          <a:sy n="90" d="100"/>
        </p:scale>
        <p:origin x="258" y="90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48" y="448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986784"/>
            <a:ext cx="5321563" cy="517585"/>
          </a:xfrm>
        </p:spPr>
        <p:txBody>
          <a:bodyPr/>
          <a:lstStyle/>
          <a:p>
            <a:r>
              <a:rPr lang="en-US" sz="2000" b="1" dirty="0"/>
              <a:t>JIT and Lean Operations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Waste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Waste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Represents unproductive resources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i="1" dirty="0"/>
              <a:t>Eight sources </a:t>
            </a:r>
            <a:r>
              <a:rPr lang="en-US" sz="2000" dirty="0"/>
              <a:t>of waste in lean systems: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Excess inventory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Overproduction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Waiting time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Unnecessary transporting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Processing waste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Inefficient work methods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Product defects</a:t>
            </a:r>
          </a:p>
          <a:p>
            <a:pPr marL="792000" lvl="2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dirty="0"/>
              <a:t>Underused people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15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Kaizen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38072"/>
            <a:ext cx="8458200" cy="493776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800" b="1" dirty="0"/>
              <a:t>The kaizen philosophy for attacking waste is based upon these ideas: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Waste is the enemy, and to eliminate waste it is necessary to get the hands dirty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Improvement should be done gradually and continuously; the goal is not big improvements done intermittently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Everyone should be involved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i="1" dirty="0"/>
              <a:t>Kaizen</a:t>
            </a:r>
            <a:r>
              <a:rPr lang="en-US" sz="1600" dirty="0"/>
              <a:t> is built on a cheap strategy, and it does not require spending great sums on technology or consultants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It can be applied everywhere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It is supported by a visual system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It focuses attention where value is created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It is process oriented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It stresses that the main effort for improvement should come from new thinking and a new work style</a:t>
            </a:r>
          </a:p>
          <a:p>
            <a:pPr marL="457200" lvl="1" indent="-457200">
              <a:spcBef>
                <a:spcPts val="500"/>
              </a:spcBef>
              <a:spcAft>
                <a:spcPts val="500"/>
              </a:spcAft>
              <a:buFontTx/>
              <a:buAutoNum type="arabicPeriod"/>
            </a:pPr>
            <a:r>
              <a:rPr lang="en-US" sz="1600" dirty="0"/>
              <a:t>The essence of organizational learning is to learn while doing</a:t>
            </a:r>
          </a:p>
        </p:txBody>
      </p:sp>
    </p:spTree>
    <p:extLst>
      <p:ext uri="{BB962C8B-B14F-4D97-AF65-F5344CB8AC3E}">
        <p14:creationId xmlns:p14="http://schemas.microsoft.com/office/powerpoint/2010/main" val="1201779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Lean: Building Blocks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Product design</a:t>
            </a:r>
          </a:p>
          <a:p>
            <a:r>
              <a:rPr lang="en-US" dirty="0"/>
              <a:t>Process design</a:t>
            </a:r>
          </a:p>
          <a:p>
            <a:r>
              <a:rPr lang="en-US" dirty="0"/>
              <a:t>Personnel/organizational elements</a:t>
            </a:r>
          </a:p>
          <a:p>
            <a:r>
              <a:rPr lang="en-US" dirty="0"/>
              <a:t>Manufacturing planning and control</a:t>
            </a:r>
          </a:p>
        </p:txBody>
      </p:sp>
    </p:spTree>
    <p:extLst>
      <p:ext uri="{BB962C8B-B14F-4D97-AF65-F5344CB8AC3E}">
        <p14:creationId xmlns:p14="http://schemas.microsoft.com/office/powerpoint/2010/main" val="3584724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Blocks: Product 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Four elements of product design important for lean systems: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Standard parts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Modular design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Highly capable systems with quality built in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Concurrent engineering</a:t>
            </a:r>
          </a:p>
        </p:txBody>
      </p:sp>
    </p:spTree>
    <p:extLst>
      <p:ext uri="{BB962C8B-B14F-4D97-AF65-F5344CB8AC3E}">
        <p14:creationId xmlns:p14="http://schemas.microsoft.com/office/powerpoint/2010/main" val="3455809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Blocks: Process Design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Eight aspects of process design that are important for lean systems: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Small lot sizes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Setup time reduction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Manufacturing cells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Quality improvement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Production flexibility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A balanced system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Little inventory storage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Fail-safe methods</a:t>
            </a:r>
          </a:p>
        </p:txBody>
      </p:sp>
    </p:spTree>
    <p:extLst>
      <p:ext uri="{BB962C8B-B14F-4D97-AF65-F5344CB8AC3E}">
        <p14:creationId xmlns:p14="http://schemas.microsoft.com/office/powerpoint/2010/main" val="45892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Small Lot Sizes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In the lean philosophy, the </a:t>
            </a:r>
            <a:r>
              <a:rPr lang="en-US" sz="2200" b="1" i="1" dirty="0"/>
              <a:t>ideal</a:t>
            </a:r>
            <a:r>
              <a:rPr lang="en-US" sz="2200" b="1" dirty="0"/>
              <a:t> lot size is one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Benefits of small lot size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Reduced in-process inventory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Lower carrying costs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Less storage space is necessary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Inspection and rework costs are less when problems with quality do occur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Permits greater flexibility in scheduling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Less inventory to ‘work off’ before implementing product improvements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visibility of problems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ease of balancing operations</a:t>
            </a:r>
          </a:p>
        </p:txBody>
      </p:sp>
    </p:spTree>
    <p:extLst>
      <p:ext uri="{BB962C8B-B14F-4D97-AF65-F5344CB8AC3E}">
        <p14:creationId xmlns:p14="http://schemas.microsoft.com/office/powerpoint/2010/main" val="2863747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Setup Time Reduction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Small lot sizes and changing product mixes require frequent setups</a:t>
            </a:r>
          </a:p>
          <a:p>
            <a:r>
              <a:rPr lang="en-US" b="1" dirty="0"/>
              <a:t>Unless these are quick and relatively inexpensive, they can be prohibitive</a:t>
            </a:r>
          </a:p>
          <a:p>
            <a:r>
              <a:rPr lang="en-US" b="1" dirty="0"/>
              <a:t>Setup time reduction requires deliberate improvement efforts</a:t>
            </a:r>
          </a:p>
          <a:p>
            <a:pPr lvl="1"/>
            <a:r>
              <a:rPr lang="en-US" dirty="0"/>
              <a:t>Single-minute exchange of die (SMED)</a:t>
            </a:r>
          </a:p>
          <a:p>
            <a:pPr lvl="2"/>
            <a:r>
              <a:rPr lang="en-US" sz="2200" dirty="0"/>
              <a:t>A system for reducing changeover time</a:t>
            </a:r>
          </a:p>
          <a:p>
            <a:pPr lvl="1"/>
            <a:r>
              <a:rPr lang="en-US" dirty="0"/>
              <a:t>Group technology may be used to reduce setup time by capitalizing on similarities in recurring operations</a:t>
            </a:r>
          </a:p>
        </p:txBody>
      </p:sp>
    </p:spTree>
    <p:extLst>
      <p:ext uri="{BB962C8B-B14F-4D97-AF65-F5344CB8AC3E}">
        <p14:creationId xmlns:p14="http://schemas.microsoft.com/office/powerpoint/2010/main" val="1264533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Manufacturing Cells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One characteristic of lean production systems is multiple manufacturing cells</a:t>
            </a:r>
          </a:p>
          <a:p>
            <a:r>
              <a:rPr lang="en-US" b="1" dirty="0"/>
              <a:t>Benefits include</a:t>
            </a:r>
          </a:p>
          <a:p>
            <a:pPr lvl="1"/>
            <a:r>
              <a:rPr lang="en-US" dirty="0"/>
              <a:t>Reduced changeover times</a:t>
            </a:r>
          </a:p>
          <a:p>
            <a:pPr lvl="1"/>
            <a:r>
              <a:rPr lang="en-US" dirty="0"/>
              <a:t>High equipment utilization</a:t>
            </a:r>
          </a:p>
          <a:p>
            <a:pPr lvl="1"/>
            <a:r>
              <a:rPr lang="en-US" dirty="0"/>
              <a:t>Ease of cross-training workers</a:t>
            </a:r>
          </a:p>
        </p:txBody>
      </p:sp>
    </p:spTree>
    <p:extLst>
      <p:ext uri="{BB962C8B-B14F-4D97-AF65-F5344CB8AC3E}">
        <p14:creationId xmlns:p14="http://schemas.microsoft.com/office/powerpoint/2010/main" val="2814497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Quality Improvement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Quality defects during the process can disrupt the orderly flow of work</a:t>
            </a:r>
          </a:p>
          <a:p>
            <a:r>
              <a:rPr lang="en-US" b="1" dirty="0"/>
              <a:t>Autonomation (</a:t>
            </a:r>
            <a:r>
              <a:rPr lang="en-US" b="1" i="1" dirty="0" err="1"/>
              <a:t>jidoka</a:t>
            </a:r>
            <a:r>
              <a:rPr lang="en-US" b="1" dirty="0"/>
              <a:t>)</a:t>
            </a:r>
          </a:p>
          <a:p>
            <a:pPr lvl="1"/>
            <a:r>
              <a:rPr lang="en-US" dirty="0"/>
              <a:t>Automatic detection of defects during production</a:t>
            </a:r>
          </a:p>
          <a:p>
            <a:pPr lvl="2"/>
            <a:r>
              <a:rPr lang="en-US" sz="2200" dirty="0"/>
              <a:t>Two mechanisms are employed</a:t>
            </a:r>
          </a:p>
          <a:p>
            <a:pPr marL="1152000" lvl="3" indent="-457200">
              <a:buFont typeface="+mj-lt"/>
              <a:buAutoNum type="arabicPeriod"/>
            </a:pPr>
            <a:r>
              <a:rPr lang="en-US" sz="1800" dirty="0"/>
              <a:t>One for detecting defects when they occur</a:t>
            </a:r>
          </a:p>
          <a:p>
            <a:pPr marL="1152000" lvl="3" indent="-457200">
              <a:buFont typeface="+mj-lt"/>
              <a:buAutoNum type="arabicPeriod"/>
            </a:pPr>
            <a:r>
              <a:rPr lang="en-US" sz="1800" dirty="0"/>
              <a:t>Another for stopping production to correct the cause of the defects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33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Work Flexibility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/>
              <a:t>Guidelines for increasing flexibility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Reduce downtime due to changeovers by reducing changeover time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Use preventive maintenance on key equipment to reduce breakdowns and downtime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Cross-train workers so they can help when bottlenecks occur or other workers are absent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Use many small units of capacity; many small cells make it easier to shift capacity temporarily and to add or subtract capacity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Use off-line buffers. Store infrequently used safety stock away from the production area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Reserve capacity for important customers</a:t>
            </a:r>
          </a:p>
        </p:txBody>
      </p:sp>
    </p:spTree>
    <p:extLst>
      <p:ext uri="{BB962C8B-B14F-4D97-AF65-F5344CB8AC3E}">
        <p14:creationId xmlns:p14="http://schemas.microsoft.com/office/powerpoint/2010/main" val="81180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14: 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 marL="1085850" indent="-108585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/>
              <a:t>You should be able to: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14.1	Explain the terms </a:t>
            </a:r>
            <a:r>
              <a:rPr lang="en-US" sz="1600" i="1" dirty="0"/>
              <a:t>lean operations </a:t>
            </a:r>
            <a:r>
              <a:rPr lang="en-US" sz="1600" dirty="0"/>
              <a:t>and</a:t>
            </a:r>
            <a:r>
              <a:rPr lang="en-US" sz="1600" i="1" dirty="0"/>
              <a:t> JIT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14.2	Describe the main characteristics of lean systems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14.3	List the five principles of the way lean systems function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14.4	List some of the benefits and some of the risks of lean operation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14.5	Describe the Toyota Production System (TPS)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14.6	List the three goals of a lean system and explain the importance of each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14.7	List the eight wastes according to lean philosophy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14.8	Identify and briefly discuss the four building blocks of a lean production system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14.9	Describe key lean improvement tools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14.10	Outline considerations for successful conversion from a traditional system to a lean system</a:t>
            </a:r>
          </a:p>
          <a:p>
            <a:pPr marL="1085850" lvl="1" indent="-1085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/>
              <a:t>LO 14.11	Describe some of the obstacles to lean success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Balanced System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i="1" dirty="0" err="1"/>
              <a:t>Takt</a:t>
            </a:r>
            <a:r>
              <a:rPr lang="en-US" b="1" dirty="0"/>
              <a:t> time</a:t>
            </a:r>
          </a:p>
          <a:p>
            <a:pPr lvl="1"/>
            <a:r>
              <a:rPr lang="en-US" dirty="0"/>
              <a:t>The cycle time needed to match customer demand for final product</a:t>
            </a:r>
          </a:p>
          <a:p>
            <a:pPr lvl="1"/>
            <a:r>
              <a:rPr lang="en-US" dirty="0"/>
              <a:t>Sometimes referred to as the heartbeat of a lean system</a:t>
            </a:r>
          </a:p>
          <a:p>
            <a:pPr lvl="2"/>
            <a:r>
              <a:rPr lang="en-US" sz="2200" i="1" dirty="0" err="1"/>
              <a:t>Takt</a:t>
            </a:r>
            <a:r>
              <a:rPr lang="en-US" sz="2200" dirty="0"/>
              <a:t> time is often set for a work shift</a:t>
            </a:r>
          </a:p>
          <a:p>
            <a:pPr lvl="2"/>
            <a:r>
              <a:rPr lang="en-US" sz="2200" dirty="0"/>
              <a:t>Procedure:</a:t>
            </a:r>
          </a:p>
          <a:p>
            <a:pPr marL="1097280" lvl="3" indent="-342900">
              <a:buFont typeface="+mj-lt"/>
              <a:buAutoNum type="arabicPeriod"/>
            </a:pPr>
            <a:r>
              <a:rPr lang="en-US" sz="1800" dirty="0"/>
              <a:t>Determine the net time available per shift</a:t>
            </a:r>
          </a:p>
          <a:p>
            <a:pPr marL="1097280" lvl="3" indent="-342900">
              <a:buFont typeface="+mj-lt"/>
              <a:buAutoNum type="arabicPeriod"/>
            </a:pPr>
            <a:r>
              <a:rPr lang="en-US" sz="1800" dirty="0"/>
              <a:t>If there is more than one shift per day, multiply the net time by the number of shifts</a:t>
            </a:r>
          </a:p>
          <a:p>
            <a:pPr marL="1097280" lvl="3" indent="-342900">
              <a:buFont typeface="+mj-lt"/>
              <a:buAutoNum type="arabicPeriod"/>
            </a:pPr>
            <a:r>
              <a:rPr lang="en-US" sz="1800" dirty="0"/>
              <a:t>Compute the </a:t>
            </a:r>
            <a:r>
              <a:rPr lang="en-US" sz="1800" i="1" dirty="0" err="1"/>
              <a:t>takt</a:t>
            </a:r>
            <a:r>
              <a:rPr lang="en-US" sz="1800" dirty="0"/>
              <a:t> time by dividing the net available time by demand</a:t>
            </a:r>
          </a:p>
        </p:txBody>
      </p:sp>
    </p:spTree>
    <p:extLst>
      <p:ext uri="{BB962C8B-B14F-4D97-AF65-F5344CB8AC3E}">
        <p14:creationId xmlns:p14="http://schemas.microsoft.com/office/powerpoint/2010/main" val="3194834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</a:t>
            </a:r>
            <a:r>
              <a:rPr lang="en-US" i="1" dirty="0" err="1"/>
              <a:t>Takt</a:t>
            </a:r>
            <a:r>
              <a:rPr lang="en-US" i="1" dirty="0"/>
              <a:t> </a:t>
            </a:r>
            <a:r>
              <a:rPr lang="en-US" dirty="0"/>
              <a:t>Time - an example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86500"/>
            <a:ext cx="8458200" cy="32708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1371600"/>
            <a:ext cx="8458200" cy="4800600"/>
          </a:xfrm>
        </p:spPr>
        <p:txBody>
          <a:bodyPr/>
          <a:lstStyle/>
          <a:p>
            <a:r>
              <a:rPr lang="en-US" sz="1600" dirty="0">
                <a:solidFill>
                  <a:srgbClr val="221E1F"/>
                </a:solidFill>
              </a:rPr>
              <a:t>Given the following information, compute the </a:t>
            </a:r>
            <a:r>
              <a:rPr lang="en-US" sz="1600" i="1" dirty="0" err="1">
                <a:solidFill>
                  <a:srgbClr val="221E1F"/>
                </a:solidFill>
              </a:rPr>
              <a:t>takt</a:t>
            </a:r>
            <a:r>
              <a:rPr lang="en-US" sz="1600" i="1" dirty="0">
                <a:solidFill>
                  <a:srgbClr val="221E1F"/>
                </a:solidFill>
              </a:rPr>
              <a:t> </a:t>
            </a:r>
            <a:r>
              <a:rPr lang="en-US" sz="1600" dirty="0">
                <a:solidFill>
                  <a:srgbClr val="221E1F"/>
                </a:solidFill>
              </a:rPr>
              <a:t>time: Total time per shift is 480 minutes per day, and there are two shifts per day. There are two 20-minute rest breaks and a </a:t>
            </a:r>
            <a:br>
              <a:rPr lang="en-US" sz="1600" dirty="0">
                <a:solidFill>
                  <a:srgbClr val="221E1F"/>
                </a:solidFill>
              </a:rPr>
            </a:br>
            <a:r>
              <a:rPr lang="en-US" sz="1600" dirty="0">
                <a:solidFill>
                  <a:srgbClr val="221E1F"/>
                </a:solidFill>
              </a:rPr>
              <a:t>30-minute lunch break per shift. Daily demand is 80 units. </a:t>
            </a:r>
          </a:p>
          <a:p>
            <a:pPr marL="457200" indent="-457200"/>
            <a:r>
              <a:rPr lang="en-US" sz="1600" dirty="0">
                <a:solidFill>
                  <a:srgbClr val="221E1F"/>
                </a:solidFill>
              </a:rPr>
              <a:t>1. Compute net time available per shift: </a:t>
            </a:r>
            <a:endParaRPr lang="en-US" sz="1600" dirty="0"/>
          </a:p>
          <a:p>
            <a:pPr marL="274320" indent="640080"/>
            <a:r>
              <a:rPr lang="en-US" sz="1600" dirty="0">
                <a:solidFill>
                  <a:srgbClr val="221E1F"/>
                </a:solidFill>
              </a:rPr>
              <a:t>Total time                   480 minutes 	</a:t>
            </a:r>
          </a:p>
          <a:p>
            <a:pPr marL="914400"/>
            <a:r>
              <a:rPr lang="en-US" sz="1600" dirty="0">
                <a:solidFill>
                  <a:srgbClr val="221E1F"/>
                </a:solidFill>
              </a:rPr>
              <a:t>Rest breaks             −40 minutes 	</a:t>
            </a:r>
          </a:p>
          <a:p>
            <a:pPr marL="914400"/>
            <a:r>
              <a:rPr lang="en-US" sz="1600" dirty="0">
                <a:solidFill>
                  <a:srgbClr val="221E1F"/>
                </a:solidFill>
              </a:rPr>
              <a:t>Lunch                       −30 minutes 	</a:t>
            </a:r>
          </a:p>
          <a:p>
            <a:pPr marL="914400"/>
            <a:r>
              <a:rPr lang="en-US" sz="1600" dirty="0">
                <a:solidFill>
                  <a:srgbClr val="221E1F"/>
                </a:solidFill>
              </a:rPr>
              <a:t>                  =   410 minutes per shift 	</a:t>
            </a:r>
          </a:p>
          <a:p>
            <a:pPr marL="457200" indent="-457200" algn="just"/>
            <a:r>
              <a:rPr lang="en-US" sz="1600" dirty="0">
                <a:solidFill>
                  <a:srgbClr val="221E1F"/>
                </a:solidFill>
              </a:rPr>
              <a:t>2. Compute the net time available per day: </a:t>
            </a:r>
          </a:p>
          <a:p>
            <a:pPr marL="914400" marR="600" algn="just"/>
            <a:r>
              <a:rPr lang="en-US" sz="1600" dirty="0">
                <a:solidFill>
                  <a:srgbClr val="221E1F"/>
                </a:solidFill>
              </a:rPr>
              <a:t>                     = 410 minutes per shift ×</a:t>
            </a:r>
            <a:r>
              <a:rPr lang="en-US" sz="1600" dirty="0">
                <a:solidFill>
                  <a:srgbClr val="000000"/>
                </a:solidFill>
              </a:rPr>
              <a:t> </a:t>
            </a:r>
            <a:r>
              <a:rPr lang="en-US" sz="1600" dirty="0">
                <a:solidFill>
                  <a:srgbClr val="221E1F"/>
                </a:solidFill>
              </a:rPr>
              <a:t>2shifts/day = 820 minutes per day</a:t>
            </a:r>
          </a:p>
          <a:p>
            <a:pPr marL="457200" indent="-457200" algn="just"/>
            <a:r>
              <a:rPr lang="en-US" sz="1600" dirty="0">
                <a:solidFill>
                  <a:srgbClr val="221E1F"/>
                </a:solidFill>
              </a:rPr>
              <a:t>3. Compute the </a:t>
            </a:r>
            <a:r>
              <a:rPr lang="en-US" sz="1600" i="1" dirty="0">
                <a:solidFill>
                  <a:srgbClr val="221E1F"/>
                </a:solidFill>
              </a:rPr>
              <a:t>takt </a:t>
            </a:r>
            <a:r>
              <a:rPr lang="en-US" sz="1600" dirty="0">
                <a:solidFill>
                  <a:srgbClr val="221E1F"/>
                </a:solidFill>
              </a:rPr>
              <a:t>time: </a:t>
            </a:r>
          </a:p>
          <a:p>
            <a:pPr algn="just"/>
            <a:r>
              <a:rPr lang="en-US" sz="1600" i="1" dirty="0" err="1">
                <a:solidFill>
                  <a:srgbClr val="221E1F"/>
                </a:solidFill>
              </a:rPr>
              <a:t>Takt</a:t>
            </a:r>
            <a:r>
              <a:rPr lang="en-US" sz="1600" i="1" dirty="0">
                <a:solidFill>
                  <a:srgbClr val="221E1F"/>
                </a:solidFill>
              </a:rPr>
              <a:t> </a:t>
            </a:r>
            <a:r>
              <a:rPr lang="en-US" sz="1600" dirty="0">
                <a:solidFill>
                  <a:srgbClr val="221E1F"/>
                </a:solidFill>
              </a:rPr>
              <a:t>time = Net time available per day / Daily demand</a:t>
            </a:r>
          </a:p>
          <a:p>
            <a:pPr marL="914400" lvl="1" indent="0" algn="just">
              <a:buNone/>
            </a:pPr>
            <a:r>
              <a:rPr lang="en-US" sz="1600" dirty="0">
                <a:solidFill>
                  <a:srgbClr val="221E1F"/>
                </a:solidFill>
              </a:rPr>
              <a:t>= 820 / 80 </a:t>
            </a:r>
          </a:p>
          <a:p>
            <a:pPr marL="914400" lvl="1" indent="0" algn="just">
              <a:buNone/>
            </a:pPr>
            <a:r>
              <a:rPr lang="en-US" sz="1600" dirty="0">
                <a:solidFill>
                  <a:srgbClr val="221E1F"/>
                </a:solidFill>
              </a:rPr>
              <a:t>= 10.25 minutes per cycle 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7567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Inventory Storage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3082640"/>
          </a:xfrm>
        </p:spPr>
        <p:txBody>
          <a:bodyPr/>
          <a:lstStyle/>
          <a:p>
            <a:r>
              <a:rPr lang="en-US" b="1" dirty="0"/>
              <a:t>Lean systems are designed to minimize inventory storage</a:t>
            </a:r>
          </a:p>
          <a:p>
            <a:pPr lvl="1"/>
            <a:r>
              <a:rPr lang="en-US" dirty="0"/>
              <a:t>Inventories are buffers that tend to cover up recurring problems that are never resolved</a:t>
            </a:r>
          </a:p>
          <a:p>
            <a:pPr lvl="2"/>
            <a:r>
              <a:rPr lang="en-US" i="1" dirty="0"/>
              <a:t>Partly because they are not obvious</a:t>
            </a:r>
          </a:p>
          <a:p>
            <a:pPr lvl="2"/>
            <a:r>
              <a:rPr lang="en-US" i="1" dirty="0"/>
              <a:t>Partly because the presence of inventory makes them seem less serious</a:t>
            </a:r>
            <a:endParaRPr lang="en-US" dirty="0"/>
          </a:p>
        </p:txBody>
      </p:sp>
      <p:pic>
        <p:nvPicPr>
          <p:cNvPr id="5" name="Picture 4" descr="Three cartoons: 1st is a boat over rocks in high water; 2nd is rocks and low water - no boat; 3rd is the boat in low water with smaller rocks below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0160" y="4477825"/>
            <a:ext cx="6583680" cy="168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89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Design: Fail-Safe Methods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8"/>
            <a:ext cx="8458200" cy="5009791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i="1" dirty="0" err="1"/>
              <a:t>Poka</a:t>
            </a:r>
            <a:r>
              <a:rPr lang="en-US" b="1" i="1" dirty="0"/>
              <a:t>-yoke </a:t>
            </a:r>
            <a:r>
              <a:rPr lang="en-US" b="1" dirty="0"/>
              <a:t>(Fail-</a:t>
            </a:r>
            <a:r>
              <a:rPr lang="en-US" b="1" dirty="0" err="1"/>
              <a:t>safing</a:t>
            </a:r>
            <a:r>
              <a:rPr lang="en-US" b="1" dirty="0"/>
              <a:t>)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Building safeguards into a process to reduce or eliminate the potential for errors during a process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Examples: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Electric breakers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Seatbelt fastener warnings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ATMs that signal if a card is left in a machine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Designing parts that can only be assembled in the correct position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Electrical fuses and circuit breakers that interrupt electrical supply if a circuit is overloaded 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Detectors at department stores that signal if a monitoring tag hasn’t been removed from an item</a:t>
            </a:r>
          </a:p>
        </p:txBody>
      </p:sp>
    </p:spTree>
    <p:extLst>
      <p:ext uri="{BB962C8B-B14F-4D97-AF65-F5344CB8AC3E}">
        <p14:creationId xmlns:p14="http://schemas.microsoft.com/office/powerpoint/2010/main" val="25033209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Blocks: Personnel/Organizational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Five personnel/organizational elements that are important for lean systems: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Workers as assets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Cross-trained workers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Continuous improvement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Cost accounting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Leadership/project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2347839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Personnel/Organizational: Workers as Assets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Workers as assets</a:t>
            </a:r>
          </a:p>
          <a:p>
            <a:pPr lvl="1"/>
            <a:r>
              <a:rPr lang="en-US" dirty="0"/>
              <a:t>Well-trained and motivated workers are the heart of the lean system</a:t>
            </a:r>
          </a:p>
          <a:p>
            <a:pPr lvl="2"/>
            <a:r>
              <a:rPr lang="en-US" sz="2200" dirty="0"/>
              <a:t>They are given greater authority to make decisions, but more is expected of them</a:t>
            </a:r>
          </a:p>
        </p:txBody>
      </p:sp>
    </p:spTree>
    <p:extLst>
      <p:ext uri="{BB962C8B-B14F-4D97-AF65-F5344CB8AC3E}">
        <p14:creationId xmlns:p14="http://schemas.microsoft.com/office/powerpoint/2010/main" val="2110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Personnel/Organizational: Cross-Trained Workers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Cross-trained workers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Workers are trained to perform several parts of a process and operate a variety of machines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Facilitates flexibility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Helps in line balancing</a:t>
            </a:r>
          </a:p>
        </p:txBody>
      </p:sp>
    </p:spTree>
    <p:extLst>
      <p:ext uri="{BB962C8B-B14F-4D97-AF65-F5344CB8AC3E}">
        <p14:creationId xmlns:p14="http://schemas.microsoft.com/office/powerpoint/2010/main" val="382778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Personnel/Organizational: Continuous Improvement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Continuous improvement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Workers in lean systems have greater responsibility for quality, and they are expected to be involved in problem solving and continuous improvement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Lean workers receive training in 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Statistical process control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Quality improvement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1945745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Personnel/Organizational: Cost Accounting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Cost accounting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Activity-based costing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Allocation of overhead to specific jobs based on their percentage of activities</a:t>
            </a:r>
          </a:p>
        </p:txBody>
      </p:sp>
    </p:spTree>
    <p:extLst>
      <p:ext uri="{BB962C8B-B14F-4D97-AF65-F5344CB8AC3E}">
        <p14:creationId xmlns:p14="http://schemas.microsoft.com/office/powerpoint/2010/main" val="4112613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Personnel/Organizational: Leadership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Leadership/project management</a:t>
            </a:r>
          </a:p>
          <a:p>
            <a:pPr lvl="1"/>
            <a:r>
              <a:rPr lang="en-US" dirty="0"/>
              <a:t>Managers are expected to be leaders and facilitators, not order givers</a:t>
            </a:r>
          </a:p>
          <a:p>
            <a:pPr lvl="1"/>
            <a:r>
              <a:rPr lang="en-US" dirty="0"/>
              <a:t>Lean systems encourage two-way communication between workers and managers</a:t>
            </a:r>
          </a:p>
        </p:txBody>
      </p:sp>
    </p:spTree>
    <p:extLst>
      <p:ext uri="{BB962C8B-B14F-4D97-AF65-F5344CB8AC3E}">
        <p14:creationId xmlns:p14="http://schemas.microsoft.com/office/powerpoint/2010/main" val="74380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Operations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Lean operation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A flexible system of operation that uses considerably less resources than a traditional system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Tend to achieve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Greater productivity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Lower costs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Shorter cycle times</a:t>
            </a:r>
          </a:p>
          <a:p>
            <a:pPr marL="914400" lvl="3" indent="-283464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/>
              <a:t>Higher quality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Just-in-Time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A highly coordinated processing system in which goods move through the system, and services are performed, just as they are needed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Blocks: MPC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Seven elements of manufacturing planning and control (MPC) are particularly important for lean system: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Level loading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Pull systems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Visual systems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Limited work-in-process (WIP)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Close vendor relationships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Reduced transaction processing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200" dirty="0"/>
              <a:t>Preventive maintenance and housekeeping</a:t>
            </a:r>
          </a:p>
        </p:txBody>
      </p:sp>
    </p:spTree>
    <p:extLst>
      <p:ext uri="{BB962C8B-B14F-4D97-AF65-F5344CB8AC3E}">
        <p14:creationId xmlns:p14="http://schemas.microsoft.com/office/powerpoint/2010/main" val="915380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Level Loading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Lean systems place a strong emphasis on achieving stable, level daily mix schedules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MPS – developed to provide level capacity loading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Mixed model scheduling</a:t>
            </a:r>
          </a:p>
          <a:p>
            <a:pPr lvl="2"/>
            <a:r>
              <a:rPr lang="en-US" sz="2200" dirty="0">
                <a:solidFill>
                  <a:schemeClr val="tx1"/>
                </a:solidFill>
              </a:rPr>
              <a:t>Three issues need to be resolved</a:t>
            </a:r>
          </a:p>
          <a:p>
            <a:pPr marL="914400" lvl="3" indent="-338328">
              <a:buFont typeface="Arial" pitchFamily="34" charset="0"/>
              <a:buChar char="•"/>
            </a:pPr>
            <a:r>
              <a:rPr lang="en-US" sz="2000" dirty="0"/>
              <a:t>What is the appropriate product sequence to use?</a:t>
            </a:r>
          </a:p>
          <a:p>
            <a:pPr marL="914400" lvl="3" indent="-338328">
              <a:buFont typeface="Arial" pitchFamily="34" charset="0"/>
              <a:buChar char="•"/>
            </a:pPr>
            <a:r>
              <a:rPr lang="en-US" sz="2000" dirty="0"/>
              <a:t>How many times should the sequence be repeated daily?</a:t>
            </a:r>
          </a:p>
          <a:p>
            <a:pPr marL="914400" lvl="3" indent="-338328">
              <a:buFont typeface="Arial" pitchFamily="34" charset="0"/>
              <a:buChar char="•"/>
            </a:pPr>
            <a:r>
              <a:rPr lang="en-US" sz="2000" dirty="0"/>
              <a:t>How many units of each model should be produced in each cycle?</a:t>
            </a:r>
          </a:p>
        </p:txBody>
      </p:sp>
    </p:spTree>
    <p:extLst>
      <p:ext uri="{BB962C8B-B14F-4D97-AF65-F5344CB8AC3E}">
        <p14:creationId xmlns:p14="http://schemas.microsoft.com/office/powerpoint/2010/main" val="13166768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Pull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Push system</a:t>
            </a:r>
          </a:p>
          <a:p>
            <a:pPr lvl="1"/>
            <a:r>
              <a:rPr lang="en-US" dirty="0"/>
              <a:t>Work is pushed to the next station as it is completed</a:t>
            </a:r>
          </a:p>
          <a:p>
            <a:pPr>
              <a:spcBef>
                <a:spcPts val="800"/>
              </a:spcBef>
            </a:pPr>
            <a:r>
              <a:rPr lang="en-US" b="1" dirty="0"/>
              <a:t>Pull system</a:t>
            </a:r>
          </a:p>
          <a:p>
            <a:pPr lvl="1"/>
            <a:r>
              <a:rPr lang="en-US" dirty="0"/>
              <a:t>A workstation pulls output from the preceding workstation as it is needed</a:t>
            </a:r>
          </a:p>
          <a:p>
            <a:pPr lvl="1"/>
            <a:r>
              <a:rPr lang="en-US" dirty="0"/>
              <a:t>Output of the final operation is pulled by customer demand or the master schedule</a:t>
            </a:r>
          </a:p>
          <a:p>
            <a:pPr lvl="1"/>
            <a:r>
              <a:rPr lang="en-US" dirty="0"/>
              <a:t>Pull systems are not appropriate for all operations</a:t>
            </a:r>
          </a:p>
          <a:p>
            <a:pPr lvl="2"/>
            <a:r>
              <a:rPr lang="en-US" sz="2200" dirty="0"/>
              <a:t>Large variations in volume, product mix, or product design will undermine the system</a:t>
            </a:r>
          </a:p>
        </p:txBody>
      </p:sp>
    </p:spTree>
    <p:extLst>
      <p:ext uri="{BB962C8B-B14F-4D97-AF65-F5344CB8AC3E}">
        <p14:creationId xmlns:p14="http://schemas.microsoft.com/office/powerpoint/2010/main" val="17312391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Visual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8"/>
            <a:ext cx="8458200" cy="495416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sz="2200" b="1" i="1" dirty="0" err="1">
                <a:solidFill>
                  <a:schemeClr val="tx1"/>
                </a:solidFill>
              </a:rPr>
              <a:t>Kanban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</a:rPr>
              <a:t>Card or other device that communicates demand for work or materials from the preceding station</a:t>
            </a:r>
          </a:p>
          <a:p>
            <a:pPr lvl="2">
              <a:spcBef>
                <a:spcPts val="600"/>
              </a:spcBef>
              <a:spcAft>
                <a:spcPts val="200"/>
              </a:spcAft>
            </a:pPr>
            <a:r>
              <a:rPr lang="en-US" dirty="0" err="1">
                <a:solidFill>
                  <a:schemeClr val="tx1"/>
                </a:solidFill>
              </a:rPr>
              <a:t>Kanban</a:t>
            </a:r>
            <a:r>
              <a:rPr lang="en-US" dirty="0">
                <a:solidFill>
                  <a:schemeClr val="tx1"/>
                </a:solidFill>
              </a:rPr>
              <a:t> is the Japanese word meaning “signal” or “visible record”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</a:rPr>
              <a:t>Paperless production control system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</a:rPr>
              <a:t>Authority to pull, or produce, comes from a downstream process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</a:rPr>
              <a:t>Two main types of </a:t>
            </a:r>
            <a:r>
              <a:rPr lang="en-US" sz="2200" dirty="0" err="1">
                <a:solidFill>
                  <a:schemeClr val="tx1"/>
                </a:solidFill>
              </a:rPr>
              <a:t>kanbans</a:t>
            </a:r>
            <a:r>
              <a:rPr lang="en-US" sz="2200" dirty="0">
                <a:solidFill>
                  <a:schemeClr val="tx1"/>
                </a:solidFill>
              </a:rPr>
              <a:t>:</a:t>
            </a:r>
          </a:p>
          <a:p>
            <a:pPr marL="720000" lvl="2" indent="-360000">
              <a:spcBef>
                <a:spcPts val="600"/>
              </a:spcBef>
              <a:spcAft>
                <a:spcPts val="200"/>
              </a:spcAft>
              <a:buAutoNum type="arabicPeriod"/>
            </a:pPr>
            <a:r>
              <a:rPr lang="en-US" i="1" dirty="0">
                <a:solidFill>
                  <a:schemeClr val="tx1"/>
                </a:solidFill>
              </a:rPr>
              <a:t>Production </a:t>
            </a:r>
            <a:r>
              <a:rPr lang="en-US" i="1" dirty="0" err="1">
                <a:solidFill>
                  <a:schemeClr val="tx1"/>
                </a:solidFill>
              </a:rPr>
              <a:t>kanban</a:t>
            </a:r>
            <a:r>
              <a:rPr lang="en-US" i="1" dirty="0">
                <a:solidFill>
                  <a:schemeClr val="tx1"/>
                </a:solidFill>
              </a:rPr>
              <a:t> (p-</a:t>
            </a:r>
            <a:r>
              <a:rPr lang="en-US" i="1" dirty="0" err="1">
                <a:solidFill>
                  <a:schemeClr val="tx1"/>
                </a:solidFill>
              </a:rPr>
              <a:t>kanban</a:t>
            </a:r>
            <a:r>
              <a:rPr lang="en-US" i="1" dirty="0">
                <a:solidFill>
                  <a:schemeClr val="tx1"/>
                </a:solidFill>
              </a:rPr>
              <a:t>): </a:t>
            </a:r>
            <a:r>
              <a:rPr lang="en-US" dirty="0">
                <a:solidFill>
                  <a:schemeClr val="tx1"/>
                </a:solidFill>
              </a:rPr>
              <a:t>signals the need to produce parts</a:t>
            </a:r>
          </a:p>
          <a:p>
            <a:pPr marL="720000" lvl="2" indent="-360000">
              <a:spcBef>
                <a:spcPts val="600"/>
              </a:spcBef>
              <a:spcAft>
                <a:spcPts val="200"/>
              </a:spcAft>
              <a:buAutoNum type="arabicPeriod"/>
            </a:pPr>
            <a:r>
              <a:rPr lang="en-US" i="1" dirty="0">
                <a:solidFill>
                  <a:schemeClr val="tx1"/>
                </a:solidFill>
              </a:rPr>
              <a:t>Conveyance </a:t>
            </a:r>
            <a:r>
              <a:rPr lang="en-US" i="1" dirty="0" err="1">
                <a:solidFill>
                  <a:schemeClr val="tx1"/>
                </a:solidFill>
              </a:rPr>
              <a:t>kanban</a:t>
            </a:r>
            <a:r>
              <a:rPr lang="en-US" i="1" dirty="0">
                <a:solidFill>
                  <a:schemeClr val="tx1"/>
                </a:solidFill>
              </a:rPr>
              <a:t> (c-</a:t>
            </a:r>
            <a:r>
              <a:rPr lang="en-US" i="1" dirty="0" err="1">
                <a:solidFill>
                  <a:schemeClr val="tx1"/>
                </a:solidFill>
              </a:rPr>
              <a:t>kanban</a:t>
            </a:r>
            <a:r>
              <a:rPr lang="en-US" i="1" dirty="0">
                <a:solidFill>
                  <a:schemeClr val="tx1"/>
                </a:solidFill>
              </a:rPr>
              <a:t>):</a:t>
            </a:r>
            <a:r>
              <a:rPr lang="en-US" dirty="0">
                <a:solidFill>
                  <a:schemeClr val="tx1"/>
                </a:solidFill>
              </a:rPr>
              <a:t> signals the need to deliver parts to the next work center</a:t>
            </a:r>
          </a:p>
        </p:txBody>
      </p:sp>
    </p:spTree>
    <p:extLst>
      <p:ext uri="{BB962C8B-B14F-4D97-AF65-F5344CB8AC3E}">
        <p14:creationId xmlns:p14="http://schemas.microsoft.com/office/powerpoint/2010/main" val="2057827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Limited WIP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Benefits of lower WIP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Lower carrying costs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Increased flexibility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Aids scheduling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Saves costs of scrap and rework if there are design changes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Lower cycle-time variability</a:t>
            </a:r>
          </a:p>
        </p:txBody>
      </p:sp>
    </p:spTree>
    <p:extLst>
      <p:ext uri="{BB962C8B-B14F-4D97-AF65-F5344CB8AC3E}">
        <p14:creationId xmlns:p14="http://schemas.microsoft.com/office/powerpoint/2010/main" val="4142353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Close Vendor Relationships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Lean systems typically have close relationships with vendors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They are expected to provide frequent, small deliveries of high-quality goods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A key feature of many lean systems is the relatively small number of suppliers used</a:t>
            </a:r>
          </a:p>
        </p:txBody>
      </p:sp>
    </p:spTree>
    <p:extLst>
      <p:ext uri="{BB962C8B-B14F-4D97-AF65-F5344CB8AC3E}">
        <p14:creationId xmlns:p14="http://schemas.microsoft.com/office/powerpoint/2010/main" val="1277503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MPC: Reduced Transaction Processing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Lean systems seek to reduce costs associated with the ‘hidden factory’:</a:t>
            </a:r>
          </a:p>
          <a:p>
            <a:pPr lvl="1"/>
            <a:r>
              <a:rPr lang="en-US" dirty="0"/>
              <a:t>Logistical transactions</a:t>
            </a:r>
          </a:p>
          <a:p>
            <a:pPr lvl="1"/>
            <a:r>
              <a:rPr lang="en-US" dirty="0"/>
              <a:t>Balancing transactions</a:t>
            </a:r>
          </a:p>
          <a:p>
            <a:pPr lvl="1"/>
            <a:r>
              <a:rPr lang="en-US" dirty="0"/>
              <a:t>Quality transactions</a:t>
            </a:r>
          </a:p>
          <a:p>
            <a:pPr lvl="1"/>
            <a:r>
              <a:rPr lang="en-US" dirty="0"/>
              <a:t>Change transactions</a:t>
            </a:r>
          </a:p>
        </p:txBody>
      </p:sp>
    </p:spTree>
    <p:extLst>
      <p:ext uri="{BB962C8B-B14F-4D97-AF65-F5344CB8AC3E}">
        <p14:creationId xmlns:p14="http://schemas.microsoft.com/office/powerpoint/2010/main" val="2219704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Preventive Maintenance and Housekeeping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8"/>
            <a:ext cx="8458200" cy="5009791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b="1" dirty="0"/>
              <a:t>Preventive maintenance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Maintaining equipment in good operating condition and replacing parts that have a tendency to fail before they actually do fail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b="1" dirty="0"/>
              <a:t>Housekeeping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Maintaining a workplace that is clean and free of unnecessary materials. It involves the following 5 behaviors to make the workplace effective</a:t>
            </a:r>
          </a:p>
          <a:p>
            <a:pPr marL="8640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/>
              <a:t>Sort</a:t>
            </a:r>
          </a:p>
          <a:p>
            <a:pPr marL="8640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/>
              <a:t>Straighten</a:t>
            </a:r>
          </a:p>
          <a:p>
            <a:pPr marL="8640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/>
              <a:t>Sweep</a:t>
            </a:r>
          </a:p>
          <a:p>
            <a:pPr marL="8640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/>
              <a:t>Standardize</a:t>
            </a:r>
          </a:p>
          <a:p>
            <a:pPr marL="8640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dirty="0"/>
              <a:t>Self-discipline</a:t>
            </a:r>
          </a:p>
        </p:txBody>
      </p:sp>
    </p:spTree>
    <p:extLst>
      <p:ext uri="{BB962C8B-B14F-4D97-AF65-F5344CB8AC3E}">
        <p14:creationId xmlns:p14="http://schemas.microsoft.com/office/powerpoint/2010/main" val="2646326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Tools: Value Stream Mapping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Value stream mapping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dirty="0"/>
              <a:t>A visual tool to systematically examine the flows of materials and information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Its purpose is to help identify waste and opportunities for improvement</a:t>
            </a:r>
          </a:p>
          <a:p>
            <a:pPr lvl="2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Data collected: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Times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Distances traveled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Mistakes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Inefficient work methods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Waiting times</a:t>
            </a:r>
          </a:p>
          <a:p>
            <a:pPr marL="914400" lvl="3" indent="-338328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US" sz="2000" dirty="0"/>
              <a:t>Information flows</a:t>
            </a:r>
          </a:p>
        </p:txBody>
      </p:sp>
    </p:spTree>
    <p:extLst>
      <p:ext uri="{BB962C8B-B14F-4D97-AF65-F5344CB8AC3E}">
        <p14:creationId xmlns:p14="http://schemas.microsoft.com/office/powerpoint/2010/main" val="25730401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Tools: 5W2H &amp; Six Sigma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300"/>
              </a:spcAft>
            </a:pPr>
            <a:r>
              <a:rPr lang="en-US" b="1" dirty="0"/>
              <a:t>5W2H</a:t>
            </a:r>
          </a:p>
          <a:p>
            <a:pPr lvl="1">
              <a:spcBef>
                <a:spcPts val="500"/>
              </a:spcBef>
              <a:spcAft>
                <a:spcPts val="300"/>
              </a:spcAft>
            </a:pPr>
            <a:r>
              <a:rPr lang="en-US" dirty="0"/>
              <a:t>A method of asking questions about a process that includes what, why, where, when, who, how, and how much</a:t>
            </a:r>
          </a:p>
          <a:p>
            <a:pPr>
              <a:spcBef>
                <a:spcPts val="500"/>
              </a:spcBef>
              <a:spcAft>
                <a:spcPts val="300"/>
              </a:spcAft>
            </a:pPr>
            <a:r>
              <a:rPr lang="en-US" b="1" dirty="0"/>
              <a:t>Lean and Six Sigma</a:t>
            </a:r>
          </a:p>
          <a:p>
            <a:pPr lvl="1">
              <a:spcBef>
                <a:spcPts val="500"/>
              </a:spcBef>
              <a:spcAft>
                <a:spcPts val="300"/>
              </a:spcAft>
            </a:pPr>
            <a:r>
              <a:rPr lang="en-US" dirty="0"/>
              <a:t>Lean and Six Sigma can be viewed as two complementary approaches to process improvement</a:t>
            </a:r>
          </a:p>
          <a:p>
            <a:pPr lvl="2">
              <a:spcBef>
                <a:spcPts val="500"/>
              </a:spcBef>
              <a:spcAft>
                <a:spcPts val="300"/>
              </a:spcAft>
            </a:pPr>
            <a:r>
              <a:rPr lang="en-US" sz="2200" dirty="0"/>
              <a:t>Lean focuses on eliminating non-value-added activity to maximize process velocity</a:t>
            </a:r>
          </a:p>
          <a:p>
            <a:pPr lvl="2">
              <a:spcBef>
                <a:spcPts val="500"/>
              </a:spcBef>
              <a:spcAft>
                <a:spcPts val="300"/>
              </a:spcAft>
            </a:pPr>
            <a:r>
              <a:rPr lang="en-US" sz="2200" dirty="0"/>
              <a:t>Six Sigma seeks to eliminate process variation</a:t>
            </a:r>
          </a:p>
          <a:p>
            <a:pPr lvl="2">
              <a:spcBef>
                <a:spcPts val="500"/>
              </a:spcBef>
              <a:spcAft>
                <a:spcPts val="300"/>
              </a:spcAft>
            </a:pPr>
            <a:r>
              <a:rPr lang="en-US" sz="2200" dirty="0"/>
              <a:t>Together the two approaches can achieve process flow and quality</a:t>
            </a:r>
          </a:p>
        </p:txBody>
      </p:sp>
    </p:spTree>
    <p:extLst>
      <p:ext uri="{BB962C8B-B14F-4D97-AF65-F5344CB8AC3E}">
        <p14:creationId xmlns:p14="http://schemas.microsoft.com/office/powerpoint/2010/main" val="398427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System Characteristics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A number of characteristics are commonly found in lean systems: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Waste reduction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Continuous improvement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Use of teams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Work cells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Visual controls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High quality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Minimal inventory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Output only to match demand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Quick changeovers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Small lot sizes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000" dirty="0"/>
              <a:t>Lean culture</a:t>
            </a:r>
          </a:p>
        </p:txBody>
      </p:sp>
    </p:spTree>
    <p:extLst>
      <p:ext uri="{BB962C8B-B14F-4D97-AF65-F5344CB8AC3E}">
        <p14:creationId xmlns:p14="http://schemas.microsoft.com/office/powerpoint/2010/main" val="3943499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Transitioning to Lean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14.10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Make sure top management is committed and that they know what will be required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Decide which parts will need the most effort to convert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Obtain support and cooperation of workers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Begin by trying to reduce setup times while maintaining the current system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Gradually convert operations, begin at the end and work backwards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Convert suppliers to JIT</a:t>
            </a:r>
          </a:p>
          <a:p>
            <a:pPr marL="457200" indent="-457200">
              <a:spcBef>
                <a:spcPts val="800"/>
              </a:spcBef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Prepare for obstacles</a:t>
            </a:r>
          </a:p>
        </p:txBody>
      </p:sp>
    </p:spTree>
    <p:extLst>
      <p:ext uri="{BB962C8B-B14F-4D97-AF65-F5344CB8AC3E}">
        <p14:creationId xmlns:p14="http://schemas.microsoft.com/office/powerpoint/2010/main" val="37956314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Obstacles to Conversion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14.11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Management may not be fully committed or willing to devote the necessary resources to conversion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Workers/management may not be cooperative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It can be difficult to change the organizational culture to one consistent with the lean philosophy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>
                <a:solidFill>
                  <a:srgbClr val="303B2C"/>
                </a:solidFill>
              </a:rPr>
              <a:t>Suppliers may resist </a:t>
            </a:r>
          </a:p>
        </p:txBody>
      </p:sp>
    </p:spTree>
    <p:extLst>
      <p:ext uri="{BB962C8B-B14F-4D97-AF65-F5344CB8AC3E}">
        <p14:creationId xmlns:p14="http://schemas.microsoft.com/office/powerpoint/2010/main" val="32326766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 of Main Content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8048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System Principles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Five principles embody the way lean systems function: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Identify customer values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Focus on processes that create value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Eliminate waste to create “flow”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Produce only according to customer demand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sz="2200" dirty="0"/>
              <a:t>Strive for perfection</a:t>
            </a:r>
          </a:p>
        </p:txBody>
      </p:sp>
    </p:spTree>
    <p:extLst>
      <p:ext uri="{BB962C8B-B14F-4D97-AF65-F5344CB8AC3E}">
        <p14:creationId xmlns:p14="http://schemas.microsoft.com/office/powerpoint/2010/main" val="1898727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&amp; Risks of Lean Systems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Key benefits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Reduced waste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Lower costs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quality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Reduced cycle time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flexibility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productivity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dirty="0"/>
              <a:t>Critical risks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Increased stress on workers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Fewer resources available if problems occur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Supply chain disruptions can halt operations</a:t>
            </a:r>
          </a:p>
        </p:txBody>
      </p:sp>
    </p:spTree>
    <p:extLst>
      <p:ext uri="{BB962C8B-B14F-4D97-AF65-F5344CB8AC3E}">
        <p14:creationId xmlns:p14="http://schemas.microsoft.com/office/powerpoint/2010/main" val="2071021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Operations: The Beginning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Lean operations began as lean manufacturing, also known as JIT, in the mid-1900s</a:t>
            </a:r>
          </a:p>
          <a:p>
            <a:r>
              <a:rPr lang="en-US" dirty="0"/>
              <a:t>Developed by </a:t>
            </a:r>
            <a:r>
              <a:rPr lang="en-US" dirty="0" err="1"/>
              <a:t>Taiichi</a:t>
            </a:r>
            <a:r>
              <a:rPr lang="en-US" dirty="0"/>
              <a:t> </a:t>
            </a:r>
            <a:r>
              <a:rPr lang="en-US" dirty="0" err="1"/>
              <a:t>Ohno</a:t>
            </a:r>
            <a:r>
              <a:rPr lang="en-US" dirty="0"/>
              <a:t> and Shigeo </a:t>
            </a:r>
            <a:r>
              <a:rPr lang="en-US" dirty="0" err="1"/>
              <a:t>Ohno</a:t>
            </a:r>
            <a:r>
              <a:rPr lang="en-US" dirty="0"/>
              <a:t> of Toyota</a:t>
            </a:r>
          </a:p>
          <a:p>
            <a:pPr lvl="1"/>
            <a:r>
              <a:rPr lang="en-US" dirty="0"/>
              <a:t>Focus was on eliminating all waste from every aspect of the process</a:t>
            </a:r>
          </a:p>
          <a:p>
            <a:pPr lvl="2"/>
            <a:r>
              <a:rPr lang="en-US" sz="2200" dirty="0"/>
              <a:t>Waste is viewed as anything that interferes with, or does not add value to, the process of producing automobiles</a:t>
            </a:r>
          </a:p>
          <a:p>
            <a:pPr lvl="1"/>
            <a:r>
              <a:rPr lang="en-US" dirty="0"/>
              <a:t>Many terms used by Toyota, such as </a:t>
            </a:r>
            <a:r>
              <a:rPr lang="en-US" dirty="0" err="1"/>
              <a:t>Kanban</a:t>
            </a:r>
            <a:r>
              <a:rPr lang="en-US" dirty="0"/>
              <a:t>, Kaizen, and </a:t>
            </a:r>
            <a:r>
              <a:rPr lang="en-US" dirty="0" err="1"/>
              <a:t>Muda</a:t>
            </a:r>
            <a:r>
              <a:rPr lang="en-US" dirty="0"/>
              <a:t>, are commonly used industry wide.</a:t>
            </a:r>
          </a:p>
        </p:txBody>
      </p:sp>
    </p:spTree>
    <p:extLst>
      <p:ext uri="{BB962C8B-B14F-4D97-AF65-F5344CB8AC3E}">
        <p14:creationId xmlns:p14="http://schemas.microsoft.com/office/powerpoint/2010/main" val="1328033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Lean: Ultimate Goal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The ultimate goal:</a:t>
            </a:r>
          </a:p>
          <a:p>
            <a:pPr lvl="1"/>
            <a:r>
              <a:rPr lang="en-US" dirty="0"/>
              <a:t>Achieve a balanced system– </a:t>
            </a:r>
          </a:p>
          <a:p>
            <a:pPr lvl="2"/>
            <a:r>
              <a:rPr lang="en-US" sz="2200" dirty="0"/>
              <a:t>One that achieves a smooth, rapid flow of materials and/or work through the system</a:t>
            </a:r>
          </a:p>
        </p:txBody>
      </p:sp>
    </p:spTree>
    <p:extLst>
      <p:ext uri="{BB962C8B-B14F-4D97-AF65-F5344CB8AC3E}">
        <p14:creationId xmlns:p14="http://schemas.microsoft.com/office/powerpoint/2010/main" val="190669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Lean: Supporting Goals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1297858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14.6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The degree to which lean’s ultimate goal is achieved depends upon how well its supporting goals are achieved: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Eliminate disruptions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Make the system flexible</a:t>
            </a:r>
          </a:p>
          <a:p>
            <a:pPr marL="457200" lvl="1" indent="-457200">
              <a:buFontTx/>
              <a:buAutoNum type="arabicPeriod"/>
            </a:pPr>
            <a:r>
              <a:rPr lang="en-US" sz="2200" dirty="0"/>
              <a:t>Eliminate waste, especially excess inventory</a:t>
            </a:r>
          </a:p>
        </p:txBody>
      </p:sp>
    </p:spTree>
    <p:extLst>
      <p:ext uri="{BB962C8B-B14F-4D97-AF65-F5344CB8AC3E}">
        <p14:creationId xmlns:p14="http://schemas.microsoft.com/office/powerpoint/2010/main" val="43207598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959</TotalTime>
  <Words>2337</Words>
  <Application>Microsoft Office PowerPoint</Application>
  <PresentationFormat>On-screen Show (4:3)</PresentationFormat>
  <Paragraphs>365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Title Slides Master</vt:lpstr>
      <vt:lpstr>MainContentSlideMaster</vt:lpstr>
      <vt:lpstr>ClosingMaster</vt:lpstr>
      <vt:lpstr>DividerSlideMaster</vt:lpstr>
      <vt:lpstr>ImageDescriptionAppendixSlideMaster</vt:lpstr>
      <vt:lpstr>Chapter 14</vt:lpstr>
      <vt:lpstr>Chapter 14: Learning Objectives</vt:lpstr>
      <vt:lpstr>Lean Operations</vt:lpstr>
      <vt:lpstr>Lean System Characteristics</vt:lpstr>
      <vt:lpstr>Lean System Principles</vt:lpstr>
      <vt:lpstr>Benefits &amp; Risks of Lean Systems</vt:lpstr>
      <vt:lpstr>Lean Operations: The Beginning</vt:lpstr>
      <vt:lpstr>Lean: Ultimate Goal</vt:lpstr>
      <vt:lpstr>Lean: Supporting Goals</vt:lpstr>
      <vt:lpstr>Waste</vt:lpstr>
      <vt:lpstr>Kaizen</vt:lpstr>
      <vt:lpstr>Lean: Building Blocks</vt:lpstr>
      <vt:lpstr>Building Blocks: Product Design</vt:lpstr>
      <vt:lpstr>Building Blocks: Process Design</vt:lpstr>
      <vt:lpstr>Process Design: Small Lot Sizes</vt:lpstr>
      <vt:lpstr>Process Design: Setup Time Reduction</vt:lpstr>
      <vt:lpstr>Process Design: Manufacturing Cells</vt:lpstr>
      <vt:lpstr>Process Design: Quality Improvement</vt:lpstr>
      <vt:lpstr>Process Design: Work Flexibility</vt:lpstr>
      <vt:lpstr>Process Design: Balanced System</vt:lpstr>
      <vt:lpstr>Computing Takt Time - an example</vt:lpstr>
      <vt:lpstr>Process Design: Inventory Storage</vt:lpstr>
      <vt:lpstr>Process Design: Fail-Safe Methods</vt:lpstr>
      <vt:lpstr>Building Blocks: Personnel/Organizational</vt:lpstr>
      <vt:lpstr>Personnel/Organizational: Workers as Assets</vt:lpstr>
      <vt:lpstr>Personnel/Organizational: Cross-Trained Workers</vt:lpstr>
      <vt:lpstr>Personnel/Organizational: Continuous Improvement</vt:lpstr>
      <vt:lpstr>Personnel/Organizational: Cost Accounting</vt:lpstr>
      <vt:lpstr>Personnel/Organizational: Leadership</vt:lpstr>
      <vt:lpstr>Building Blocks: MPC</vt:lpstr>
      <vt:lpstr>MPC: Level Loading</vt:lpstr>
      <vt:lpstr>MPC: Pull Systems</vt:lpstr>
      <vt:lpstr>MPC: Visual Systems</vt:lpstr>
      <vt:lpstr>MPC: Limited WIP</vt:lpstr>
      <vt:lpstr>MPC: Close Vendor Relationships</vt:lpstr>
      <vt:lpstr>MPC: Reduced Transaction Processing</vt:lpstr>
      <vt:lpstr>Preventive Maintenance and Housekeeping</vt:lpstr>
      <vt:lpstr>Lean Tools: Value Stream Mapping</vt:lpstr>
      <vt:lpstr>Lean Tools: 5W2H &amp; Six Sigma</vt:lpstr>
      <vt:lpstr>Transitioning to Lean Systems</vt:lpstr>
      <vt:lpstr>Obstacles to Conversion</vt:lpstr>
      <vt:lpstr>End of Main Content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Beena Adhikari</cp:lastModifiedBy>
  <cp:revision>276</cp:revision>
  <dcterms:created xsi:type="dcterms:W3CDTF">2019-07-27T05:34:11Z</dcterms:created>
  <dcterms:modified xsi:type="dcterms:W3CDTF">2020-05-20T12:07:01Z</dcterms:modified>
</cp:coreProperties>
</file>