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slideLayouts/slideLayout12.xml" ContentType="application/vnd.openxmlformats-officedocument.presentationml.slideLayout+xml"/>
  <Override PartName="/ppt/theme/theme3.xml" ContentType="application/vnd.openxmlformats-officedocument.theme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4.xml" ContentType="application/vnd.openxmlformats-officedocument.theme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5.xml" ContentType="application/vnd.openxmlformats-officedocument.theme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6.xml" ContentType="application/vnd.openxmlformats-officedocument.theme+xml"/>
  <Override PartName="/ppt/slideLayouts/slideLayout25.xml" ContentType="application/vnd.openxmlformats-officedocument.presentationml.slideLayout+xml"/>
  <Override PartName="/ppt/theme/theme7.xml" ContentType="application/vnd.openxmlformats-officedocument.theme+xml"/>
  <Override PartName="/ppt/theme/theme8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9" r:id="rId1"/>
    <p:sldMasterId id="2147483691" r:id="rId2"/>
    <p:sldMasterId id="2147483684" r:id="rId3"/>
    <p:sldMasterId id="2147483686" r:id="rId4"/>
    <p:sldMasterId id="2147483701" r:id="rId5"/>
    <p:sldMasterId id="2147483705" r:id="rId6"/>
    <p:sldMasterId id="2147483715" r:id="rId7"/>
  </p:sldMasterIdLst>
  <p:notesMasterIdLst>
    <p:notesMasterId r:id="rId53"/>
  </p:notesMasterIdLst>
  <p:sldIdLst>
    <p:sldId id="256" r:id="rId8"/>
    <p:sldId id="266" r:id="rId9"/>
    <p:sldId id="291" r:id="rId10"/>
    <p:sldId id="333" r:id="rId11"/>
    <p:sldId id="334" r:id="rId12"/>
    <p:sldId id="335" r:id="rId13"/>
    <p:sldId id="345" r:id="rId14"/>
    <p:sldId id="344" r:id="rId15"/>
    <p:sldId id="343" r:id="rId16"/>
    <p:sldId id="342" r:id="rId17"/>
    <p:sldId id="341" r:id="rId18"/>
    <p:sldId id="340" r:id="rId19"/>
    <p:sldId id="339" r:id="rId20"/>
    <p:sldId id="338" r:id="rId21"/>
    <p:sldId id="337" r:id="rId22"/>
    <p:sldId id="336" r:id="rId23"/>
    <p:sldId id="346" r:id="rId24"/>
    <p:sldId id="347" r:id="rId25"/>
    <p:sldId id="348" r:id="rId26"/>
    <p:sldId id="349" r:id="rId27"/>
    <p:sldId id="350" r:id="rId28"/>
    <p:sldId id="351" r:id="rId29"/>
    <p:sldId id="352" r:id="rId30"/>
    <p:sldId id="353" r:id="rId31"/>
    <p:sldId id="354" r:id="rId32"/>
    <p:sldId id="355" r:id="rId33"/>
    <p:sldId id="356" r:id="rId34"/>
    <p:sldId id="357" r:id="rId35"/>
    <p:sldId id="358" r:id="rId36"/>
    <p:sldId id="359" r:id="rId37"/>
    <p:sldId id="360" r:id="rId38"/>
    <p:sldId id="361" r:id="rId39"/>
    <p:sldId id="362" r:id="rId40"/>
    <p:sldId id="363" r:id="rId41"/>
    <p:sldId id="364" r:id="rId42"/>
    <p:sldId id="365" r:id="rId43"/>
    <p:sldId id="366" r:id="rId44"/>
    <p:sldId id="367" r:id="rId45"/>
    <p:sldId id="368" r:id="rId46"/>
    <p:sldId id="369" r:id="rId47"/>
    <p:sldId id="370" r:id="rId48"/>
    <p:sldId id="260" r:id="rId49"/>
    <p:sldId id="289" r:id="rId50"/>
    <p:sldId id="396" r:id="rId51"/>
    <p:sldId id="397" r:id="rId5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Main Content" id="{D403750A-5F0F-4676-8E81-AA1C70853B4F}">
          <p14:sldIdLst>
            <p14:sldId id="256"/>
            <p14:sldId id="266"/>
            <p14:sldId id="291"/>
            <p14:sldId id="333"/>
            <p14:sldId id="334"/>
            <p14:sldId id="335"/>
            <p14:sldId id="345"/>
            <p14:sldId id="344"/>
            <p14:sldId id="343"/>
            <p14:sldId id="342"/>
            <p14:sldId id="341"/>
            <p14:sldId id="340"/>
            <p14:sldId id="339"/>
            <p14:sldId id="338"/>
            <p14:sldId id="337"/>
            <p14:sldId id="336"/>
            <p14:sldId id="346"/>
            <p14:sldId id="347"/>
            <p14:sldId id="348"/>
            <p14:sldId id="349"/>
            <p14:sldId id="350"/>
            <p14:sldId id="351"/>
            <p14:sldId id="352"/>
            <p14:sldId id="353"/>
            <p14:sldId id="354"/>
            <p14:sldId id="355"/>
            <p14:sldId id="356"/>
            <p14:sldId id="357"/>
            <p14:sldId id="358"/>
            <p14:sldId id="359"/>
            <p14:sldId id="360"/>
            <p14:sldId id="361"/>
            <p14:sldId id="362"/>
            <p14:sldId id="363"/>
            <p14:sldId id="364"/>
            <p14:sldId id="365"/>
            <p14:sldId id="366"/>
            <p14:sldId id="367"/>
            <p14:sldId id="368"/>
            <p14:sldId id="369"/>
            <p14:sldId id="370"/>
            <p14:sldId id="260"/>
          </p14:sldIdLst>
        </p14:section>
        <p14:section name="Appendix: Image Descriptions for Unsighted Students" id="{3EFF9354-90E0-4E53-B7C1-5FF07D2482A5}">
          <p14:sldIdLst>
            <p14:sldId id="289"/>
            <p14:sldId id="396"/>
            <p14:sldId id="397"/>
          </p14:sldIdLst>
        </p14:section>
      </p14:sectionLst>
    </p:ext>
    <p:ext uri="{EFAFB233-063F-42B5-8137-9DF3F51BA10A}">
      <p15:sldGuideLst xmlns:p15="http://schemas.microsoft.com/office/powerpoint/2012/main">
        <p15:guide id="2" pos="3264" userDrawn="1">
          <p15:clr>
            <a:srgbClr val="A4A3A4"/>
          </p15:clr>
        </p15:guide>
        <p15:guide id="3" orient="horz" pos="2256" userDrawn="1">
          <p15:clr>
            <a:srgbClr val="A4A3A4"/>
          </p15:clr>
        </p15:guide>
        <p15:guide id="4" pos="56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Ciporen, Laura" initials="CL" lastIdx="4" clrIdx="0">
    <p:extLst>
      <p:ext uri="{19B8F6BF-5375-455C-9EA6-DF929625EA0E}">
        <p15:presenceInfo xmlns:p15="http://schemas.microsoft.com/office/powerpoint/2012/main" userId="S-1-5-21-1645522239-1123561945-839522115-1006658" providerId="AD"/>
      </p:ext>
    </p:extLst>
  </p:cmAuthor>
  <p:cmAuthor id="2" name="Ciporen, Laura" initials="CL [2]" lastIdx="2" clrIdx="1">
    <p:extLst>
      <p:ext uri="{19B8F6BF-5375-455C-9EA6-DF929625EA0E}">
        <p15:presenceInfo xmlns:p15="http://schemas.microsoft.com/office/powerpoint/2012/main" userId="S::laura.ciporen@mheducation.com::567f631f-0624-4179-9d16-569ddce48823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6E3D2"/>
    <a:srgbClr val="D1CBAF"/>
    <a:srgbClr val="DDD9C3"/>
    <a:srgbClr val="C8BEA0"/>
    <a:srgbClr val="C4BD97"/>
    <a:srgbClr val="066568"/>
    <a:srgbClr val="0057AD"/>
    <a:srgbClr val="692146"/>
    <a:srgbClr val="FFB600"/>
    <a:srgbClr val="FFE5B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15" autoAdjust="0"/>
    <p:restoredTop sz="93073" autoAdjust="0"/>
  </p:normalViewPr>
  <p:slideViewPr>
    <p:cSldViewPr snapToGrid="0" showGuides="1">
      <p:cViewPr varScale="1">
        <p:scale>
          <a:sx n="90" d="100"/>
          <a:sy n="90" d="100"/>
        </p:scale>
        <p:origin x="900" y="90"/>
      </p:cViewPr>
      <p:guideLst>
        <p:guide pos="3264"/>
        <p:guide orient="horz" pos="2256"/>
        <p:guide pos="5640"/>
      </p:guideLst>
    </p:cSldViewPr>
  </p:slideViewPr>
  <p:outlineViewPr>
    <p:cViewPr>
      <p:scale>
        <a:sx n="33" d="100"/>
        <a:sy n="33" d="100"/>
      </p:scale>
      <p:origin x="0" y="36198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6.xml"/><Relationship Id="rId18" Type="http://schemas.openxmlformats.org/officeDocument/2006/relationships/slide" Target="slides/slide11.xml"/><Relationship Id="rId26" Type="http://schemas.openxmlformats.org/officeDocument/2006/relationships/slide" Target="slides/slide19.xml"/><Relationship Id="rId39" Type="http://schemas.openxmlformats.org/officeDocument/2006/relationships/slide" Target="slides/slide32.xml"/><Relationship Id="rId21" Type="http://schemas.openxmlformats.org/officeDocument/2006/relationships/slide" Target="slides/slide14.xml"/><Relationship Id="rId34" Type="http://schemas.openxmlformats.org/officeDocument/2006/relationships/slide" Target="slides/slide27.xml"/><Relationship Id="rId42" Type="http://schemas.openxmlformats.org/officeDocument/2006/relationships/slide" Target="slides/slide35.xml"/><Relationship Id="rId47" Type="http://schemas.openxmlformats.org/officeDocument/2006/relationships/slide" Target="slides/slide40.xml"/><Relationship Id="rId50" Type="http://schemas.openxmlformats.org/officeDocument/2006/relationships/slide" Target="slides/slide43.xml"/><Relationship Id="rId55" Type="http://schemas.openxmlformats.org/officeDocument/2006/relationships/presProps" Target="presProps.xml"/><Relationship Id="rId7" Type="http://schemas.openxmlformats.org/officeDocument/2006/relationships/slideMaster" Target="slideMasters/slideMaster7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9.xml"/><Relationship Id="rId29" Type="http://schemas.openxmlformats.org/officeDocument/2006/relationships/slide" Target="slides/slide22.xml"/><Relationship Id="rId11" Type="http://schemas.openxmlformats.org/officeDocument/2006/relationships/slide" Target="slides/slide4.xml"/><Relationship Id="rId24" Type="http://schemas.openxmlformats.org/officeDocument/2006/relationships/slide" Target="slides/slide17.xml"/><Relationship Id="rId32" Type="http://schemas.openxmlformats.org/officeDocument/2006/relationships/slide" Target="slides/slide25.xml"/><Relationship Id="rId37" Type="http://schemas.openxmlformats.org/officeDocument/2006/relationships/slide" Target="slides/slide30.xml"/><Relationship Id="rId40" Type="http://schemas.openxmlformats.org/officeDocument/2006/relationships/slide" Target="slides/slide33.xml"/><Relationship Id="rId45" Type="http://schemas.openxmlformats.org/officeDocument/2006/relationships/slide" Target="slides/slide38.xml"/><Relationship Id="rId53" Type="http://schemas.openxmlformats.org/officeDocument/2006/relationships/notesMaster" Target="notesMasters/notesMaster1.xml"/><Relationship Id="rId58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9" Type="http://schemas.openxmlformats.org/officeDocument/2006/relationships/slide" Target="slides/slide12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2.xml"/><Relationship Id="rId14" Type="http://schemas.openxmlformats.org/officeDocument/2006/relationships/slide" Target="slides/slide7.xml"/><Relationship Id="rId22" Type="http://schemas.openxmlformats.org/officeDocument/2006/relationships/slide" Target="slides/slide15.xml"/><Relationship Id="rId27" Type="http://schemas.openxmlformats.org/officeDocument/2006/relationships/slide" Target="slides/slide20.xml"/><Relationship Id="rId30" Type="http://schemas.openxmlformats.org/officeDocument/2006/relationships/slide" Target="slides/slide23.xml"/><Relationship Id="rId35" Type="http://schemas.openxmlformats.org/officeDocument/2006/relationships/slide" Target="slides/slide28.xml"/><Relationship Id="rId43" Type="http://schemas.openxmlformats.org/officeDocument/2006/relationships/slide" Target="slides/slide36.xml"/><Relationship Id="rId48" Type="http://schemas.openxmlformats.org/officeDocument/2006/relationships/slide" Target="slides/slide41.xml"/><Relationship Id="rId56" Type="http://schemas.openxmlformats.org/officeDocument/2006/relationships/viewProps" Target="viewProps.xml"/><Relationship Id="rId8" Type="http://schemas.openxmlformats.org/officeDocument/2006/relationships/slide" Target="slides/slide1.xml"/><Relationship Id="rId51" Type="http://schemas.openxmlformats.org/officeDocument/2006/relationships/slide" Target="slides/slide44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5.xml"/><Relationship Id="rId17" Type="http://schemas.openxmlformats.org/officeDocument/2006/relationships/slide" Target="slides/slide10.xml"/><Relationship Id="rId25" Type="http://schemas.openxmlformats.org/officeDocument/2006/relationships/slide" Target="slides/slide18.xml"/><Relationship Id="rId33" Type="http://schemas.openxmlformats.org/officeDocument/2006/relationships/slide" Target="slides/slide26.xml"/><Relationship Id="rId38" Type="http://schemas.openxmlformats.org/officeDocument/2006/relationships/slide" Target="slides/slide31.xml"/><Relationship Id="rId46" Type="http://schemas.openxmlformats.org/officeDocument/2006/relationships/slide" Target="slides/slide39.xml"/><Relationship Id="rId20" Type="http://schemas.openxmlformats.org/officeDocument/2006/relationships/slide" Target="slides/slide13.xml"/><Relationship Id="rId41" Type="http://schemas.openxmlformats.org/officeDocument/2006/relationships/slide" Target="slides/slide34.xml"/><Relationship Id="rId54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5" Type="http://schemas.openxmlformats.org/officeDocument/2006/relationships/slide" Target="slides/slide8.xml"/><Relationship Id="rId23" Type="http://schemas.openxmlformats.org/officeDocument/2006/relationships/slide" Target="slides/slide16.xml"/><Relationship Id="rId28" Type="http://schemas.openxmlformats.org/officeDocument/2006/relationships/slide" Target="slides/slide21.xml"/><Relationship Id="rId36" Type="http://schemas.openxmlformats.org/officeDocument/2006/relationships/slide" Target="slides/slide29.xml"/><Relationship Id="rId49" Type="http://schemas.openxmlformats.org/officeDocument/2006/relationships/slide" Target="slides/slide42.xml"/><Relationship Id="rId57" Type="http://schemas.openxmlformats.org/officeDocument/2006/relationships/theme" Target="theme/theme1.xml"/><Relationship Id="rId10" Type="http://schemas.openxmlformats.org/officeDocument/2006/relationships/slide" Target="slides/slide3.xml"/><Relationship Id="rId31" Type="http://schemas.openxmlformats.org/officeDocument/2006/relationships/slide" Target="slides/slide24.xml"/><Relationship Id="rId44" Type="http://schemas.openxmlformats.org/officeDocument/2006/relationships/slide" Target="slides/slide37.xml"/><Relationship Id="rId52" Type="http://schemas.openxmlformats.org/officeDocument/2006/relationships/slide" Target="slides/slide45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image" Target="../media/image5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8751B6-816D-453D-9AB0-FB5BDE553EAC}" type="datetimeFigureOut">
              <a:rPr lang="en-US" smtClean="0"/>
              <a:t>5/8/2020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DB8B88-7B19-4444-8C00-276D3F7033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68739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DB8B88-7B19-4444-8C00-276D3F703348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69188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7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 W/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MHE Official Background, fixed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346105" y="2099014"/>
            <a:ext cx="3863458" cy="3863458"/>
            <a:chOff x="331115" y="2099014"/>
            <a:chExt cx="3863458" cy="3863458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FD9DDEA9-6897-2B48-BA6A-9075880AA615}"/>
                </a:ext>
              </a:extLst>
            </p:cNvPr>
            <p:cNvSpPr/>
            <p:nvPr userDrawn="1"/>
          </p:nvSpPr>
          <p:spPr>
            <a:xfrm>
              <a:off x="331115" y="2099014"/>
              <a:ext cx="3863458" cy="3863458"/>
            </a:xfrm>
            <a:prstGeom prst="rect">
              <a:avLst/>
            </a:prstGeom>
            <a:solidFill>
              <a:srgbClr val="720F11"/>
            </a:solidFill>
            <a:ln>
              <a:noFill/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52AD1ADE-6D88-5C48-9EEF-7E081C733011}"/>
                </a:ext>
              </a:extLst>
            </p:cNvPr>
            <p:cNvSpPr/>
            <p:nvPr userDrawn="1"/>
          </p:nvSpPr>
          <p:spPr>
            <a:xfrm>
              <a:off x="467612" y="2368353"/>
              <a:ext cx="3457621" cy="3457621"/>
            </a:xfrm>
            <a:prstGeom prst="rect">
              <a:avLst/>
            </a:prstGeom>
            <a:solidFill>
              <a:srgbClr val="9F2241"/>
            </a:solidFill>
            <a:ln>
              <a:noFill/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AFE6DE48-1064-2849-AF2D-2E29711B1885}"/>
                </a:ext>
              </a:extLst>
            </p:cNvPr>
            <p:cNvSpPr/>
            <p:nvPr userDrawn="1"/>
          </p:nvSpPr>
          <p:spPr>
            <a:xfrm>
              <a:off x="599258" y="2898475"/>
              <a:ext cx="2793799" cy="2792652"/>
            </a:xfrm>
            <a:prstGeom prst="rect">
              <a:avLst/>
            </a:prstGeom>
            <a:solidFill>
              <a:srgbClr val="E21A23"/>
            </a:solidFill>
            <a:ln>
              <a:noFill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7" name="Title"/>
          <p:cNvSpPr>
            <a:spLocks noGrp="1"/>
          </p:cNvSpPr>
          <p:nvPr>
            <p:ph type="ctrTitle" hasCustomPrompt="1"/>
          </p:nvPr>
        </p:nvSpPr>
        <p:spPr>
          <a:xfrm>
            <a:off x="621792" y="3140014"/>
            <a:ext cx="2788920" cy="1157665"/>
          </a:xfrm>
          <a:prstGeom prst="rect">
            <a:avLst/>
          </a:prstGeom>
        </p:spPr>
        <p:txBody>
          <a:bodyPr anchor="b">
            <a:noAutofit/>
          </a:bodyPr>
          <a:lstStyle>
            <a:lvl1pPr algn="l">
              <a:lnSpc>
                <a:spcPct val="100000"/>
              </a:lnSpc>
              <a:defRPr sz="2600" b="1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8" name="Subtitle"/>
          <p:cNvSpPr>
            <a:spLocks noGrp="1"/>
          </p:cNvSpPr>
          <p:nvPr>
            <p:ph type="subTitle" idx="1" hasCustomPrompt="1"/>
          </p:nvPr>
        </p:nvSpPr>
        <p:spPr>
          <a:xfrm>
            <a:off x="621792" y="4261103"/>
            <a:ext cx="2788920" cy="612821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8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Presentation Subtitle</a:t>
            </a:r>
          </a:p>
        </p:txBody>
      </p:sp>
      <p:cxnSp>
        <p:nvCxnSpPr>
          <p:cNvPr id="9" name="MHE line separating subtitles from text">
            <a:extLst>
              <a:ext uri="{FF2B5EF4-FFF2-40B4-BE49-F238E27FC236}">
                <a16:creationId xmlns:a16="http://schemas.microsoft.com/office/drawing/2014/main" id="{EC86C884-D766-9149-B40E-B86A943DE6D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>
            <a:off x="713232" y="4919472"/>
            <a:ext cx="2532888" cy="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 Placeholder"/>
          <p:cNvSpPr>
            <a:spLocks noGrp="1"/>
          </p:cNvSpPr>
          <p:nvPr>
            <p:ph type="body" sz="quarter" idx="10" hasCustomPrompt="1"/>
          </p:nvPr>
        </p:nvSpPr>
        <p:spPr>
          <a:xfrm>
            <a:off x="621792" y="5093208"/>
            <a:ext cx="2788920" cy="576185"/>
          </a:xfrm>
          <a:prstGeom prst="rect">
            <a:avLst/>
          </a:prstGeom>
        </p:spPr>
        <p:txBody>
          <a:bodyPr/>
          <a:lstStyle>
            <a:lvl1pPr>
              <a:spcBef>
                <a:spcPts val="0"/>
              </a:spcBef>
              <a:defRPr sz="1200" b="1">
                <a:solidFill>
                  <a:schemeClr val="bg1"/>
                </a:solidFill>
              </a:defRPr>
            </a:lvl1pPr>
            <a:lvl2pPr>
              <a:defRPr sz="1400">
                <a:solidFill>
                  <a:schemeClr val="bg1"/>
                </a:solidFill>
              </a:defRPr>
            </a:lvl2pPr>
            <a:lvl3pPr>
              <a:defRPr sz="1400">
                <a:solidFill>
                  <a:schemeClr val="bg1"/>
                </a:solidFill>
              </a:defRPr>
            </a:lvl3pPr>
            <a:lvl4pPr>
              <a:defRPr sz="1400">
                <a:solidFill>
                  <a:schemeClr val="bg1"/>
                </a:solidFill>
              </a:defRPr>
            </a:lvl4pPr>
            <a:lvl5pPr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Extra Text</a:t>
            </a:r>
          </a:p>
        </p:txBody>
      </p:sp>
      <p:sp>
        <p:nvSpPr>
          <p:cNvPr id="3" name="Cover Placeholder">
            <a:extLst>
              <a:ext uri="{FF2B5EF4-FFF2-40B4-BE49-F238E27FC236}">
                <a16:creationId xmlns:a16="http://schemas.microsoft.com/office/drawing/2014/main" id="{67C61915-1FDF-4DF1-95F4-8BAC894B4DC1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4572000" y="1450229"/>
            <a:ext cx="4229100" cy="497645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Optional: Include Cover Here</a:t>
            </a:r>
          </a:p>
        </p:txBody>
      </p:sp>
      <p:sp>
        <p:nvSpPr>
          <p:cNvPr id="2" name="Long Copyright">
            <a:extLst>
              <a:ext uri="{FF2B5EF4-FFF2-40B4-BE49-F238E27FC236}">
                <a16:creationId xmlns:a16="http://schemas.microsoft.com/office/drawing/2014/main" id="{8AC4EEC4-5547-4185-92E7-A6CAF888043F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>
          <a:xfrm>
            <a:off x="0" y="6478438"/>
            <a:ext cx="9144000" cy="374266"/>
          </a:xfrm>
        </p:spPr>
        <p:txBody>
          <a:bodyPr/>
          <a:lstStyle>
            <a:lvl1pPr algn="ctr"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defTabSz="457200">
              <a:spcBef>
                <a:spcPct val="20000"/>
              </a:spcBef>
              <a:defRPr/>
            </a:pPr>
            <a:r>
              <a:rPr lang="en-US" dirty="0"/>
              <a:t>© &lt; add the year&gt; McGraw Hill. All rights reserved. Authorized only for instructor use in the classroom.</a:t>
            </a:r>
          </a:p>
          <a:p>
            <a:pPr defTabSz="457200">
              <a:spcBef>
                <a:spcPct val="20000"/>
              </a:spcBef>
              <a:defRPr/>
            </a:pPr>
            <a:r>
              <a:rPr lang="en-US" dirty="0"/>
              <a:t>No reproduction or further distribution permitted without the prior written consent of McGraw Hill.</a:t>
            </a:r>
          </a:p>
        </p:txBody>
      </p:sp>
    </p:spTree>
    <p:extLst>
      <p:ext uri="{BB962C8B-B14F-4D97-AF65-F5344CB8AC3E}">
        <p14:creationId xmlns:p14="http://schemas.microsoft.com/office/powerpoint/2010/main" val="1001655917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957">
          <p15:clr>
            <a:srgbClr val="FBAE40"/>
          </p15:clr>
        </p15:guide>
        <p15:guide id="2" orient="horz" pos="4104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x Main Placehold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>
            <a:extLst>
              <a:ext uri="{FF2B5EF4-FFF2-40B4-BE49-F238E27FC236}">
                <a16:creationId xmlns:a16="http://schemas.microsoft.com/office/drawing/2014/main" id="{A4407840-F6A4-4638-BB2F-9FBAA1A8146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42900" y="304800"/>
            <a:ext cx="8458200" cy="678611"/>
          </a:xfrm>
          <a:prstGeom prst="rect">
            <a:avLst/>
          </a:prstGeom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sz="2400"/>
            </a:lvl1pPr>
          </a:lstStyle>
          <a:p>
            <a:r>
              <a:rPr lang="en-US" dirty="0"/>
              <a:t>Slide Title</a:t>
            </a:r>
            <a:br>
              <a:rPr lang="en-US" dirty="0"/>
            </a:br>
            <a:endParaRPr lang="en-US" dirty="0"/>
          </a:p>
        </p:txBody>
      </p:sp>
      <p:sp>
        <p:nvSpPr>
          <p:cNvPr id="5" name="Content Placeholder 1">
            <a:extLst>
              <a:ext uri="{FF2B5EF4-FFF2-40B4-BE49-F238E27FC236}">
                <a16:creationId xmlns:a16="http://schemas.microsoft.com/office/drawing/2014/main" id="{D13536C2-DC17-4031-9948-17E37EF9911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342900" y="1276710"/>
            <a:ext cx="8458200" cy="612476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2400"/>
            </a:lvl1pPr>
            <a:lvl2pPr>
              <a:defRPr sz="2400"/>
            </a:lvl2pPr>
            <a:lvl3pPr marL="640080">
              <a:defRPr sz="2000"/>
            </a:lvl3pPr>
          </a:lstStyle>
          <a:p>
            <a:pPr lvl="0"/>
            <a:r>
              <a:rPr lang="en-US" dirty="0"/>
              <a:t>Slide 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0B2D170F-7AF9-40BB-A11B-08474DF5C3AA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342900" y="2070496"/>
            <a:ext cx="8458200" cy="649138"/>
          </a:xfrm>
        </p:spPr>
        <p:txBody>
          <a:bodyPr>
            <a:noAutofit/>
          </a:bodyPr>
          <a:lstStyle>
            <a:lvl1pPr>
              <a:defRPr sz="2400"/>
            </a:lvl1pPr>
            <a:lvl2pPr>
              <a:defRPr sz="2400"/>
            </a:lvl2pPr>
            <a:lvl3pPr marL="640080">
              <a:defRPr sz="2000"/>
            </a:lvl3pPr>
          </a:lstStyle>
          <a:p>
            <a:pPr lvl="0"/>
            <a:r>
              <a:rPr lang="en-US" dirty="0"/>
              <a:t>Slide Content 2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3356A590-66B5-4770-8441-82DC031F56EA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342900" y="2900944"/>
            <a:ext cx="8458200" cy="673100"/>
          </a:xfrm>
        </p:spPr>
        <p:txBody>
          <a:bodyPr>
            <a:noAutofit/>
          </a:bodyPr>
          <a:lstStyle>
            <a:lvl1pPr>
              <a:defRPr sz="2400"/>
            </a:lvl1pPr>
            <a:lvl2pPr>
              <a:defRPr sz="2400"/>
            </a:lvl2pPr>
            <a:lvl3pPr marL="640080">
              <a:defRPr sz="2000"/>
            </a:lvl3pPr>
          </a:lstStyle>
          <a:p>
            <a:pPr lvl="0"/>
            <a:r>
              <a:rPr lang="en-US" dirty="0"/>
              <a:t>Slide Content 3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11" name="Content Placeholder 4">
            <a:extLst>
              <a:ext uri="{FF2B5EF4-FFF2-40B4-BE49-F238E27FC236}">
                <a16:creationId xmlns:a16="http://schemas.microsoft.com/office/drawing/2014/main" id="{30BD29E5-BD7B-4CD0-9B09-8F8B24F89FBE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342900" y="3755354"/>
            <a:ext cx="8458200" cy="698500"/>
          </a:xfrm>
        </p:spPr>
        <p:txBody>
          <a:bodyPr>
            <a:noAutofit/>
          </a:bodyPr>
          <a:lstStyle>
            <a:lvl1pPr>
              <a:defRPr sz="2400"/>
            </a:lvl1pPr>
            <a:lvl2pPr>
              <a:defRPr sz="2400"/>
            </a:lvl2pPr>
            <a:lvl3pPr marL="640080">
              <a:defRPr sz="2000"/>
            </a:lvl3pPr>
          </a:lstStyle>
          <a:p>
            <a:pPr lvl="0"/>
            <a:r>
              <a:rPr lang="en-US" dirty="0"/>
              <a:t>Slide Content 4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13" name="Content Placeholder 5">
            <a:extLst>
              <a:ext uri="{FF2B5EF4-FFF2-40B4-BE49-F238E27FC236}">
                <a16:creationId xmlns:a16="http://schemas.microsoft.com/office/drawing/2014/main" id="{E908CA92-5DB2-4DC0-937B-1B178AA91781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342900" y="4635164"/>
            <a:ext cx="8458200" cy="698500"/>
          </a:xfrm>
        </p:spPr>
        <p:txBody>
          <a:bodyPr>
            <a:noAutofit/>
          </a:bodyPr>
          <a:lstStyle>
            <a:lvl1pPr>
              <a:defRPr sz="2400"/>
            </a:lvl1pPr>
            <a:lvl2pPr>
              <a:defRPr sz="2400"/>
            </a:lvl2pPr>
            <a:lvl3pPr marL="640080">
              <a:defRPr sz="2000"/>
            </a:lvl3pPr>
          </a:lstStyle>
          <a:p>
            <a:pPr lvl="0"/>
            <a:r>
              <a:rPr lang="en-US" dirty="0"/>
              <a:t>Slide Content 5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15" name="Content Placeholder 6">
            <a:extLst>
              <a:ext uri="{FF2B5EF4-FFF2-40B4-BE49-F238E27FC236}">
                <a16:creationId xmlns:a16="http://schemas.microsoft.com/office/drawing/2014/main" id="{8B728CCD-2639-461B-9841-57505AC13467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342900" y="5514975"/>
            <a:ext cx="8458200" cy="733425"/>
          </a:xfrm>
        </p:spPr>
        <p:txBody>
          <a:bodyPr>
            <a:noAutofit/>
          </a:bodyPr>
          <a:lstStyle>
            <a:lvl1pPr>
              <a:defRPr sz="2400"/>
            </a:lvl1pPr>
            <a:lvl2pPr>
              <a:defRPr sz="2400"/>
            </a:lvl2pPr>
            <a:lvl3pPr marL="640080">
              <a:defRPr sz="2000"/>
            </a:lvl3pPr>
          </a:lstStyle>
          <a:p>
            <a:pPr lvl="0"/>
            <a:r>
              <a:rPr lang="en-US" dirty="0"/>
              <a:t>Slide Content 6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12" name="Appendix Link">
            <a:extLst>
              <a:ext uri="{FF2B5EF4-FFF2-40B4-BE49-F238E27FC236}">
                <a16:creationId xmlns:a16="http://schemas.microsoft.com/office/drawing/2014/main" id="{97057F8C-50AA-46C4-9FEB-90CB82EBCB39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3200400" y="6324600"/>
            <a:ext cx="2743200" cy="192024"/>
          </a:xfrm>
        </p:spPr>
        <p:txBody>
          <a:bodyPr anchor="b" anchorCtr="0">
            <a:noAutofit/>
          </a:bodyPr>
          <a:lstStyle>
            <a:lvl1pPr algn="ctr">
              <a:defRPr sz="900"/>
            </a:lvl1pPr>
          </a:lstStyle>
          <a:p>
            <a:pPr lvl="0"/>
            <a:r>
              <a:rPr lang="en-US" dirty="0"/>
              <a:t>Add text alternative link, if needed.</a:t>
            </a:r>
          </a:p>
        </p:txBody>
      </p:sp>
      <p:sp>
        <p:nvSpPr>
          <p:cNvPr id="14" name="Image Credit">
            <a:extLst>
              <a:ext uri="{FF2B5EF4-FFF2-40B4-BE49-F238E27FC236}">
                <a16:creationId xmlns:a16="http://schemas.microsoft.com/office/drawing/2014/main" id="{1623EF09-AD07-4110-9BAD-C19C23C906E2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1562101" y="6684963"/>
            <a:ext cx="6976872" cy="173736"/>
          </a:xfrm>
        </p:spPr>
        <p:txBody>
          <a:bodyPr anchor="ctr" anchorCtr="0">
            <a:noAutofit/>
          </a:bodyPr>
          <a:lstStyle>
            <a:lvl1pPr algn="r">
              <a:defRPr sz="800">
                <a:solidFill>
                  <a:srgbClr val="595959"/>
                </a:solidFill>
              </a:defRPr>
            </a:lvl1pPr>
          </a:lstStyle>
          <a:p>
            <a:pPr lvl="0"/>
            <a:r>
              <a:rPr lang="en-US" dirty="0"/>
              <a:t>Insert Image Credit Here</a:t>
            </a:r>
          </a:p>
        </p:txBody>
      </p:sp>
    </p:spTree>
    <p:extLst>
      <p:ext uri="{BB962C8B-B14F-4D97-AF65-F5344CB8AC3E}">
        <p14:creationId xmlns:p14="http://schemas.microsoft.com/office/powerpoint/2010/main" val="407061431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592">
          <p15:clr>
            <a:srgbClr val="FBAE40"/>
          </p15:clr>
        </p15:guide>
        <p15:guide id="2" orient="horz" pos="2736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ix Main Placehold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>
            <a:extLst>
              <a:ext uri="{FF2B5EF4-FFF2-40B4-BE49-F238E27FC236}">
                <a16:creationId xmlns:a16="http://schemas.microsoft.com/office/drawing/2014/main" id="{A4407840-F6A4-4638-BB2F-9FBAA1A8146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42900" y="304800"/>
            <a:ext cx="8458200" cy="678611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00000"/>
              </a:lnSpc>
              <a:defRPr sz="2400"/>
            </a:lvl1pPr>
          </a:lstStyle>
          <a:p>
            <a:r>
              <a:rPr lang="en-US" dirty="0"/>
              <a:t>Slide Title</a:t>
            </a:r>
            <a:br>
              <a:rPr lang="en-US" dirty="0"/>
            </a:br>
            <a:endParaRPr lang="en-US" dirty="0"/>
          </a:p>
        </p:txBody>
      </p:sp>
      <p:sp>
        <p:nvSpPr>
          <p:cNvPr id="5" name="Content Placeholder 1">
            <a:extLst>
              <a:ext uri="{FF2B5EF4-FFF2-40B4-BE49-F238E27FC236}">
                <a16:creationId xmlns:a16="http://schemas.microsoft.com/office/drawing/2014/main" id="{D13536C2-DC17-4031-9948-17E37EF9911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342900" y="1276710"/>
            <a:ext cx="8458200" cy="54864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2400"/>
            </a:lvl1pPr>
            <a:lvl2pPr>
              <a:defRPr sz="2400"/>
            </a:lvl2pPr>
            <a:lvl3pPr marL="640080">
              <a:defRPr sz="2000"/>
            </a:lvl3pPr>
          </a:lstStyle>
          <a:p>
            <a:pPr lvl="0"/>
            <a:r>
              <a:rPr lang="en-US" dirty="0"/>
              <a:t>Slide 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0B2D170F-7AF9-40BB-A11B-08474DF5C3AA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342900" y="1904671"/>
            <a:ext cx="8458200" cy="548640"/>
          </a:xfrm>
        </p:spPr>
        <p:txBody>
          <a:bodyPr>
            <a:noAutofit/>
          </a:bodyPr>
          <a:lstStyle>
            <a:lvl1pPr>
              <a:defRPr sz="2400"/>
            </a:lvl1pPr>
            <a:lvl2pPr>
              <a:defRPr sz="2400"/>
            </a:lvl2pPr>
            <a:lvl3pPr marL="640080">
              <a:defRPr sz="2000"/>
            </a:lvl3pPr>
          </a:lstStyle>
          <a:p>
            <a:pPr lvl="0"/>
            <a:r>
              <a:rPr lang="en-US" dirty="0"/>
              <a:t>Slide Content 2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3356A590-66B5-4770-8441-82DC031F56EA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342900" y="2532632"/>
            <a:ext cx="8458200" cy="548640"/>
          </a:xfrm>
        </p:spPr>
        <p:txBody>
          <a:bodyPr>
            <a:noAutofit/>
          </a:bodyPr>
          <a:lstStyle>
            <a:lvl1pPr>
              <a:defRPr sz="2400"/>
            </a:lvl1pPr>
            <a:lvl2pPr>
              <a:defRPr sz="2400"/>
            </a:lvl2pPr>
            <a:lvl3pPr marL="640080">
              <a:defRPr sz="2000"/>
            </a:lvl3pPr>
          </a:lstStyle>
          <a:p>
            <a:pPr lvl="0"/>
            <a:r>
              <a:rPr lang="en-US" dirty="0"/>
              <a:t>Slide Content 3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11" name="Content Placeholder 4">
            <a:extLst>
              <a:ext uri="{FF2B5EF4-FFF2-40B4-BE49-F238E27FC236}">
                <a16:creationId xmlns:a16="http://schemas.microsoft.com/office/drawing/2014/main" id="{30BD29E5-BD7B-4CD0-9B09-8F8B24F89FBE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342900" y="3160593"/>
            <a:ext cx="8458200" cy="548640"/>
          </a:xfrm>
        </p:spPr>
        <p:txBody>
          <a:bodyPr>
            <a:noAutofit/>
          </a:bodyPr>
          <a:lstStyle>
            <a:lvl1pPr>
              <a:defRPr sz="2400"/>
            </a:lvl1pPr>
            <a:lvl2pPr>
              <a:defRPr sz="2400"/>
            </a:lvl2pPr>
            <a:lvl3pPr marL="640080">
              <a:defRPr sz="2000"/>
            </a:lvl3pPr>
          </a:lstStyle>
          <a:p>
            <a:pPr lvl="0"/>
            <a:r>
              <a:rPr lang="en-US" dirty="0"/>
              <a:t>Slide Content 4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13" name="Content Placeholder 5">
            <a:extLst>
              <a:ext uri="{FF2B5EF4-FFF2-40B4-BE49-F238E27FC236}">
                <a16:creationId xmlns:a16="http://schemas.microsoft.com/office/drawing/2014/main" id="{E908CA92-5DB2-4DC0-937B-1B178AA91781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342900" y="3788554"/>
            <a:ext cx="8458200" cy="548640"/>
          </a:xfrm>
        </p:spPr>
        <p:txBody>
          <a:bodyPr>
            <a:noAutofit/>
          </a:bodyPr>
          <a:lstStyle>
            <a:lvl1pPr>
              <a:defRPr sz="2400"/>
            </a:lvl1pPr>
            <a:lvl2pPr>
              <a:defRPr sz="2400"/>
            </a:lvl2pPr>
            <a:lvl3pPr marL="640080">
              <a:defRPr sz="2000"/>
            </a:lvl3pPr>
          </a:lstStyle>
          <a:p>
            <a:pPr lvl="0"/>
            <a:r>
              <a:rPr lang="en-US" dirty="0"/>
              <a:t>Slide Content 5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15" name="Content Placeholder 6">
            <a:extLst>
              <a:ext uri="{FF2B5EF4-FFF2-40B4-BE49-F238E27FC236}">
                <a16:creationId xmlns:a16="http://schemas.microsoft.com/office/drawing/2014/main" id="{8B728CCD-2639-461B-9841-57505AC13467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342900" y="4416515"/>
            <a:ext cx="8458200" cy="548640"/>
          </a:xfrm>
        </p:spPr>
        <p:txBody>
          <a:bodyPr>
            <a:noAutofit/>
          </a:bodyPr>
          <a:lstStyle>
            <a:lvl1pPr>
              <a:defRPr sz="2400"/>
            </a:lvl1pPr>
            <a:lvl2pPr>
              <a:defRPr sz="2400"/>
            </a:lvl2pPr>
            <a:lvl3pPr marL="640080">
              <a:defRPr sz="2000"/>
            </a:lvl3pPr>
          </a:lstStyle>
          <a:p>
            <a:pPr lvl="0"/>
            <a:r>
              <a:rPr lang="en-US" dirty="0"/>
              <a:t>Slide Content 6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12" name="Content Placeholder 7">
            <a:extLst>
              <a:ext uri="{FF2B5EF4-FFF2-40B4-BE49-F238E27FC236}">
                <a16:creationId xmlns:a16="http://schemas.microsoft.com/office/drawing/2014/main" id="{8B728CCD-2639-461B-9841-57505AC13467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342900" y="5044476"/>
            <a:ext cx="8458200" cy="548640"/>
          </a:xfrm>
        </p:spPr>
        <p:txBody>
          <a:bodyPr>
            <a:noAutofit/>
          </a:bodyPr>
          <a:lstStyle>
            <a:lvl1pPr>
              <a:defRPr sz="2400"/>
            </a:lvl1pPr>
            <a:lvl2pPr>
              <a:defRPr sz="2400"/>
            </a:lvl2pPr>
            <a:lvl3pPr marL="640080">
              <a:defRPr sz="2000"/>
            </a:lvl3pPr>
          </a:lstStyle>
          <a:p>
            <a:pPr lvl="0"/>
            <a:r>
              <a:rPr lang="en-US" dirty="0"/>
              <a:t>Slide Content 6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14" name="Content Placeholder 8">
            <a:extLst>
              <a:ext uri="{FF2B5EF4-FFF2-40B4-BE49-F238E27FC236}">
                <a16:creationId xmlns:a16="http://schemas.microsoft.com/office/drawing/2014/main" id="{8B728CCD-2639-461B-9841-57505AC13467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342900" y="5672435"/>
            <a:ext cx="8458200" cy="548640"/>
          </a:xfrm>
        </p:spPr>
        <p:txBody>
          <a:bodyPr>
            <a:noAutofit/>
          </a:bodyPr>
          <a:lstStyle>
            <a:lvl1pPr>
              <a:defRPr sz="2400"/>
            </a:lvl1pPr>
            <a:lvl2pPr>
              <a:defRPr sz="2400"/>
            </a:lvl2pPr>
            <a:lvl3pPr marL="640080">
              <a:defRPr sz="2000"/>
            </a:lvl3pPr>
          </a:lstStyle>
          <a:p>
            <a:pPr lvl="0"/>
            <a:r>
              <a:rPr lang="en-US" dirty="0"/>
              <a:t>Slide Content 6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18" name="Appendix Link">
            <a:extLst>
              <a:ext uri="{FF2B5EF4-FFF2-40B4-BE49-F238E27FC236}">
                <a16:creationId xmlns:a16="http://schemas.microsoft.com/office/drawing/2014/main" id="{F163B4E1-5D46-44BE-A972-DA38306E845F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3200400" y="6324600"/>
            <a:ext cx="2743200" cy="192024"/>
          </a:xfrm>
        </p:spPr>
        <p:txBody>
          <a:bodyPr anchor="b" anchorCtr="0">
            <a:noAutofit/>
          </a:bodyPr>
          <a:lstStyle>
            <a:lvl1pPr algn="ctr">
              <a:defRPr sz="900"/>
            </a:lvl1pPr>
          </a:lstStyle>
          <a:p>
            <a:pPr lvl="0"/>
            <a:r>
              <a:rPr lang="en-US" dirty="0"/>
              <a:t>Add text alternative link, if needed.</a:t>
            </a:r>
          </a:p>
        </p:txBody>
      </p:sp>
      <p:sp>
        <p:nvSpPr>
          <p:cNvPr id="19" name="Image Credit">
            <a:extLst>
              <a:ext uri="{FF2B5EF4-FFF2-40B4-BE49-F238E27FC236}">
                <a16:creationId xmlns:a16="http://schemas.microsoft.com/office/drawing/2014/main" id="{11CF0136-AD06-4EAE-ADD1-CB06BEFD9BF1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1562101" y="6684963"/>
            <a:ext cx="6976872" cy="173736"/>
          </a:xfrm>
        </p:spPr>
        <p:txBody>
          <a:bodyPr anchor="ctr" anchorCtr="0">
            <a:noAutofit/>
          </a:bodyPr>
          <a:lstStyle>
            <a:lvl1pPr algn="r">
              <a:defRPr sz="800">
                <a:solidFill>
                  <a:srgbClr val="595959"/>
                </a:solidFill>
              </a:defRPr>
            </a:lvl1pPr>
          </a:lstStyle>
          <a:p>
            <a:pPr lvl="0"/>
            <a:r>
              <a:rPr lang="en-US" dirty="0"/>
              <a:t>Insert Image Credit Here</a:t>
            </a:r>
          </a:p>
        </p:txBody>
      </p:sp>
    </p:spTree>
    <p:extLst>
      <p:ext uri="{BB962C8B-B14F-4D97-AF65-F5344CB8AC3E}">
        <p14:creationId xmlns:p14="http://schemas.microsoft.com/office/powerpoint/2010/main" val="1033996819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592">
          <p15:clr>
            <a:srgbClr val="FBAE40"/>
          </p15:clr>
        </p15:guide>
        <p15:guide id="2" orient="horz" pos="2736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idden Slide Title">
            <a:extLst>
              <a:ext uri="{FF2B5EF4-FFF2-40B4-BE49-F238E27FC236}">
                <a16:creationId xmlns:a16="http://schemas.microsoft.com/office/drawing/2014/main" id="{D3229D0C-04EF-482F-B26C-8D49CD33DBE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425949" y="418391"/>
            <a:ext cx="2292103" cy="29182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Add hidden title here </a:t>
            </a:r>
          </a:p>
        </p:txBody>
      </p:sp>
      <p:pic>
        <p:nvPicPr>
          <p:cNvPr id="6" name="MGH Logo">
            <a:extLst>
              <a:ext uri="{FF2B5EF4-FFF2-40B4-BE49-F238E27FC236}">
                <a16:creationId xmlns:a16="http://schemas.microsoft.com/office/drawing/2014/main" id="{60DCFDF5-2A5B-440E-888A-BC0BFEF9FF5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0211" y="1005697"/>
            <a:ext cx="2443579" cy="2443579"/>
          </a:xfrm>
          <a:prstGeom prst="rect">
            <a:avLst/>
          </a:prstGeom>
        </p:spPr>
      </p:pic>
      <p:sp>
        <p:nvSpPr>
          <p:cNvPr id="3" name="Long Copyright">
            <a:extLst>
              <a:ext uri="{FF2B5EF4-FFF2-40B4-BE49-F238E27FC236}">
                <a16:creationId xmlns:a16="http://schemas.microsoft.com/office/drawing/2014/main" id="{9AB572CE-E262-4FA6-8D47-02F068ADD1BE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0" y="6487064"/>
            <a:ext cx="9144000" cy="370936"/>
          </a:xfrm>
        </p:spPr>
        <p:txBody>
          <a:bodyPr/>
          <a:lstStyle>
            <a:lvl1pPr algn="ctr">
              <a:defRPr/>
            </a:lvl1pPr>
          </a:lstStyle>
          <a:p>
            <a:pPr defTabSz="457200">
              <a:spcBef>
                <a:spcPct val="20000"/>
              </a:spcBef>
              <a:defRPr/>
            </a:pPr>
            <a:r>
              <a:rPr lang="en-US" dirty="0"/>
              <a:t>© &lt; add the year&gt; McGraw Hill. All rights reserved. Authorized only for instructor use in the classroom.</a:t>
            </a:r>
          </a:p>
          <a:p>
            <a:pPr defTabSz="457200">
              <a:spcBef>
                <a:spcPct val="20000"/>
              </a:spcBef>
              <a:defRPr/>
            </a:pPr>
            <a:r>
              <a:rPr lang="en-US" dirty="0"/>
              <a:t>No reproduction or further distribution permitted without the prior written consent of McGraw Hill.</a:t>
            </a:r>
          </a:p>
        </p:txBody>
      </p:sp>
      <p:sp>
        <p:nvSpPr>
          <p:cNvPr id="9" name="MGH Tagline">
            <a:extLst>
              <a:ext uri="{FF2B5EF4-FFF2-40B4-BE49-F238E27FC236}">
                <a16:creationId xmlns:a16="http://schemas.microsoft.com/office/drawing/2014/main" id="{F040BF5C-A78D-440C-93DF-72F3F641F3F1}"/>
              </a:ext>
            </a:extLst>
          </p:cNvPr>
          <p:cNvSpPr txBox="1"/>
          <p:nvPr userDrawn="1"/>
        </p:nvSpPr>
        <p:spPr>
          <a:xfrm>
            <a:off x="1730746" y="3796682"/>
            <a:ext cx="5682508" cy="4690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4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Calibri" panose="020F0502020204030204" pitchFamily="34" charset="0"/>
                <a:cs typeface="+mn-cs"/>
              </a:rPr>
              <a:t>Because learning changes everything.</a:t>
            </a:r>
            <a:r>
              <a:rPr kumimoji="0" lang="en-US" sz="1400" b="0" i="0" u="none" strike="noStrike" kern="1200" cap="none" spc="40" normalizeH="0" baseline="6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Calibri" panose="020F0502020204030204" pitchFamily="34" charset="0"/>
                <a:cs typeface="+mn-cs"/>
              </a:rPr>
              <a:t>®</a:t>
            </a:r>
            <a:endParaRPr kumimoji="0" lang="en-US" sz="2400" b="0" i="0" u="none" strike="noStrike" kern="1200" cap="none" spc="40" normalizeH="0" baseline="60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MGH URL">
            <a:extLst>
              <a:ext uri="{FF2B5EF4-FFF2-40B4-BE49-F238E27FC236}">
                <a16:creationId xmlns:a16="http://schemas.microsoft.com/office/drawing/2014/main" id="{2215B5DD-E18E-478F-81B9-79BA83A9A251}"/>
              </a:ext>
            </a:extLst>
          </p:cNvPr>
          <p:cNvSpPr txBox="1"/>
          <p:nvPr userDrawn="1"/>
        </p:nvSpPr>
        <p:spPr>
          <a:xfrm>
            <a:off x="3269085" y="5329121"/>
            <a:ext cx="260583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www.mheducation.com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4436681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ppendix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>
            <a:extLst>
              <a:ext uri="{FF2B5EF4-FFF2-40B4-BE49-F238E27FC236}">
                <a16:creationId xmlns:a16="http://schemas.microsoft.com/office/drawing/2014/main" id="{A6CA9270-FD0E-4B64-B0D8-24095E6A295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42899" y="2366309"/>
            <a:ext cx="7696919" cy="526936"/>
          </a:xfrm>
          <a:prstGeom prst="rect">
            <a:avLst/>
          </a:prstGeom>
        </p:spPr>
        <p:txBody>
          <a:bodyPr anchor="ctr"/>
          <a:lstStyle>
            <a:lvl1pPr>
              <a:defRPr/>
            </a:lvl1pPr>
          </a:lstStyle>
          <a:p>
            <a:r>
              <a:rPr lang="en-US" dirty="0"/>
              <a:t>Accessibility Content: Text Alternatives for Images</a:t>
            </a:r>
          </a:p>
        </p:txBody>
      </p:sp>
    </p:spTree>
    <p:extLst>
      <p:ext uri="{BB962C8B-B14F-4D97-AF65-F5344CB8AC3E}">
        <p14:creationId xmlns:p14="http://schemas.microsoft.com/office/powerpoint/2010/main" val="369257103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isc. 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>
            <a:extLst>
              <a:ext uri="{FF2B5EF4-FFF2-40B4-BE49-F238E27FC236}">
                <a16:creationId xmlns:a16="http://schemas.microsoft.com/office/drawing/2014/main" id="{C0136BE0-3F2D-44D5-B125-B7A30D2C88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9450" y="117244"/>
            <a:ext cx="6065851" cy="730970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5" name="Content Placeholder">
            <a:extLst>
              <a:ext uri="{FF2B5EF4-FFF2-40B4-BE49-F238E27FC236}">
                <a16:creationId xmlns:a16="http://schemas.microsoft.com/office/drawing/2014/main" id="{DA8444E8-1445-4AB7-85DD-90449330C005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342900" y="1973249"/>
            <a:ext cx="6477000" cy="4343400"/>
          </a:xfrm>
        </p:spPr>
        <p:txBody>
          <a:bodyPr/>
          <a:lstStyle>
            <a:lvl1pPr>
              <a:defRPr/>
            </a:lvl1pPr>
            <a:lvl2pPr marL="344488" indent="-342900">
              <a:buFont typeface="Arial" panose="020B0604020202020204" pitchFamily="34" charset="0"/>
              <a:buChar char="•"/>
              <a:defRPr/>
            </a:lvl2pPr>
            <a:lvl3pPr>
              <a:defRPr/>
            </a:lvl3pPr>
            <a:lvl4pPr>
              <a:defRPr/>
            </a:lvl4pPr>
          </a:lstStyle>
          <a:p>
            <a:pPr lvl="0"/>
            <a:r>
              <a:rPr lang="en-US" dirty="0"/>
              <a:t>Slide Content</a:t>
            </a:r>
          </a:p>
          <a:p>
            <a:pPr lvl="2"/>
            <a:r>
              <a:rPr lang="en-US" dirty="0"/>
              <a:t>Second level</a:t>
            </a:r>
          </a:p>
          <a:p>
            <a:pPr lvl="3"/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44541601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ppendix-One Placeho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>
            <a:extLst>
              <a:ext uri="{FF2B5EF4-FFF2-40B4-BE49-F238E27FC236}">
                <a16:creationId xmlns:a16="http://schemas.microsoft.com/office/drawing/2014/main" id="{A4407840-F6A4-4638-BB2F-9FBAA1A8146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42900" y="304800"/>
            <a:ext cx="8458200" cy="678611"/>
          </a:xfrm>
          <a:prstGeom prst="rect">
            <a:avLst/>
          </a:prstGeom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sz="2400"/>
            </a:lvl1pPr>
          </a:lstStyle>
          <a:p>
            <a:r>
              <a:rPr lang="en-US" dirty="0"/>
              <a:t>Slide Title</a:t>
            </a:r>
            <a:br>
              <a:rPr lang="en-US" dirty="0"/>
            </a:br>
            <a:endParaRPr lang="en-US" dirty="0"/>
          </a:p>
        </p:txBody>
      </p:sp>
      <p:sp>
        <p:nvSpPr>
          <p:cNvPr id="6" name="Return to main slide Link 1">
            <a:extLst>
              <a:ext uri="{FF2B5EF4-FFF2-40B4-BE49-F238E27FC236}">
                <a16:creationId xmlns:a16="http://schemas.microsoft.com/office/drawing/2014/main" id="{F538FEEA-434F-404A-8A40-5F717D6CB596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081587" y="1068234"/>
            <a:ext cx="2980826" cy="225425"/>
          </a:xfrm>
        </p:spPr>
        <p:txBody>
          <a:bodyPr anchor="ctr">
            <a:noAutofit/>
          </a:bodyPr>
          <a:lstStyle>
            <a:lvl1pPr algn="ctr">
              <a:defRPr sz="1200"/>
            </a:lvl1pPr>
          </a:lstStyle>
          <a:p>
            <a:pPr lvl="0"/>
            <a:r>
              <a:rPr lang="en-US" dirty="0"/>
              <a:t>Return to parent-slide containing images.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F99ECE4-CEB6-4518-B036-709D64B27AE0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342900" y="1371601"/>
            <a:ext cx="8458200" cy="4873752"/>
          </a:xfrm>
        </p:spPr>
        <p:txBody>
          <a:bodyPr>
            <a:noAutofit/>
          </a:bodyPr>
          <a:lstStyle>
            <a:lvl1pPr>
              <a:defRPr/>
            </a:lvl1pPr>
          </a:lstStyle>
          <a:p>
            <a:pPr lvl="0"/>
            <a:r>
              <a:rPr lang="en-US" dirty="0"/>
              <a:t>Slide 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8" name="Return to main slide Link 2">
            <a:extLst>
              <a:ext uri="{FF2B5EF4-FFF2-40B4-BE49-F238E27FC236}">
                <a16:creationId xmlns:a16="http://schemas.microsoft.com/office/drawing/2014/main" id="{9B134E77-CDFC-4241-959A-BAF4C2ADE209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3070946" y="6350211"/>
            <a:ext cx="2980944" cy="228600"/>
          </a:xfrm>
        </p:spPr>
        <p:txBody>
          <a:bodyPr anchor="ctr">
            <a:noAutofit/>
          </a:bodyPr>
          <a:lstStyle>
            <a:lvl1pPr algn="ctr">
              <a:defRPr sz="1200"/>
            </a:lvl1pPr>
          </a:lstStyle>
          <a:p>
            <a:pPr lvl="0"/>
            <a:r>
              <a:rPr lang="en-IN" dirty="0"/>
              <a:t>Return to parent-slide containing images.</a:t>
            </a:r>
          </a:p>
        </p:txBody>
      </p:sp>
    </p:spTree>
    <p:extLst>
      <p:ext uri="{BB962C8B-B14F-4D97-AF65-F5344CB8AC3E}">
        <p14:creationId xmlns:p14="http://schemas.microsoft.com/office/powerpoint/2010/main" val="842702864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pos="2880">
          <p15:clr>
            <a:srgbClr val="FBAE40"/>
          </p15:clr>
        </p15:guide>
        <p15:guide id="2" orient="horz" pos="360">
          <p15:clr>
            <a:srgbClr val="FBAE40"/>
          </p15:clr>
        </p15:guide>
        <p15:guide id="3" pos="264">
          <p15:clr>
            <a:srgbClr val="FBAE40"/>
          </p15:clr>
        </p15:guide>
        <p15:guide id="4" orient="horz" pos="2160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ppendix-Two Comparison Placeholders With Identifi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>
            <a:extLst>
              <a:ext uri="{FF2B5EF4-FFF2-40B4-BE49-F238E27FC236}">
                <a16:creationId xmlns:a16="http://schemas.microsoft.com/office/drawing/2014/main" id="{A4407840-F6A4-4638-BB2F-9FBAA1A8146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42900" y="304800"/>
            <a:ext cx="8458200" cy="678611"/>
          </a:xfrm>
          <a:prstGeom prst="rect">
            <a:avLst/>
          </a:prstGeom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sz="2400"/>
            </a:lvl1pPr>
          </a:lstStyle>
          <a:p>
            <a:r>
              <a:rPr lang="en-US" dirty="0"/>
              <a:t>Slide Title</a:t>
            </a:r>
            <a:br>
              <a:rPr lang="en-US" dirty="0"/>
            </a:br>
            <a:endParaRPr lang="en-US" dirty="0"/>
          </a:p>
        </p:txBody>
      </p:sp>
      <p:sp>
        <p:nvSpPr>
          <p:cNvPr id="9" name="Return to main slide Link 1">
            <a:extLst>
              <a:ext uri="{FF2B5EF4-FFF2-40B4-BE49-F238E27FC236}">
                <a16:creationId xmlns:a16="http://schemas.microsoft.com/office/drawing/2014/main" id="{29651301-3A88-4CBC-9B7F-A569599DC51F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081528" y="1059828"/>
            <a:ext cx="2980944" cy="2286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defRPr lang="en-US" sz="1200" dirty="0"/>
            </a:lvl1pPr>
          </a:lstStyle>
          <a:p>
            <a:pPr lvl="0" algn="ctr"/>
            <a:r>
              <a:rPr lang="en-US" dirty="0"/>
              <a:t>Return to parent-slide containing images.</a:t>
            </a:r>
          </a:p>
        </p:txBody>
      </p:sp>
      <p:sp>
        <p:nvSpPr>
          <p:cNvPr id="4" name="Image Identifier 1">
            <a:extLst>
              <a:ext uri="{FF2B5EF4-FFF2-40B4-BE49-F238E27FC236}">
                <a16:creationId xmlns:a16="http://schemas.microsoft.com/office/drawing/2014/main" id="{06B6FD09-21E6-4C44-B034-2825B085D9AB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365125" y="1410562"/>
            <a:ext cx="4078224" cy="393192"/>
          </a:xfrm>
        </p:spPr>
        <p:txBody>
          <a:bodyPr>
            <a:noAutofit/>
          </a:bodyPr>
          <a:lstStyle>
            <a:lvl1pPr>
              <a:defRPr/>
            </a:lvl1pPr>
          </a:lstStyle>
          <a:p>
            <a:pPr lvl="0"/>
            <a:r>
              <a:rPr lang="en-US" dirty="0"/>
              <a:t>Image Identifier 1</a:t>
            </a:r>
          </a:p>
        </p:txBody>
      </p:sp>
      <p:sp>
        <p:nvSpPr>
          <p:cNvPr id="12" name="Content Placeholder 1">
            <a:extLst>
              <a:ext uri="{FF2B5EF4-FFF2-40B4-BE49-F238E27FC236}">
                <a16:creationId xmlns:a16="http://schemas.microsoft.com/office/drawing/2014/main" id="{211AB556-A79C-4FDF-BD73-C1AB72D9590A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342900" y="1933303"/>
            <a:ext cx="4078224" cy="4315968"/>
          </a:xfrm>
        </p:spPr>
        <p:txBody>
          <a:bodyPr>
            <a:noAutofit/>
          </a:bodyPr>
          <a:lstStyle>
            <a:lvl1pPr>
              <a:defRPr/>
            </a:lvl1pPr>
          </a:lstStyle>
          <a:p>
            <a:pPr lvl="0"/>
            <a:r>
              <a:rPr lang="en-US" dirty="0"/>
              <a:t>Slide 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14" name="Image Identifier 2">
            <a:extLst>
              <a:ext uri="{FF2B5EF4-FFF2-40B4-BE49-F238E27FC236}">
                <a16:creationId xmlns:a16="http://schemas.microsoft.com/office/drawing/2014/main" id="{8126F7C8-57F8-404E-8B7F-DFB94AEB3363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715145" y="1410562"/>
            <a:ext cx="4078224" cy="393192"/>
          </a:xfrm>
        </p:spPr>
        <p:txBody>
          <a:bodyPr>
            <a:noAutofit/>
          </a:bodyPr>
          <a:lstStyle>
            <a:lvl1pPr>
              <a:defRPr/>
            </a:lvl1pPr>
          </a:lstStyle>
          <a:p>
            <a:pPr lvl="0"/>
            <a:r>
              <a:rPr lang="en-US" dirty="0"/>
              <a:t>Image Identifier 2</a:t>
            </a:r>
          </a:p>
        </p:txBody>
      </p:sp>
      <p:sp>
        <p:nvSpPr>
          <p:cNvPr id="16" name="Content Placeholder 2">
            <a:extLst>
              <a:ext uri="{FF2B5EF4-FFF2-40B4-BE49-F238E27FC236}">
                <a16:creationId xmlns:a16="http://schemas.microsoft.com/office/drawing/2014/main" id="{241441BC-54C7-474E-887C-32AF8F737FA5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4722876" y="1932432"/>
            <a:ext cx="4078224" cy="4315968"/>
          </a:xfrm>
        </p:spPr>
        <p:txBody>
          <a:bodyPr>
            <a:noAutofit/>
          </a:bodyPr>
          <a:lstStyle>
            <a:lvl1pPr>
              <a:defRPr/>
            </a:lvl1pPr>
          </a:lstStyle>
          <a:p>
            <a:pPr lvl="0"/>
            <a:r>
              <a:rPr lang="en-US" dirty="0"/>
              <a:t>Slide Content 2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IN" dirty="0"/>
          </a:p>
        </p:txBody>
      </p:sp>
      <p:sp>
        <p:nvSpPr>
          <p:cNvPr id="18" name="Return to main slide Link 2">
            <a:extLst>
              <a:ext uri="{FF2B5EF4-FFF2-40B4-BE49-F238E27FC236}">
                <a16:creationId xmlns:a16="http://schemas.microsoft.com/office/drawing/2014/main" id="{B9537776-81D3-4405-934B-448730728479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3081528" y="6348550"/>
            <a:ext cx="2980944" cy="228600"/>
          </a:xfrm>
        </p:spPr>
        <p:txBody>
          <a:bodyPr anchor="ctr">
            <a:noAutofit/>
          </a:bodyPr>
          <a:lstStyle>
            <a:lvl1pPr algn="ctr">
              <a:defRPr sz="1200"/>
            </a:lvl1pPr>
          </a:lstStyle>
          <a:p>
            <a:pPr lvl="0"/>
            <a:r>
              <a:rPr lang="en-IN" dirty="0"/>
              <a:t>Return to parent-slide containing images.</a:t>
            </a:r>
          </a:p>
        </p:txBody>
      </p:sp>
    </p:spTree>
    <p:extLst>
      <p:ext uri="{BB962C8B-B14F-4D97-AF65-F5344CB8AC3E}">
        <p14:creationId xmlns:p14="http://schemas.microsoft.com/office/powerpoint/2010/main" val="2505933215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592">
          <p15:clr>
            <a:srgbClr val="FBAE40"/>
          </p15:clr>
        </p15:guide>
        <p15:guide id="2" orient="horz" pos="2736">
          <p15:clr>
            <a:srgbClr val="FBAE40"/>
          </p15:clr>
        </p15:guide>
        <p15:guide id="3" pos="2880">
          <p15:clr>
            <a:srgbClr val="FBAE40"/>
          </p15:clr>
        </p15:guide>
        <p15:guide id="4" pos="2976">
          <p15:clr>
            <a:srgbClr val="FBAE40"/>
          </p15:clr>
        </p15:guide>
        <p15:guide id="5" pos="2784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ne Main Placeho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>
            <a:extLst>
              <a:ext uri="{FF2B5EF4-FFF2-40B4-BE49-F238E27FC236}">
                <a16:creationId xmlns:a16="http://schemas.microsoft.com/office/drawing/2014/main" id="{A4407840-F6A4-4638-BB2F-9FBAA1A8146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42900" y="304800"/>
            <a:ext cx="8458200" cy="678611"/>
          </a:xfrm>
          <a:prstGeom prst="rect">
            <a:avLst/>
          </a:prstGeom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sz="2400"/>
            </a:lvl1pPr>
          </a:lstStyle>
          <a:p>
            <a:r>
              <a:rPr lang="en-US" dirty="0"/>
              <a:t>Slide Title</a:t>
            </a:r>
            <a:br>
              <a:rPr lang="en-US" dirty="0"/>
            </a:br>
            <a:endParaRPr lang="en-US" dirty="0"/>
          </a:p>
        </p:txBody>
      </p:sp>
      <p:sp>
        <p:nvSpPr>
          <p:cNvPr id="5" name="Content Placeholder 1">
            <a:extLst>
              <a:ext uri="{FF2B5EF4-FFF2-40B4-BE49-F238E27FC236}">
                <a16:creationId xmlns:a16="http://schemas.microsoft.com/office/drawing/2014/main" id="{D13536C2-DC17-4031-9948-17E37EF9911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342900" y="1276709"/>
            <a:ext cx="8458200" cy="4971691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2400"/>
            </a:lvl1pPr>
            <a:lvl2pPr>
              <a:defRPr sz="2400"/>
            </a:lvl2pPr>
            <a:lvl3pPr marL="640080">
              <a:defRPr sz="2000"/>
            </a:lvl3pPr>
          </a:lstStyle>
          <a:p>
            <a:pPr lvl="0"/>
            <a:r>
              <a:rPr lang="en-US" dirty="0"/>
              <a:t>Slide 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6" name="Appendix Link">
            <a:extLst>
              <a:ext uri="{FF2B5EF4-FFF2-40B4-BE49-F238E27FC236}">
                <a16:creationId xmlns:a16="http://schemas.microsoft.com/office/drawing/2014/main" id="{3D2E3074-2DB7-4FC8-BF3F-B9711E20A3B5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3200400" y="6324600"/>
            <a:ext cx="2743200" cy="192024"/>
          </a:xfrm>
        </p:spPr>
        <p:txBody>
          <a:bodyPr anchor="b" anchorCtr="0">
            <a:noAutofit/>
          </a:bodyPr>
          <a:lstStyle>
            <a:lvl1pPr algn="ctr">
              <a:defRPr sz="900"/>
            </a:lvl1pPr>
          </a:lstStyle>
          <a:p>
            <a:pPr lvl="0"/>
            <a:r>
              <a:rPr lang="en-US" dirty="0"/>
              <a:t>Add text alternative link, if needed.</a:t>
            </a:r>
          </a:p>
        </p:txBody>
      </p:sp>
      <p:sp>
        <p:nvSpPr>
          <p:cNvPr id="8" name="Image Credit">
            <a:extLst>
              <a:ext uri="{FF2B5EF4-FFF2-40B4-BE49-F238E27FC236}">
                <a16:creationId xmlns:a16="http://schemas.microsoft.com/office/drawing/2014/main" id="{3341AD32-57DF-4473-A010-15DBF087AC92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1562101" y="6684963"/>
            <a:ext cx="6976872" cy="173736"/>
          </a:xfrm>
        </p:spPr>
        <p:txBody>
          <a:bodyPr anchor="ctr" anchorCtr="0">
            <a:noAutofit/>
          </a:bodyPr>
          <a:lstStyle>
            <a:lvl1pPr algn="r">
              <a:defRPr sz="800">
                <a:solidFill>
                  <a:srgbClr val="595959"/>
                </a:solidFill>
              </a:defRPr>
            </a:lvl1pPr>
          </a:lstStyle>
          <a:p>
            <a:pPr lvl="0"/>
            <a:r>
              <a:rPr lang="en-US" dirty="0"/>
              <a:t>Insert Image Credit Here</a:t>
            </a:r>
          </a:p>
        </p:txBody>
      </p:sp>
    </p:spTree>
    <p:extLst>
      <p:ext uri="{BB962C8B-B14F-4D97-AF65-F5344CB8AC3E}">
        <p14:creationId xmlns:p14="http://schemas.microsoft.com/office/powerpoint/2010/main" val="2352349369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pos="2880">
          <p15:clr>
            <a:srgbClr val="FBAE40"/>
          </p15:clr>
        </p15:guide>
        <p15:guide id="2" orient="horz" pos="360">
          <p15:clr>
            <a:srgbClr val="FBAE40"/>
          </p15:clr>
        </p15:guide>
        <p15:guide id="3" pos="264">
          <p15:clr>
            <a:srgbClr val="FBAE40"/>
          </p15:clr>
        </p15:guide>
        <p15:guide id="4" orient="horz" pos="2160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Horizontal Main Placehold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>
            <a:extLst>
              <a:ext uri="{FF2B5EF4-FFF2-40B4-BE49-F238E27FC236}">
                <a16:creationId xmlns:a16="http://schemas.microsoft.com/office/drawing/2014/main" id="{A4407840-F6A4-4638-BB2F-9FBAA1A8146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42900" y="304800"/>
            <a:ext cx="8458200" cy="678611"/>
          </a:xfrm>
          <a:prstGeom prst="rect">
            <a:avLst/>
          </a:prstGeom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sz="2400"/>
            </a:lvl1pPr>
          </a:lstStyle>
          <a:p>
            <a:r>
              <a:rPr lang="en-US" dirty="0"/>
              <a:t>Slide Title</a:t>
            </a:r>
            <a:br>
              <a:rPr lang="en-US" dirty="0"/>
            </a:br>
            <a:endParaRPr lang="en-US" dirty="0"/>
          </a:p>
        </p:txBody>
      </p:sp>
      <p:sp>
        <p:nvSpPr>
          <p:cNvPr id="5" name="Content Placeholder 1">
            <a:extLst>
              <a:ext uri="{FF2B5EF4-FFF2-40B4-BE49-F238E27FC236}">
                <a16:creationId xmlns:a16="http://schemas.microsoft.com/office/drawing/2014/main" id="{D13536C2-DC17-4031-9948-17E37EF9911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342900" y="1276709"/>
            <a:ext cx="8458200" cy="2838091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2400"/>
            </a:lvl1pPr>
            <a:lvl2pPr>
              <a:defRPr sz="2400"/>
            </a:lvl2pPr>
            <a:lvl3pPr marL="640080">
              <a:defRPr sz="2000"/>
            </a:lvl3pPr>
          </a:lstStyle>
          <a:p>
            <a:pPr lvl="0"/>
            <a:r>
              <a:rPr lang="en-US" dirty="0"/>
              <a:t>Slide 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0B2D170F-7AF9-40BB-A11B-08474DF5C3AA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342900" y="4343400"/>
            <a:ext cx="8458200" cy="1905000"/>
          </a:xfrm>
        </p:spPr>
        <p:txBody>
          <a:bodyPr>
            <a:noAutofit/>
          </a:bodyPr>
          <a:lstStyle>
            <a:lvl1pPr>
              <a:defRPr sz="2400"/>
            </a:lvl1pPr>
            <a:lvl2pPr>
              <a:defRPr sz="2400"/>
            </a:lvl2pPr>
            <a:lvl3pPr marL="640080">
              <a:defRPr sz="2000"/>
            </a:lvl3pPr>
            <a:lvl4pPr marL="455613" indent="0">
              <a:buNone/>
              <a:defRPr/>
            </a:lvl4pPr>
          </a:lstStyle>
          <a:p>
            <a:pPr lvl="0"/>
            <a:r>
              <a:rPr lang="en-US" dirty="0"/>
              <a:t>Slide Content 2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8" name="Appendix Link">
            <a:extLst>
              <a:ext uri="{FF2B5EF4-FFF2-40B4-BE49-F238E27FC236}">
                <a16:creationId xmlns:a16="http://schemas.microsoft.com/office/drawing/2014/main" id="{BA2E2FDB-1128-47F8-861C-736E66873753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3200400" y="6324600"/>
            <a:ext cx="2743200" cy="192024"/>
          </a:xfrm>
        </p:spPr>
        <p:txBody>
          <a:bodyPr anchor="b" anchorCtr="0">
            <a:noAutofit/>
          </a:bodyPr>
          <a:lstStyle>
            <a:lvl1pPr algn="ctr">
              <a:defRPr sz="900"/>
            </a:lvl1pPr>
          </a:lstStyle>
          <a:p>
            <a:pPr lvl="0"/>
            <a:r>
              <a:rPr lang="en-US" dirty="0"/>
              <a:t>Add text alternative link, if needed.</a:t>
            </a:r>
          </a:p>
        </p:txBody>
      </p:sp>
      <p:sp>
        <p:nvSpPr>
          <p:cNvPr id="10" name="Image Credit">
            <a:extLst>
              <a:ext uri="{FF2B5EF4-FFF2-40B4-BE49-F238E27FC236}">
                <a16:creationId xmlns:a16="http://schemas.microsoft.com/office/drawing/2014/main" id="{96D29D1D-52C5-415C-8F04-01A8F1203347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1562101" y="6684963"/>
            <a:ext cx="6976872" cy="173736"/>
          </a:xfrm>
        </p:spPr>
        <p:txBody>
          <a:bodyPr anchor="ctr" anchorCtr="0">
            <a:noAutofit/>
          </a:bodyPr>
          <a:lstStyle>
            <a:lvl1pPr algn="r">
              <a:defRPr sz="800">
                <a:solidFill>
                  <a:srgbClr val="595959"/>
                </a:solidFill>
              </a:defRPr>
            </a:lvl1pPr>
          </a:lstStyle>
          <a:p>
            <a:pPr lvl="0"/>
            <a:r>
              <a:rPr lang="en-US" dirty="0"/>
              <a:t>Insert Image Credit Here</a:t>
            </a:r>
          </a:p>
        </p:txBody>
      </p:sp>
    </p:spTree>
    <p:extLst>
      <p:ext uri="{BB962C8B-B14F-4D97-AF65-F5344CB8AC3E}">
        <p14:creationId xmlns:p14="http://schemas.microsoft.com/office/powerpoint/2010/main" val="2841978002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592">
          <p15:clr>
            <a:srgbClr val="FBAE40"/>
          </p15:clr>
        </p15:guide>
        <p15:guide id="2" orient="horz" pos="2736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mparison Placehold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>
            <a:extLst>
              <a:ext uri="{FF2B5EF4-FFF2-40B4-BE49-F238E27FC236}">
                <a16:creationId xmlns:a16="http://schemas.microsoft.com/office/drawing/2014/main" id="{A4407840-F6A4-4638-BB2F-9FBAA1A8146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42900" y="304800"/>
            <a:ext cx="8458200" cy="678611"/>
          </a:xfrm>
          <a:prstGeom prst="rect">
            <a:avLst/>
          </a:prstGeom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sz="2400"/>
            </a:lvl1pPr>
          </a:lstStyle>
          <a:p>
            <a:r>
              <a:rPr lang="en-US" dirty="0"/>
              <a:t>Slide Title</a:t>
            </a:r>
            <a:br>
              <a:rPr lang="en-US" dirty="0"/>
            </a:br>
            <a:endParaRPr lang="en-US" dirty="0"/>
          </a:p>
        </p:txBody>
      </p:sp>
      <p:sp>
        <p:nvSpPr>
          <p:cNvPr id="5" name="Content Placeholder 1">
            <a:extLst>
              <a:ext uri="{FF2B5EF4-FFF2-40B4-BE49-F238E27FC236}">
                <a16:creationId xmlns:a16="http://schemas.microsoft.com/office/drawing/2014/main" id="{D13536C2-DC17-4031-9948-17E37EF9911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342900" y="1276709"/>
            <a:ext cx="4076700" cy="4971691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2400"/>
            </a:lvl1pPr>
            <a:lvl2pPr>
              <a:defRPr sz="2400"/>
            </a:lvl2pPr>
            <a:lvl3pPr marL="640080">
              <a:defRPr sz="2000"/>
            </a:lvl3pPr>
          </a:lstStyle>
          <a:p>
            <a:pPr lvl="0"/>
            <a:r>
              <a:rPr lang="en-US" dirty="0"/>
              <a:t>Slide 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0B2D170F-7AF9-40BB-A11B-08474DF5C3AA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4724400" y="1257300"/>
            <a:ext cx="4076700" cy="4991100"/>
          </a:xfrm>
        </p:spPr>
        <p:txBody>
          <a:bodyPr>
            <a:noAutofit/>
          </a:bodyPr>
          <a:lstStyle>
            <a:lvl1pPr>
              <a:defRPr sz="2400"/>
            </a:lvl1pPr>
            <a:lvl2pPr>
              <a:defRPr sz="2400"/>
            </a:lvl2pPr>
            <a:lvl3pPr marL="640080">
              <a:defRPr sz="2000"/>
            </a:lvl3pPr>
          </a:lstStyle>
          <a:p>
            <a:pPr lvl="0"/>
            <a:r>
              <a:rPr lang="en-US" dirty="0"/>
              <a:t>Slide Content 2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8" name="Appendix Link">
            <a:extLst>
              <a:ext uri="{FF2B5EF4-FFF2-40B4-BE49-F238E27FC236}">
                <a16:creationId xmlns:a16="http://schemas.microsoft.com/office/drawing/2014/main" id="{4AE6E6E7-EF0D-4B16-A430-D3E949F0A825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3200400" y="6324600"/>
            <a:ext cx="2743200" cy="192024"/>
          </a:xfrm>
        </p:spPr>
        <p:txBody>
          <a:bodyPr anchor="b" anchorCtr="0">
            <a:noAutofit/>
          </a:bodyPr>
          <a:lstStyle>
            <a:lvl1pPr algn="ctr">
              <a:defRPr sz="900"/>
            </a:lvl1pPr>
          </a:lstStyle>
          <a:p>
            <a:pPr lvl="0"/>
            <a:r>
              <a:rPr lang="en-US" dirty="0"/>
              <a:t>Add text alternative link, if needed.</a:t>
            </a:r>
          </a:p>
        </p:txBody>
      </p:sp>
      <p:sp>
        <p:nvSpPr>
          <p:cNvPr id="10" name="Image Credit">
            <a:extLst>
              <a:ext uri="{FF2B5EF4-FFF2-40B4-BE49-F238E27FC236}">
                <a16:creationId xmlns:a16="http://schemas.microsoft.com/office/drawing/2014/main" id="{67124AF1-AD81-4125-B6A8-174BC6E5DB6C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1562101" y="6684963"/>
            <a:ext cx="6976872" cy="173736"/>
          </a:xfrm>
        </p:spPr>
        <p:txBody>
          <a:bodyPr anchor="ctr" anchorCtr="0">
            <a:noAutofit/>
          </a:bodyPr>
          <a:lstStyle>
            <a:lvl1pPr algn="r">
              <a:defRPr sz="800">
                <a:solidFill>
                  <a:srgbClr val="595959"/>
                </a:solidFill>
              </a:defRPr>
            </a:lvl1pPr>
          </a:lstStyle>
          <a:p>
            <a:pPr lvl="0"/>
            <a:r>
              <a:rPr lang="en-US" dirty="0"/>
              <a:t>Insert Image Credit Here</a:t>
            </a:r>
          </a:p>
        </p:txBody>
      </p:sp>
    </p:spTree>
    <p:extLst>
      <p:ext uri="{BB962C8B-B14F-4D97-AF65-F5344CB8AC3E}">
        <p14:creationId xmlns:p14="http://schemas.microsoft.com/office/powerpoint/2010/main" val="2790419578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592">
          <p15:clr>
            <a:srgbClr val="FBAE40"/>
          </p15:clr>
        </p15:guide>
        <p15:guide id="2" orient="horz" pos="2736">
          <p15:clr>
            <a:srgbClr val="FBAE40"/>
          </p15:clr>
        </p15:guide>
        <p15:guide id="3" pos="2880">
          <p15:clr>
            <a:srgbClr val="FBAE40"/>
          </p15:clr>
        </p15:guide>
        <p15:guide id="4" pos="2976">
          <p15:clr>
            <a:srgbClr val="FBAE40"/>
          </p15:clr>
        </p15:guide>
        <p15:guide id="5" pos="2784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 W/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MHE Altered Background, fixed">
            <a:extLst>
              <a:ext uri="{FF2B5EF4-FFF2-40B4-BE49-F238E27FC236}">
                <a16:creationId xmlns:a16="http://schemas.microsoft.com/office/drawing/2014/main" id="{E2D8ACCF-E5FC-4FE9-9E84-B2A0A6B1EEB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342900" y="2095500"/>
            <a:ext cx="3886199" cy="3886199"/>
            <a:chOff x="342900" y="2095500"/>
            <a:chExt cx="3886199" cy="3886199"/>
          </a:xfrm>
        </p:grpSpPr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52AD1ADE-6D88-5C48-9EEF-7E081C733011}"/>
                </a:ext>
              </a:extLst>
            </p:cNvPr>
            <p:cNvSpPr/>
            <p:nvPr userDrawn="1"/>
          </p:nvSpPr>
          <p:spPr>
            <a:xfrm>
              <a:off x="342900" y="2095500"/>
              <a:ext cx="3886199" cy="3886199"/>
            </a:xfrm>
            <a:prstGeom prst="rect">
              <a:avLst/>
            </a:prstGeom>
            <a:solidFill>
              <a:srgbClr val="9F2241"/>
            </a:solidFill>
            <a:ln>
              <a:noFill/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AFE6DE48-1064-2849-AF2D-2E29711B1885}"/>
                </a:ext>
              </a:extLst>
            </p:cNvPr>
            <p:cNvSpPr/>
            <p:nvPr userDrawn="1"/>
          </p:nvSpPr>
          <p:spPr>
            <a:xfrm>
              <a:off x="495300" y="2362200"/>
              <a:ext cx="3429000" cy="3467100"/>
            </a:xfrm>
            <a:prstGeom prst="rect">
              <a:avLst/>
            </a:prstGeom>
            <a:solidFill>
              <a:srgbClr val="E21A23"/>
            </a:solidFill>
            <a:ln>
              <a:noFill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7" name="Title"/>
          <p:cNvSpPr>
            <a:spLocks noGrp="1"/>
          </p:cNvSpPr>
          <p:nvPr userDrawn="1">
            <p:ph type="ctrTitle" hasCustomPrompt="1"/>
          </p:nvPr>
        </p:nvSpPr>
        <p:spPr>
          <a:xfrm>
            <a:off x="621792" y="2608290"/>
            <a:ext cx="3035808" cy="1394084"/>
          </a:xfrm>
          <a:prstGeom prst="rect">
            <a:avLst/>
          </a:prstGeom>
        </p:spPr>
        <p:txBody>
          <a:bodyPr anchor="b">
            <a:noAutofit/>
          </a:bodyPr>
          <a:lstStyle>
            <a:lvl1pPr algn="l">
              <a:lnSpc>
                <a:spcPct val="100000"/>
              </a:lnSpc>
              <a:defRPr sz="2600" b="1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8" name="Subtitle"/>
          <p:cNvSpPr>
            <a:spLocks noGrp="1"/>
          </p:cNvSpPr>
          <p:nvPr userDrawn="1">
            <p:ph type="subTitle" idx="1" hasCustomPrompt="1"/>
          </p:nvPr>
        </p:nvSpPr>
        <p:spPr>
          <a:xfrm>
            <a:off x="621792" y="4069830"/>
            <a:ext cx="3035808" cy="804094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8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Presentation Subtitle</a:t>
            </a:r>
          </a:p>
        </p:txBody>
      </p:sp>
      <p:cxnSp>
        <p:nvCxnSpPr>
          <p:cNvPr id="9" name="MHE line separating subtitles from text">
            <a:extLst>
              <a:ext uri="{FF2B5EF4-FFF2-40B4-BE49-F238E27FC236}">
                <a16:creationId xmlns:a16="http://schemas.microsoft.com/office/drawing/2014/main" id="{EC86C884-D766-9149-B40E-B86A943DE6D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>
            <a:off x="713232" y="4919472"/>
            <a:ext cx="2532888" cy="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 Placeholder"/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621791" y="5096656"/>
            <a:ext cx="3043303" cy="569626"/>
          </a:xfrm>
          <a:prstGeom prst="rect">
            <a:avLst/>
          </a:prstGeom>
        </p:spPr>
        <p:txBody>
          <a:bodyPr/>
          <a:lstStyle>
            <a:lvl1pPr>
              <a:spcBef>
                <a:spcPts val="0"/>
              </a:spcBef>
              <a:defRPr sz="1200" b="1">
                <a:solidFill>
                  <a:schemeClr val="bg1"/>
                </a:solidFill>
              </a:defRPr>
            </a:lvl1pPr>
            <a:lvl2pPr>
              <a:defRPr sz="1400">
                <a:solidFill>
                  <a:schemeClr val="bg1"/>
                </a:solidFill>
              </a:defRPr>
            </a:lvl2pPr>
            <a:lvl3pPr>
              <a:defRPr sz="1400">
                <a:solidFill>
                  <a:schemeClr val="bg1"/>
                </a:solidFill>
              </a:defRPr>
            </a:lvl3pPr>
            <a:lvl4pPr>
              <a:defRPr sz="1400">
                <a:solidFill>
                  <a:schemeClr val="bg1"/>
                </a:solidFill>
              </a:defRPr>
            </a:lvl4pPr>
            <a:lvl5pPr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Extra Text</a:t>
            </a:r>
          </a:p>
        </p:txBody>
      </p:sp>
      <p:sp>
        <p:nvSpPr>
          <p:cNvPr id="3" name="Cover Placeholder">
            <a:extLst>
              <a:ext uri="{FF2B5EF4-FFF2-40B4-BE49-F238E27FC236}">
                <a16:creationId xmlns:a16="http://schemas.microsoft.com/office/drawing/2014/main" id="{67C61915-1FDF-4DF1-95F4-8BAC894B4DC1}"/>
              </a:ext>
            </a:extLst>
          </p:cNvPr>
          <p:cNvSpPr>
            <a:spLocks noGrp="1"/>
          </p:cNvSpPr>
          <p:nvPr userDrawn="1">
            <p:ph type="pic" sz="quarter" idx="11" hasCustomPrompt="1"/>
          </p:nvPr>
        </p:nvSpPr>
        <p:spPr>
          <a:xfrm>
            <a:off x="4572000" y="1450229"/>
            <a:ext cx="4229100" cy="497645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Optional: Include Cover Here</a:t>
            </a:r>
          </a:p>
        </p:txBody>
      </p:sp>
      <p:sp>
        <p:nvSpPr>
          <p:cNvPr id="2" name="Long Copyright">
            <a:extLst>
              <a:ext uri="{FF2B5EF4-FFF2-40B4-BE49-F238E27FC236}">
                <a16:creationId xmlns:a16="http://schemas.microsoft.com/office/drawing/2014/main" id="{F4607C07-D864-4A1A-8061-D12997CC50CE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 algn="ctr">
              <a:defRPr/>
            </a:lvl1pPr>
          </a:lstStyle>
          <a:p>
            <a:pPr defTabSz="457200">
              <a:spcBef>
                <a:spcPct val="20000"/>
              </a:spcBef>
              <a:defRPr/>
            </a:pPr>
            <a:r>
              <a:rPr lang="en-US" dirty="0"/>
              <a:t>© &lt; add the year&gt; McGraw Hill. All rights reserved. Authorized only for instructor use in the classroom.</a:t>
            </a:r>
          </a:p>
          <a:p>
            <a:pPr defTabSz="457200">
              <a:spcBef>
                <a:spcPct val="20000"/>
              </a:spcBef>
              <a:defRPr/>
            </a:pPr>
            <a:r>
              <a:rPr lang="en-US" dirty="0"/>
              <a:t>No reproduction or further distribution permitted without the prior written consent of McGraw Hill.</a:t>
            </a:r>
          </a:p>
        </p:txBody>
      </p:sp>
    </p:spTree>
    <p:extLst>
      <p:ext uri="{BB962C8B-B14F-4D97-AF65-F5344CB8AC3E}">
        <p14:creationId xmlns:p14="http://schemas.microsoft.com/office/powerpoint/2010/main" val="2489068921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320">
          <p15:clr>
            <a:srgbClr val="FBAE40"/>
          </p15:clr>
        </p15:guide>
        <p15:guide id="2" orient="horz" pos="3768">
          <p15:clr>
            <a:srgbClr val="FBAE40"/>
          </p15:clr>
        </p15:guide>
        <p15:guide id="3" pos="2664">
          <p15:clr>
            <a:srgbClr val="FBAE40"/>
          </p15:clr>
        </p15:guide>
        <p15:guide id="4" pos="2880">
          <p15:clr>
            <a:srgbClr val="FBAE40"/>
          </p15:clr>
        </p15:guide>
        <p15:guide id="5" pos="2472">
          <p15:clr>
            <a:srgbClr val="FBAE40"/>
          </p15:clr>
        </p15:guide>
        <p15:guide id="6" pos="312">
          <p15:clr>
            <a:srgbClr val="FBAE40"/>
          </p15:clr>
        </p15:guide>
        <p15:guide id="7" orient="horz" pos="1488">
          <p15:clr>
            <a:srgbClr val="FBAE40"/>
          </p15:clr>
        </p15:guide>
        <p15:guide id="8" orient="horz" pos="3672">
          <p15:clr>
            <a:srgbClr val="FBAE40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ne Main One Seconda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>
            <a:extLst>
              <a:ext uri="{FF2B5EF4-FFF2-40B4-BE49-F238E27FC236}">
                <a16:creationId xmlns:a16="http://schemas.microsoft.com/office/drawing/2014/main" id="{A4407840-F6A4-4638-BB2F-9FBAA1A8146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42900" y="304800"/>
            <a:ext cx="8458200" cy="678611"/>
          </a:xfrm>
          <a:prstGeom prst="rect">
            <a:avLst/>
          </a:prstGeom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sz="2400"/>
            </a:lvl1pPr>
          </a:lstStyle>
          <a:p>
            <a:r>
              <a:rPr lang="en-US" dirty="0"/>
              <a:t>Slide Title</a:t>
            </a:r>
            <a:br>
              <a:rPr lang="en-US" dirty="0"/>
            </a:br>
            <a:endParaRPr lang="en-US" dirty="0"/>
          </a:p>
        </p:txBody>
      </p:sp>
      <p:sp>
        <p:nvSpPr>
          <p:cNvPr id="5" name="Content Placeholder 1">
            <a:extLst>
              <a:ext uri="{FF2B5EF4-FFF2-40B4-BE49-F238E27FC236}">
                <a16:creationId xmlns:a16="http://schemas.microsoft.com/office/drawing/2014/main" id="{D13536C2-DC17-4031-9948-17E37EF9911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342900" y="1276709"/>
            <a:ext cx="5791200" cy="4971691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2400"/>
            </a:lvl1pPr>
            <a:lvl2pPr>
              <a:defRPr sz="2400"/>
            </a:lvl2pPr>
            <a:lvl3pPr marL="640080">
              <a:defRPr sz="2000"/>
            </a:lvl3pPr>
          </a:lstStyle>
          <a:p>
            <a:pPr lvl="0"/>
            <a:r>
              <a:rPr lang="en-US" dirty="0"/>
              <a:t>Slide 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0B2D170F-7AF9-40BB-A11B-08474DF5C3AA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6418052" y="1257300"/>
            <a:ext cx="2383047" cy="4991100"/>
          </a:xfrm>
        </p:spPr>
        <p:txBody>
          <a:bodyPr>
            <a:noAutofit/>
          </a:bodyPr>
          <a:lstStyle>
            <a:lvl1pPr>
              <a:defRPr sz="2400"/>
            </a:lvl1pPr>
            <a:lvl2pPr>
              <a:defRPr sz="2400"/>
            </a:lvl2pPr>
            <a:lvl3pPr marL="640080">
              <a:defRPr sz="2000"/>
            </a:lvl3pPr>
          </a:lstStyle>
          <a:p>
            <a:pPr lvl="0"/>
            <a:r>
              <a:rPr lang="en-US" dirty="0"/>
              <a:t>Slide Content 2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8" name="Appendix Link">
            <a:extLst>
              <a:ext uri="{FF2B5EF4-FFF2-40B4-BE49-F238E27FC236}">
                <a16:creationId xmlns:a16="http://schemas.microsoft.com/office/drawing/2014/main" id="{AD32CF7C-C3BC-4FF7-8980-8FA18C499C01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3200400" y="6324600"/>
            <a:ext cx="2743200" cy="192024"/>
          </a:xfrm>
        </p:spPr>
        <p:txBody>
          <a:bodyPr anchor="b" anchorCtr="0">
            <a:noAutofit/>
          </a:bodyPr>
          <a:lstStyle>
            <a:lvl1pPr algn="ctr">
              <a:defRPr sz="900"/>
            </a:lvl1pPr>
          </a:lstStyle>
          <a:p>
            <a:pPr lvl="0"/>
            <a:r>
              <a:rPr lang="en-US" dirty="0"/>
              <a:t>Add text alternative link, if needed.</a:t>
            </a:r>
          </a:p>
        </p:txBody>
      </p:sp>
      <p:sp>
        <p:nvSpPr>
          <p:cNvPr id="10" name="Image Credit">
            <a:extLst>
              <a:ext uri="{FF2B5EF4-FFF2-40B4-BE49-F238E27FC236}">
                <a16:creationId xmlns:a16="http://schemas.microsoft.com/office/drawing/2014/main" id="{7D6F5080-9539-4A86-A29C-6C60365B64C7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1562101" y="6684963"/>
            <a:ext cx="6976872" cy="173736"/>
          </a:xfrm>
        </p:spPr>
        <p:txBody>
          <a:bodyPr anchor="ctr" anchorCtr="0">
            <a:noAutofit/>
          </a:bodyPr>
          <a:lstStyle>
            <a:lvl1pPr algn="r">
              <a:defRPr sz="800">
                <a:solidFill>
                  <a:srgbClr val="595959"/>
                </a:solidFill>
              </a:defRPr>
            </a:lvl1pPr>
          </a:lstStyle>
          <a:p>
            <a:pPr lvl="0"/>
            <a:r>
              <a:rPr lang="en-US" dirty="0"/>
              <a:t>Insert Image Credit Here</a:t>
            </a:r>
          </a:p>
        </p:txBody>
      </p:sp>
    </p:spTree>
    <p:extLst>
      <p:ext uri="{BB962C8B-B14F-4D97-AF65-F5344CB8AC3E}">
        <p14:creationId xmlns:p14="http://schemas.microsoft.com/office/powerpoint/2010/main" val="843254046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592">
          <p15:clr>
            <a:srgbClr val="FBAE40"/>
          </p15:clr>
        </p15:guide>
        <p15:guide id="2" orient="horz" pos="2736">
          <p15:clr>
            <a:srgbClr val="FBAE40"/>
          </p15:clr>
        </p15:guide>
        <p15:guide id="4" pos="4032">
          <p15:clr>
            <a:srgbClr val="FBAE40"/>
          </p15:clr>
        </p15:guide>
        <p15:guide id="5" pos="3864">
          <p15:clr>
            <a:srgbClr val="FBAE40"/>
          </p15:clr>
        </p15:guide>
      </p15:sldGuideLst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with Third as Acc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>
            <a:extLst>
              <a:ext uri="{FF2B5EF4-FFF2-40B4-BE49-F238E27FC236}">
                <a16:creationId xmlns:a16="http://schemas.microsoft.com/office/drawing/2014/main" id="{A4407840-F6A4-4638-BB2F-9FBAA1A8146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42900" y="304800"/>
            <a:ext cx="8458200" cy="678611"/>
          </a:xfrm>
          <a:prstGeom prst="rect">
            <a:avLst/>
          </a:prstGeom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sz="2400"/>
            </a:lvl1pPr>
          </a:lstStyle>
          <a:p>
            <a:r>
              <a:rPr lang="en-US" dirty="0"/>
              <a:t>Slide Title</a:t>
            </a:r>
            <a:br>
              <a:rPr lang="en-US" dirty="0"/>
            </a:br>
            <a:endParaRPr lang="en-US" dirty="0"/>
          </a:p>
        </p:txBody>
      </p:sp>
      <p:sp>
        <p:nvSpPr>
          <p:cNvPr id="5" name="Content Placeholder 1">
            <a:extLst>
              <a:ext uri="{FF2B5EF4-FFF2-40B4-BE49-F238E27FC236}">
                <a16:creationId xmlns:a16="http://schemas.microsoft.com/office/drawing/2014/main" id="{D13536C2-DC17-4031-9948-17E37EF9911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342900" y="1276709"/>
            <a:ext cx="8458200" cy="2838091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2400"/>
            </a:lvl1pPr>
            <a:lvl2pPr>
              <a:defRPr sz="2400"/>
            </a:lvl2pPr>
            <a:lvl3pPr marL="640080">
              <a:defRPr sz="2000"/>
            </a:lvl3pPr>
          </a:lstStyle>
          <a:p>
            <a:pPr lvl="0"/>
            <a:r>
              <a:rPr lang="en-US" dirty="0"/>
              <a:t>Slide 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0B2D170F-7AF9-40BB-A11B-08474DF5C3AA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342901" y="4343400"/>
            <a:ext cx="5791200" cy="1905000"/>
          </a:xfrm>
        </p:spPr>
        <p:txBody>
          <a:bodyPr>
            <a:noAutofit/>
          </a:bodyPr>
          <a:lstStyle>
            <a:lvl1pPr>
              <a:defRPr sz="2400"/>
            </a:lvl1pPr>
            <a:lvl2pPr>
              <a:defRPr sz="2400"/>
            </a:lvl2pPr>
            <a:lvl3pPr marL="640080">
              <a:defRPr sz="2000"/>
            </a:lvl3pPr>
          </a:lstStyle>
          <a:p>
            <a:pPr lvl="0"/>
            <a:r>
              <a:rPr lang="en-US" dirty="0"/>
              <a:t>Slide Content 2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22432755-BCF5-451F-968D-CFFD10D87BE2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6400800" y="4343400"/>
            <a:ext cx="2400300" cy="1905000"/>
          </a:xfrm>
        </p:spPr>
        <p:txBody>
          <a:bodyPr>
            <a:noAutofit/>
          </a:bodyPr>
          <a:lstStyle>
            <a:lvl1pPr>
              <a:defRPr sz="2400"/>
            </a:lvl1pPr>
            <a:lvl2pPr>
              <a:defRPr sz="2400"/>
            </a:lvl2pPr>
            <a:lvl3pPr marL="640080">
              <a:defRPr sz="2000"/>
            </a:lvl3pPr>
          </a:lstStyle>
          <a:p>
            <a:pPr lvl="0"/>
            <a:r>
              <a:rPr lang="en-US" dirty="0"/>
              <a:t>Slide Content 3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10" name="Appendix Link">
            <a:extLst>
              <a:ext uri="{FF2B5EF4-FFF2-40B4-BE49-F238E27FC236}">
                <a16:creationId xmlns:a16="http://schemas.microsoft.com/office/drawing/2014/main" id="{94C876B4-C8F8-4EDA-9579-00F8F36CB98C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3200400" y="6324600"/>
            <a:ext cx="2743200" cy="192024"/>
          </a:xfrm>
        </p:spPr>
        <p:txBody>
          <a:bodyPr anchor="b" anchorCtr="0">
            <a:noAutofit/>
          </a:bodyPr>
          <a:lstStyle>
            <a:lvl1pPr algn="ctr">
              <a:defRPr sz="900"/>
            </a:lvl1pPr>
          </a:lstStyle>
          <a:p>
            <a:pPr lvl="0"/>
            <a:r>
              <a:rPr lang="en-US" dirty="0"/>
              <a:t>Add text alternative link, if needed.</a:t>
            </a:r>
          </a:p>
        </p:txBody>
      </p:sp>
      <p:sp>
        <p:nvSpPr>
          <p:cNvPr id="11" name="Image Credit">
            <a:extLst>
              <a:ext uri="{FF2B5EF4-FFF2-40B4-BE49-F238E27FC236}">
                <a16:creationId xmlns:a16="http://schemas.microsoft.com/office/drawing/2014/main" id="{9138FC26-0A66-41D8-932B-35FF43FDA976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1562101" y="6684963"/>
            <a:ext cx="6976872" cy="173736"/>
          </a:xfrm>
        </p:spPr>
        <p:txBody>
          <a:bodyPr anchor="ctr" anchorCtr="0">
            <a:noAutofit/>
          </a:bodyPr>
          <a:lstStyle>
            <a:lvl1pPr algn="r">
              <a:defRPr sz="800">
                <a:solidFill>
                  <a:srgbClr val="595959"/>
                </a:solidFill>
              </a:defRPr>
            </a:lvl1pPr>
          </a:lstStyle>
          <a:p>
            <a:pPr lvl="0"/>
            <a:r>
              <a:rPr lang="en-US" dirty="0"/>
              <a:t>Insert Image Credit Here</a:t>
            </a:r>
          </a:p>
        </p:txBody>
      </p:sp>
    </p:spTree>
    <p:extLst>
      <p:ext uri="{BB962C8B-B14F-4D97-AF65-F5344CB8AC3E}">
        <p14:creationId xmlns:p14="http://schemas.microsoft.com/office/powerpoint/2010/main" val="1415937089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592">
          <p15:clr>
            <a:srgbClr val="FBAE40"/>
          </p15:clr>
        </p15:guide>
        <p15:guide id="2" orient="horz" pos="2736">
          <p15:clr>
            <a:srgbClr val="FBAE40"/>
          </p15:clr>
        </p15:guide>
        <p15:guide id="4" pos="4032">
          <p15:clr>
            <a:srgbClr val="FBAE40"/>
          </p15:clr>
        </p15:guide>
        <p15:guide id="5" pos="3864">
          <p15:clr>
            <a:srgbClr val="FBAE40"/>
          </p15:clr>
        </p15:guide>
      </p15:sldGuideLst>
    </p:ext>
  </p:extLs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x Main Placehold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>
            <a:extLst>
              <a:ext uri="{FF2B5EF4-FFF2-40B4-BE49-F238E27FC236}">
                <a16:creationId xmlns:a16="http://schemas.microsoft.com/office/drawing/2014/main" id="{A4407840-F6A4-4638-BB2F-9FBAA1A8146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42900" y="304800"/>
            <a:ext cx="8458200" cy="678611"/>
          </a:xfrm>
          <a:prstGeom prst="rect">
            <a:avLst/>
          </a:prstGeom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sz="2400"/>
            </a:lvl1pPr>
          </a:lstStyle>
          <a:p>
            <a:r>
              <a:rPr lang="en-US" dirty="0"/>
              <a:t>Slide Title</a:t>
            </a:r>
            <a:br>
              <a:rPr lang="en-US" dirty="0"/>
            </a:br>
            <a:endParaRPr lang="en-US" dirty="0"/>
          </a:p>
        </p:txBody>
      </p:sp>
      <p:sp>
        <p:nvSpPr>
          <p:cNvPr id="5" name="Content Placeholder 1">
            <a:extLst>
              <a:ext uri="{FF2B5EF4-FFF2-40B4-BE49-F238E27FC236}">
                <a16:creationId xmlns:a16="http://schemas.microsoft.com/office/drawing/2014/main" id="{D13536C2-DC17-4031-9948-17E37EF9911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342900" y="1276710"/>
            <a:ext cx="8458200" cy="612476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2400"/>
            </a:lvl1pPr>
            <a:lvl2pPr>
              <a:defRPr sz="2400"/>
            </a:lvl2pPr>
            <a:lvl3pPr marL="640080">
              <a:defRPr sz="2000"/>
            </a:lvl3pPr>
          </a:lstStyle>
          <a:p>
            <a:pPr lvl="0"/>
            <a:r>
              <a:rPr lang="en-US" dirty="0"/>
              <a:t>Slide 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0B2D170F-7AF9-40BB-A11B-08474DF5C3AA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342900" y="2070496"/>
            <a:ext cx="8458200" cy="649138"/>
          </a:xfrm>
        </p:spPr>
        <p:txBody>
          <a:bodyPr>
            <a:noAutofit/>
          </a:bodyPr>
          <a:lstStyle>
            <a:lvl1pPr>
              <a:defRPr sz="2400"/>
            </a:lvl1pPr>
            <a:lvl2pPr>
              <a:defRPr sz="2400"/>
            </a:lvl2pPr>
            <a:lvl3pPr marL="640080">
              <a:defRPr sz="2000"/>
            </a:lvl3pPr>
          </a:lstStyle>
          <a:p>
            <a:pPr lvl="0"/>
            <a:r>
              <a:rPr lang="en-US" dirty="0"/>
              <a:t>Slide Content 2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3356A590-66B5-4770-8441-82DC031F56EA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342900" y="2900944"/>
            <a:ext cx="8458200" cy="673100"/>
          </a:xfrm>
        </p:spPr>
        <p:txBody>
          <a:bodyPr>
            <a:noAutofit/>
          </a:bodyPr>
          <a:lstStyle>
            <a:lvl1pPr>
              <a:defRPr sz="2400"/>
            </a:lvl1pPr>
            <a:lvl2pPr>
              <a:defRPr sz="2400"/>
            </a:lvl2pPr>
            <a:lvl3pPr marL="640080">
              <a:defRPr sz="2000"/>
            </a:lvl3pPr>
          </a:lstStyle>
          <a:p>
            <a:pPr lvl="0"/>
            <a:r>
              <a:rPr lang="en-US" dirty="0"/>
              <a:t>Slide Content 3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11" name="Content Placeholder 4">
            <a:extLst>
              <a:ext uri="{FF2B5EF4-FFF2-40B4-BE49-F238E27FC236}">
                <a16:creationId xmlns:a16="http://schemas.microsoft.com/office/drawing/2014/main" id="{30BD29E5-BD7B-4CD0-9B09-8F8B24F89FBE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342900" y="3755354"/>
            <a:ext cx="8458200" cy="698500"/>
          </a:xfrm>
        </p:spPr>
        <p:txBody>
          <a:bodyPr>
            <a:noAutofit/>
          </a:bodyPr>
          <a:lstStyle>
            <a:lvl1pPr>
              <a:defRPr sz="2400"/>
            </a:lvl1pPr>
            <a:lvl2pPr>
              <a:defRPr sz="2400"/>
            </a:lvl2pPr>
            <a:lvl3pPr marL="640080">
              <a:defRPr sz="2000"/>
            </a:lvl3pPr>
          </a:lstStyle>
          <a:p>
            <a:pPr lvl="0"/>
            <a:r>
              <a:rPr lang="en-US" dirty="0"/>
              <a:t>Slide Content 4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13" name="Content Placeholder 5">
            <a:extLst>
              <a:ext uri="{FF2B5EF4-FFF2-40B4-BE49-F238E27FC236}">
                <a16:creationId xmlns:a16="http://schemas.microsoft.com/office/drawing/2014/main" id="{E908CA92-5DB2-4DC0-937B-1B178AA91781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342900" y="4635164"/>
            <a:ext cx="8458200" cy="698500"/>
          </a:xfrm>
        </p:spPr>
        <p:txBody>
          <a:bodyPr>
            <a:noAutofit/>
          </a:bodyPr>
          <a:lstStyle>
            <a:lvl1pPr>
              <a:defRPr sz="2400"/>
            </a:lvl1pPr>
            <a:lvl2pPr>
              <a:defRPr sz="2400"/>
            </a:lvl2pPr>
            <a:lvl3pPr marL="640080">
              <a:defRPr sz="2000"/>
            </a:lvl3pPr>
          </a:lstStyle>
          <a:p>
            <a:pPr lvl="0"/>
            <a:r>
              <a:rPr lang="en-US" dirty="0"/>
              <a:t>Slide Content 5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15" name="Content Placeholder 6">
            <a:extLst>
              <a:ext uri="{FF2B5EF4-FFF2-40B4-BE49-F238E27FC236}">
                <a16:creationId xmlns:a16="http://schemas.microsoft.com/office/drawing/2014/main" id="{8B728CCD-2639-461B-9841-57505AC13467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342900" y="5514975"/>
            <a:ext cx="8458200" cy="733425"/>
          </a:xfrm>
        </p:spPr>
        <p:txBody>
          <a:bodyPr>
            <a:noAutofit/>
          </a:bodyPr>
          <a:lstStyle>
            <a:lvl1pPr>
              <a:defRPr sz="2400"/>
            </a:lvl1pPr>
            <a:lvl2pPr>
              <a:defRPr sz="2400"/>
            </a:lvl2pPr>
            <a:lvl3pPr marL="640080">
              <a:defRPr sz="2000"/>
            </a:lvl3pPr>
          </a:lstStyle>
          <a:p>
            <a:pPr lvl="0"/>
            <a:r>
              <a:rPr lang="en-US" dirty="0"/>
              <a:t>Slide Content 6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12" name="Appendix Link">
            <a:extLst>
              <a:ext uri="{FF2B5EF4-FFF2-40B4-BE49-F238E27FC236}">
                <a16:creationId xmlns:a16="http://schemas.microsoft.com/office/drawing/2014/main" id="{97057F8C-50AA-46C4-9FEB-90CB82EBCB39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3200400" y="6324600"/>
            <a:ext cx="2743200" cy="192024"/>
          </a:xfrm>
        </p:spPr>
        <p:txBody>
          <a:bodyPr anchor="b" anchorCtr="0">
            <a:noAutofit/>
          </a:bodyPr>
          <a:lstStyle>
            <a:lvl1pPr algn="ctr">
              <a:defRPr sz="900"/>
            </a:lvl1pPr>
          </a:lstStyle>
          <a:p>
            <a:pPr lvl="0"/>
            <a:r>
              <a:rPr lang="en-US" dirty="0"/>
              <a:t>Add text alternative link, if needed.</a:t>
            </a:r>
          </a:p>
        </p:txBody>
      </p:sp>
      <p:sp>
        <p:nvSpPr>
          <p:cNvPr id="14" name="Image Credit">
            <a:extLst>
              <a:ext uri="{FF2B5EF4-FFF2-40B4-BE49-F238E27FC236}">
                <a16:creationId xmlns:a16="http://schemas.microsoft.com/office/drawing/2014/main" id="{1623EF09-AD07-4110-9BAD-C19C23C906E2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1562101" y="6684963"/>
            <a:ext cx="6976872" cy="173736"/>
          </a:xfrm>
        </p:spPr>
        <p:txBody>
          <a:bodyPr anchor="ctr" anchorCtr="0">
            <a:noAutofit/>
          </a:bodyPr>
          <a:lstStyle>
            <a:lvl1pPr algn="r">
              <a:defRPr sz="800">
                <a:solidFill>
                  <a:srgbClr val="595959"/>
                </a:solidFill>
              </a:defRPr>
            </a:lvl1pPr>
          </a:lstStyle>
          <a:p>
            <a:pPr lvl="0"/>
            <a:r>
              <a:rPr lang="en-US" dirty="0"/>
              <a:t>Insert Image Credit Here</a:t>
            </a:r>
          </a:p>
        </p:txBody>
      </p:sp>
    </p:spTree>
    <p:extLst>
      <p:ext uri="{BB962C8B-B14F-4D97-AF65-F5344CB8AC3E}">
        <p14:creationId xmlns:p14="http://schemas.microsoft.com/office/powerpoint/2010/main" val="1401499335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592">
          <p15:clr>
            <a:srgbClr val="FBAE40"/>
          </p15:clr>
        </p15:guide>
        <p15:guide id="2" orient="horz" pos="2736">
          <p15:clr>
            <a:srgbClr val="FBAE40"/>
          </p15:clr>
        </p15:guide>
      </p15:sldGuideLst>
    </p:ext>
  </p:extLs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ix Main Placehold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>
            <a:extLst>
              <a:ext uri="{FF2B5EF4-FFF2-40B4-BE49-F238E27FC236}">
                <a16:creationId xmlns:a16="http://schemas.microsoft.com/office/drawing/2014/main" id="{A4407840-F6A4-4638-BB2F-9FBAA1A8146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42900" y="304800"/>
            <a:ext cx="8458200" cy="678611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00000"/>
              </a:lnSpc>
              <a:defRPr sz="2400"/>
            </a:lvl1pPr>
          </a:lstStyle>
          <a:p>
            <a:r>
              <a:rPr lang="en-US" dirty="0"/>
              <a:t>Slide Title</a:t>
            </a:r>
            <a:br>
              <a:rPr lang="en-US" dirty="0"/>
            </a:br>
            <a:endParaRPr lang="en-US" dirty="0"/>
          </a:p>
        </p:txBody>
      </p:sp>
      <p:sp>
        <p:nvSpPr>
          <p:cNvPr id="5" name="Content Placeholder 1">
            <a:extLst>
              <a:ext uri="{FF2B5EF4-FFF2-40B4-BE49-F238E27FC236}">
                <a16:creationId xmlns:a16="http://schemas.microsoft.com/office/drawing/2014/main" id="{D13536C2-DC17-4031-9948-17E37EF9911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342900" y="1276710"/>
            <a:ext cx="8458200" cy="54864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2400"/>
            </a:lvl1pPr>
            <a:lvl2pPr>
              <a:defRPr sz="2400"/>
            </a:lvl2pPr>
            <a:lvl3pPr marL="640080">
              <a:defRPr sz="2000"/>
            </a:lvl3pPr>
          </a:lstStyle>
          <a:p>
            <a:pPr lvl="0"/>
            <a:r>
              <a:rPr lang="en-US" dirty="0"/>
              <a:t>Slide 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0B2D170F-7AF9-40BB-A11B-08474DF5C3AA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342900" y="1904671"/>
            <a:ext cx="8458200" cy="548640"/>
          </a:xfrm>
        </p:spPr>
        <p:txBody>
          <a:bodyPr>
            <a:noAutofit/>
          </a:bodyPr>
          <a:lstStyle>
            <a:lvl1pPr>
              <a:defRPr sz="2400"/>
            </a:lvl1pPr>
            <a:lvl2pPr>
              <a:defRPr sz="2400"/>
            </a:lvl2pPr>
            <a:lvl3pPr marL="640080">
              <a:defRPr sz="2000"/>
            </a:lvl3pPr>
          </a:lstStyle>
          <a:p>
            <a:pPr lvl="0"/>
            <a:r>
              <a:rPr lang="en-US" dirty="0"/>
              <a:t>Slide Content 2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3356A590-66B5-4770-8441-82DC031F56EA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342900" y="2532632"/>
            <a:ext cx="8458200" cy="548640"/>
          </a:xfrm>
        </p:spPr>
        <p:txBody>
          <a:bodyPr>
            <a:noAutofit/>
          </a:bodyPr>
          <a:lstStyle>
            <a:lvl1pPr>
              <a:defRPr sz="2400"/>
            </a:lvl1pPr>
            <a:lvl2pPr>
              <a:defRPr sz="2400"/>
            </a:lvl2pPr>
            <a:lvl3pPr marL="640080">
              <a:defRPr sz="2000"/>
            </a:lvl3pPr>
          </a:lstStyle>
          <a:p>
            <a:pPr lvl="0"/>
            <a:r>
              <a:rPr lang="en-US" dirty="0"/>
              <a:t>Slide Content 3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11" name="Content Placeholder 4">
            <a:extLst>
              <a:ext uri="{FF2B5EF4-FFF2-40B4-BE49-F238E27FC236}">
                <a16:creationId xmlns:a16="http://schemas.microsoft.com/office/drawing/2014/main" id="{30BD29E5-BD7B-4CD0-9B09-8F8B24F89FBE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342900" y="3160593"/>
            <a:ext cx="8458200" cy="548640"/>
          </a:xfrm>
        </p:spPr>
        <p:txBody>
          <a:bodyPr>
            <a:noAutofit/>
          </a:bodyPr>
          <a:lstStyle>
            <a:lvl1pPr>
              <a:defRPr sz="2400"/>
            </a:lvl1pPr>
            <a:lvl2pPr>
              <a:defRPr sz="2400"/>
            </a:lvl2pPr>
            <a:lvl3pPr marL="640080">
              <a:defRPr sz="2000"/>
            </a:lvl3pPr>
          </a:lstStyle>
          <a:p>
            <a:pPr lvl="0"/>
            <a:r>
              <a:rPr lang="en-US" dirty="0"/>
              <a:t>Slide Content 4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13" name="Content Placeholder 5">
            <a:extLst>
              <a:ext uri="{FF2B5EF4-FFF2-40B4-BE49-F238E27FC236}">
                <a16:creationId xmlns:a16="http://schemas.microsoft.com/office/drawing/2014/main" id="{E908CA92-5DB2-4DC0-937B-1B178AA91781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342900" y="3788554"/>
            <a:ext cx="8458200" cy="548640"/>
          </a:xfrm>
        </p:spPr>
        <p:txBody>
          <a:bodyPr>
            <a:noAutofit/>
          </a:bodyPr>
          <a:lstStyle>
            <a:lvl1pPr>
              <a:defRPr sz="2400"/>
            </a:lvl1pPr>
            <a:lvl2pPr>
              <a:defRPr sz="2400"/>
            </a:lvl2pPr>
            <a:lvl3pPr marL="640080">
              <a:defRPr sz="2000"/>
            </a:lvl3pPr>
          </a:lstStyle>
          <a:p>
            <a:pPr lvl="0"/>
            <a:r>
              <a:rPr lang="en-US" dirty="0"/>
              <a:t>Slide Content 5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15" name="Content Placeholder 6">
            <a:extLst>
              <a:ext uri="{FF2B5EF4-FFF2-40B4-BE49-F238E27FC236}">
                <a16:creationId xmlns:a16="http://schemas.microsoft.com/office/drawing/2014/main" id="{8B728CCD-2639-461B-9841-57505AC13467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342900" y="4416515"/>
            <a:ext cx="8458200" cy="548640"/>
          </a:xfrm>
        </p:spPr>
        <p:txBody>
          <a:bodyPr>
            <a:noAutofit/>
          </a:bodyPr>
          <a:lstStyle>
            <a:lvl1pPr>
              <a:defRPr sz="2400"/>
            </a:lvl1pPr>
            <a:lvl2pPr>
              <a:defRPr sz="2400"/>
            </a:lvl2pPr>
            <a:lvl3pPr marL="640080">
              <a:defRPr sz="2000"/>
            </a:lvl3pPr>
          </a:lstStyle>
          <a:p>
            <a:pPr lvl="0"/>
            <a:r>
              <a:rPr lang="en-US" dirty="0"/>
              <a:t>Slide Content 6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12" name="Content Placeholder 7">
            <a:extLst>
              <a:ext uri="{FF2B5EF4-FFF2-40B4-BE49-F238E27FC236}">
                <a16:creationId xmlns:a16="http://schemas.microsoft.com/office/drawing/2014/main" id="{8B728CCD-2639-461B-9841-57505AC13467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342900" y="5044476"/>
            <a:ext cx="8458200" cy="548640"/>
          </a:xfrm>
        </p:spPr>
        <p:txBody>
          <a:bodyPr>
            <a:noAutofit/>
          </a:bodyPr>
          <a:lstStyle>
            <a:lvl1pPr>
              <a:defRPr sz="2400"/>
            </a:lvl1pPr>
            <a:lvl2pPr>
              <a:defRPr sz="2400"/>
            </a:lvl2pPr>
            <a:lvl3pPr marL="640080">
              <a:defRPr sz="2000"/>
            </a:lvl3pPr>
          </a:lstStyle>
          <a:p>
            <a:pPr lvl="0"/>
            <a:r>
              <a:rPr lang="en-US" dirty="0"/>
              <a:t>Slide Content 6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14" name="Content Placeholder 8">
            <a:extLst>
              <a:ext uri="{FF2B5EF4-FFF2-40B4-BE49-F238E27FC236}">
                <a16:creationId xmlns:a16="http://schemas.microsoft.com/office/drawing/2014/main" id="{8B728CCD-2639-461B-9841-57505AC13467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342900" y="5672435"/>
            <a:ext cx="8458200" cy="548640"/>
          </a:xfrm>
        </p:spPr>
        <p:txBody>
          <a:bodyPr>
            <a:noAutofit/>
          </a:bodyPr>
          <a:lstStyle>
            <a:lvl1pPr>
              <a:defRPr sz="2400"/>
            </a:lvl1pPr>
            <a:lvl2pPr>
              <a:defRPr sz="2400"/>
            </a:lvl2pPr>
            <a:lvl3pPr marL="640080">
              <a:defRPr sz="2000"/>
            </a:lvl3pPr>
          </a:lstStyle>
          <a:p>
            <a:pPr lvl="0"/>
            <a:r>
              <a:rPr lang="en-US" dirty="0"/>
              <a:t>Slide Content 6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18" name="Appendix Link">
            <a:extLst>
              <a:ext uri="{FF2B5EF4-FFF2-40B4-BE49-F238E27FC236}">
                <a16:creationId xmlns:a16="http://schemas.microsoft.com/office/drawing/2014/main" id="{F163B4E1-5D46-44BE-A972-DA38306E845F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3200400" y="6324600"/>
            <a:ext cx="2743200" cy="192024"/>
          </a:xfrm>
        </p:spPr>
        <p:txBody>
          <a:bodyPr anchor="b" anchorCtr="0">
            <a:noAutofit/>
          </a:bodyPr>
          <a:lstStyle>
            <a:lvl1pPr algn="ctr">
              <a:defRPr sz="900"/>
            </a:lvl1pPr>
          </a:lstStyle>
          <a:p>
            <a:pPr lvl="0"/>
            <a:r>
              <a:rPr lang="en-US" dirty="0"/>
              <a:t>Add text alternative link, if needed.</a:t>
            </a:r>
          </a:p>
        </p:txBody>
      </p:sp>
      <p:sp>
        <p:nvSpPr>
          <p:cNvPr id="19" name="Image Credit">
            <a:extLst>
              <a:ext uri="{FF2B5EF4-FFF2-40B4-BE49-F238E27FC236}">
                <a16:creationId xmlns:a16="http://schemas.microsoft.com/office/drawing/2014/main" id="{11CF0136-AD06-4EAE-ADD1-CB06BEFD9BF1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1562101" y="6684963"/>
            <a:ext cx="6976872" cy="173736"/>
          </a:xfrm>
        </p:spPr>
        <p:txBody>
          <a:bodyPr anchor="ctr" anchorCtr="0">
            <a:noAutofit/>
          </a:bodyPr>
          <a:lstStyle>
            <a:lvl1pPr algn="r">
              <a:defRPr sz="800">
                <a:solidFill>
                  <a:srgbClr val="595959"/>
                </a:solidFill>
              </a:defRPr>
            </a:lvl1pPr>
          </a:lstStyle>
          <a:p>
            <a:pPr lvl="0"/>
            <a:r>
              <a:rPr lang="en-US" dirty="0"/>
              <a:t>Insert Image Credit Here</a:t>
            </a:r>
          </a:p>
        </p:txBody>
      </p:sp>
    </p:spTree>
    <p:extLst>
      <p:ext uri="{BB962C8B-B14F-4D97-AF65-F5344CB8AC3E}">
        <p14:creationId xmlns:p14="http://schemas.microsoft.com/office/powerpoint/2010/main" val="2670127690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592">
          <p15:clr>
            <a:srgbClr val="FBAE40"/>
          </p15:clr>
        </p15:guide>
        <p15:guide id="2" orient="horz" pos="2736">
          <p15:clr>
            <a:srgbClr val="FBAE40"/>
          </p15:clr>
        </p15:guide>
      </p15:sldGuideLst>
    </p:ext>
  </p:extLs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Appendix-One Placeho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>
            <a:extLst>
              <a:ext uri="{FF2B5EF4-FFF2-40B4-BE49-F238E27FC236}">
                <a16:creationId xmlns:a16="http://schemas.microsoft.com/office/drawing/2014/main" id="{A4407840-F6A4-4638-BB2F-9FBAA1A8146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42900" y="304800"/>
            <a:ext cx="8458200" cy="678611"/>
          </a:xfrm>
          <a:prstGeom prst="rect">
            <a:avLst/>
          </a:prstGeom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sz="2400"/>
            </a:lvl1pPr>
          </a:lstStyle>
          <a:p>
            <a:r>
              <a:rPr lang="en-US" dirty="0"/>
              <a:t>Slide Title</a:t>
            </a:r>
            <a:br>
              <a:rPr lang="en-US" dirty="0"/>
            </a:br>
            <a:endParaRPr lang="en-US" dirty="0"/>
          </a:p>
        </p:txBody>
      </p:sp>
      <p:sp>
        <p:nvSpPr>
          <p:cNvPr id="6" name="Return to main slide Link 1">
            <a:extLst>
              <a:ext uri="{FF2B5EF4-FFF2-40B4-BE49-F238E27FC236}">
                <a16:creationId xmlns:a16="http://schemas.microsoft.com/office/drawing/2014/main" id="{F538FEEA-434F-404A-8A40-5F717D6CB596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081587" y="1068234"/>
            <a:ext cx="2980826" cy="225425"/>
          </a:xfrm>
        </p:spPr>
        <p:txBody>
          <a:bodyPr anchor="ctr">
            <a:noAutofit/>
          </a:bodyPr>
          <a:lstStyle>
            <a:lvl1pPr algn="ctr">
              <a:defRPr sz="1200"/>
            </a:lvl1pPr>
          </a:lstStyle>
          <a:p>
            <a:pPr lvl="0"/>
            <a:r>
              <a:rPr lang="en-US" dirty="0"/>
              <a:t>Return to parent-slide containing images.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F99ECE4-CEB6-4518-B036-709D64B27AE0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342900" y="1371601"/>
            <a:ext cx="8458200" cy="4873752"/>
          </a:xfrm>
        </p:spPr>
        <p:txBody>
          <a:bodyPr>
            <a:noAutofit/>
          </a:bodyPr>
          <a:lstStyle>
            <a:lvl1pPr>
              <a:defRPr/>
            </a:lvl1pPr>
          </a:lstStyle>
          <a:p>
            <a:pPr lvl="0"/>
            <a:r>
              <a:rPr lang="en-US" dirty="0"/>
              <a:t>Slide 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8" name="Return to main slide Link 2">
            <a:extLst>
              <a:ext uri="{FF2B5EF4-FFF2-40B4-BE49-F238E27FC236}">
                <a16:creationId xmlns:a16="http://schemas.microsoft.com/office/drawing/2014/main" id="{9B134E77-CDFC-4241-959A-BAF4C2ADE209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3070946" y="6350211"/>
            <a:ext cx="2980944" cy="228600"/>
          </a:xfrm>
        </p:spPr>
        <p:txBody>
          <a:bodyPr anchor="ctr">
            <a:noAutofit/>
          </a:bodyPr>
          <a:lstStyle>
            <a:lvl1pPr algn="ctr">
              <a:defRPr sz="1200"/>
            </a:lvl1pPr>
          </a:lstStyle>
          <a:p>
            <a:pPr lvl="0"/>
            <a:r>
              <a:rPr lang="en-IN" dirty="0"/>
              <a:t>Return to parent-slide containing images.</a:t>
            </a:r>
          </a:p>
        </p:txBody>
      </p:sp>
    </p:spTree>
    <p:extLst>
      <p:ext uri="{BB962C8B-B14F-4D97-AF65-F5344CB8AC3E}">
        <p14:creationId xmlns:p14="http://schemas.microsoft.com/office/powerpoint/2010/main" val="1152932969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pos="2880">
          <p15:clr>
            <a:srgbClr val="FBAE40"/>
          </p15:clr>
        </p15:guide>
        <p15:guide id="2" orient="horz" pos="360">
          <p15:clr>
            <a:srgbClr val="FBAE40"/>
          </p15:clr>
        </p15:guide>
        <p15:guide id="3" pos="264">
          <p15:clr>
            <a:srgbClr val="FBAE40"/>
          </p15:clr>
        </p15:guide>
        <p15:guide id="4" orient="horz" pos="2160">
          <p15:clr>
            <a:srgbClr val="FBAE40"/>
          </p15:clr>
        </p15:guide>
      </p15:sldGuideLst>
    </p:ext>
  </p:extLs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idden Slide Title">
            <a:extLst>
              <a:ext uri="{FF2B5EF4-FFF2-40B4-BE49-F238E27FC236}">
                <a16:creationId xmlns:a16="http://schemas.microsoft.com/office/drawing/2014/main" id="{D3229D0C-04EF-482F-B26C-8D49CD33DBE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425949" y="418391"/>
            <a:ext cx="2292103" cy="29182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dirty="0"/>
              <a:t>Add hidden title here </a:t>
            </a:r>
          </a:p>
        </p:txBody>
      </p:sp>
      <p:pic>
        <p:nvPicPr>
          <p:cNvPr id="6" name="MGH Logo">
            <a:extLst>
              <a:ext uri="{FF2B5EF4-FFF2-40B4-BE49-F238E27FC236}">
                <a16:creationId xmlns:a16="http://schemas.microsoft.com/office/drawing/2014/main" id="{60DCFDF5-2A5B-440E-888A-BC0BFEF9FF5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0211" y="1005697"/>
            <a:ext cx="2443579" cy="2443579"/>
          </a:xfrm>
          <a:prstGeom prst="rect">
            <a:avLst/>
          </a:prstGeom>
        </p:spPr>
      </p:pic>
      <p:sp>
        <p:nvSpPr>
          <p:cNvPr id="3" name="Long Copyright">
            <a:extLst>
              <a:ext uri="{FF2B5EF4-FFF2-40B4-BE49-F238E27FC236}">
                <a16:creationId xmlns:a16="http://schemas.microsoft.com/office/drawing/2014/main" id="{9AB572CE-E262-4FA6-8D47-02F068ADD1BE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0" y="6487064"/>
            <a:ext cx="9144000" cy="370936"/>
          </a:xfrm>
        </p:spPr>
        <p:txBody>
          <a:bodyPr/>
          <a:lstStyle>
            <a:lvl1pPr algn="ctr">
              <a:defRPr/>
            </a:lvl1pPr>
          </a:lstStyle>
          <a:p>
            <a:pPr defTabSz="457200">
              <a:spcBef>
                <a:spcPct val="20000"/>
              </a:spcBef>
              <a:defRPr/>
            </a:pPr>
            <a:r>
              <a:rPr lang="en-US" dirty="0"/>
              <a:t>© &lt; add the year&gt; McGraw Hill. All rights reserved. Authorized only for instructor use in the classroom.</a:t>
            </a:r>
          </a:p>
          <a:p>
            <a:pPr defTabSz="457200">
              <a:spcBef>
                <a:spcPct val="20000"/>
              </a:spcBef>
              <a:defRPr/>
            </a:pPr>
            <a:r>
              <a:rPr lang="en-US" dirty="0"/>
              <a:t>No reproduction or further distribution permitted without the prior written consent of McGraw Hill.</a:t>
            </a:r>
          </a:p>
        </p:txBody>
      </p:sp>
      <p:sp>
        <p:nvSpPr>
          <p:cNvPr id="9" name="MGH Tagline">
            <a:extLst>
              <a:ext uri="{FF2B5EF4-FFF2-40B4-BE49-F238E27FC236}">
                <a16:creationId xmlns:a16="http://schemas.microsoft.com/office/drawing/2014/main" id="{F040BF5C-A78D-440C-93DF-72F3F641F3F1}"/>
              </a:ext>
            </a:extLst>
          </p:cNvPr>
          <p:cNvSpPr txBox="1"/>
          <p:nvPr userDrawn="1"/>
        </p:nvSpPr>
        <p:spPr>
          <a:xfrm>
            <a:off x="1730746" y="3796682"/>
            <a:ext cx="5682508" cy="4690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4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Calibri" panose="020F0502020204030204" pitchFamily="34" charset="0"/>
                <a:cs typeface="+mn-cs"/>
              </a:rPr>
              <a:t>Because learning changes everything.</a:t>
            </a:r>
            <a:r>
              <a:rPr kumimoji="0" lang="en-US" sz="1400" b="0" i="0" u="none" strike="noStrike" kern="1200" cap="none" spc="40" normalizeH="0" baseline="6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Calibri" panose="020F0502020204030204" pitchFamily="34" charset="0"/>
                <a:cs typeface="+mn-cs"/>
              </a:rPr>
              <a:t>®</a:t>
            </a:r>
            <a:endParaRPr kumimoji="0" lang="en-US" sz="2400" b="0" i="0" u="none" strike="noStrike" kern="1200" cap="none" spc="40" normalizeH="0" baseline="60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MGH URL">
            <a:extLst>
              <a:ext uri="{FF2B5EF4-FFF2-40B4-BE49-F238E27FC236}">
                <a16:creationId xmlns:a16="http://schemas.microsoft.com/office/drawing/2014/main" id="{2215B5DD-E18E-478F-81B9-79BA83A9A251}"/>
              </a:ext>
            </a:extLst>
          </p:cNvPr>
          <p:cNvSpPr txBox="1"/>
          <p:nvPr userDrawn="1"/>
        </p:nvSpPr>
        <p:spPr>
          <a:xfrm>
            <a:off x="3269085" y="5329121"/>
            <a:ext cx="260583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www.mheducation.com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156990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 NO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MHE Official Background, fixed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0" y="1452559"/>
            <a:ext cx="9144000" cy="4982750"/>
            <a:chOff x="0" y="1521567"/>
            <a:chExt cx="9144000" cy="4846438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23FD8DC8-1EF1-6B48-9F31-D9D254F85818}"/>
                </a:ext>
              </a:extLst>
            </p:cNvPr>
            <p:cNvSpPr/>
            <p:nvPr userDrawn="1"/>
          </p:nvSpPr>
          <p:spPr>
            <a:xfrm>
              <a:off x="0" y="1521567"/>
              <a:ext cx="9144000" cy="4846438"/>
            </a:xfrm>
            <a:prstGeom prst="rect">
              <a:avLst/>
            </a:prstGeom>
            <a:solidFill>
              <a:srgbClr val="720F11"/>
            </a:solidFill>
            <a:ln>
              <a:noFill/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9500492E-5EBE-C745-8EEE-F17D4BB4582E}"/>
                </a:ext>
              </a:extLst>
            </p:cNvPr>
            <p:cNvSpPr/>
            <p:nvPr userDrawn="1"/>
          </p:nvSpPr>
          <p:spPr>
            <a:xfrm>
              <a:off x="185629" y="2001422"/>
              <a:ext cx="8493233" cy="4166364"/>
            </a:xfrm>
            <a:prstGeom prst="rect">
              <a:avLst/>
            </a:prstGeom>
            <a:solidFill>
              <a:srgbClr val="9F2241"/>
            </a:solidFill>
            <a:ln>
              <a:noFill/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6D976C39-0B94-D44F-9108-A52DD0916B5A}"/>
                </a:ext>
              </a:extLst>
            </p:cNvPr>
            <p:cNvSpPr/>
            <p:nvPr userDrawn="1"/>
          </p:nvSpPr>
          <p:spPr>
            <a:xfrm>
              <a:off x="364385" y="2475809"/>
              <a:ext cx="7858340" cy="3513221"/>
            </a:xfrm>
            <a:prstGeom prst="rect">
              <a:avLst/>
            </a:prstGeom>
            <a:solidFill>
              <a:srgbClr val="E21A23"/>
            </a:solidFill>
            <a:ln>
              <a:noFill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2" name="Title"/>
          <p:cNvSpPr>
            <a:spLocks noGrp="1"/>
          </p:cNvSpPr>
          <p:nvPr userDrawn="1">
            <p:ph type="ctrTitle"/>
          </p:nvPr>
        </p:nvSpPr>
        <p:spPr>
          <a:xfrm>
            <a:off x="777240" y="2985555"/>
            <a:ext cx="6521640" cy="873214"/>
          </a:xfrm>
          <a:prstGeom prst="rect">
            <a:avLst/>
          </a:prstGeom>
        </p:spPr>
        <p:txBody>
          <a:bodyPr anchor="t">
            <a:noAutofit/>
          </a:bodyPr>
          <a:lstStyle>
            <a:lvl1pPr algn="l">
              <a:lnSpc>
                <a:spcPct val="100000"/>
              </a:lnSpc>
              <a:defRPr sz="2600" b="1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"/>
          <p:cNvSpPr>
            <a:spLocks noGrp="1"/>
          </p:cNvSpPr>
          <p:nvPr>
            <p:ph type="subTitle" idx="1"/>
          </p:nvPr>
        </p:nvSpPr>
        <p:spPr>
          <a:xfrm>
            <a:off x="782058" y="3986784"/>
            <a:ext cx="4297680" cy="517585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8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cxnSp>
        <p:nvCxnSpPr>
          <p:cNvPr id="21" name="MHE line separating subtitles from text">
            <a:extLst>
              <a:ext uri="{FF2B5EF4-FFF2-40B4-BE49-F238E27FC236}">
                <a16:creationId xmlns:a16="http://schemas.microsoft.com/office/drawing/2014/main" id="{EC86C884-D766-9149-B40E-B86A943DE6D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>
            <a:off x="867202" y="4650037"/>
            <a:ext cx="3574789" cy="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 Placeholder"/>
          <p:cNvSpPr>
            <a:spLocks noGrp="1"/>
          </p:cNvSpPr>
          <p:nvPr>
            <p:ph type="body" sz="quarter" idx="10"/>
          </p:nvPr>
        </p:nvSpPr>
        <p:spPr>
          <a:xfrm>
            <a:off x="777240" y="4718304"/>
            <a:ext cx="4443413" cy="576185"/>
          </a:xfrm>
          <a:prstGeom prst="rect">
            <a:avLst/>
          </a:prstGeom>
        </p:spPr>
        <p:txBody>
          <a:bodyPr/>
          <a:lstStyle>
            <a:lvl1pPr>
              <a:spcBef>
                <a:spcPts val="0"/>
              </a:spcBef>
              <a:defRPr sz="1600">
                <a:solidFill>
                  <a:schemeClr val="bg1"/>
                </a:solidFill>
              </a:defRPr>
            </a:lvl1pPr>
            <a:lvl2pPr>
              <a:defRPr sz="1400">
                <a:solidFill>
                  <a:schemeClr val="bg1"/>
                </a:solidFill>
              </a:defRPr>
            </a:lvl2pPr>
            <a:lvl3pPr>
              <a:defRPr sz="1400">
                <a:solidFill>
                  <a:schemeClr val="bg1"/>
                </a:solidFill>
              </a:defRPr>
            </a:lvl3pPr>
            <a:lvl4pPr>
              <a:defRPr sz="1400">
                <a:solidFill>
                  <a:schemeClr val="bg1"/>
                </a:solidFill>
              </a:defRPr>
            </a:lvl4pPr>
            <a:lvl5pPr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Long Copyright">
            <a:extLst>
              <a:ext uri="{FF2B5EF4-FFF2-40B4-BE49-F238E27FC236}">
                <a16:creationId xmlns:a16="http://schemas.microsoft.com/office/drawing/2014/main" id="{54514DA3-A928-4CD1-BFAE-B5DF399C4B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0" y="6487064"/>
            <a:ext cx="9144000" cy="370935"/>
          </a:xfrm>
        </p:spPr>
        <p:txBody>
          <a:bodyPr/>
          <a:lstStyle>
            <a:lvl1pPr algn="ctr">
              <a:defRPr/>
            </a:lvl1pPr>
          </a:lstStyle>
          <a:p>
            <a:pPr defTabSz="457200">
              <a:spcBef>
                <a:spcPct val="20000"/>
              </a:spcBef>
              <a:defRPr/>
            </a:pPr>
            <a:r>
              <a:rPr lang="en-US" dirty="0"/>
              <a:t>© &lt; add the year&gt; McGraw Hill. All rights reserved. Authorized only for instructor use in the classroom.</a:t>
            </a:r>
          </a:p>
          <a:p>
            <a:pPr defTabSz="457200">
              <a:spcBef>
                <a:spcPct val="20000"/>
              </a:spcBef>
              <a:defRPr/>
            </a:pPr>
            <a:r>
              <a:rPr lang="en-US" dirty="0"/>
              <a:t>No reproduction or further distribution permitted without the prior written consent of McGraw Hill.</a:t>
            </a:r>
          </a:p>
        </p:txBody>
      </p:sp>
    </p:spTree>
    <p:extLst>
      <p:ext uri="{BB962C8B-B14F-4D97-AF65-F5344CB8AC3E}">
        <p14:creationId xmlns:p14="http://schemas.microsoft.com/office/powerpoint/2010/main" val="380643474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959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 NO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MHE altered Background, fixed">
            <a:extLst>
              <a:ext uri="{FF2B5EF4-FFF2-40B4-BE49-F238E27FC236}">
                <a16:creationId xmlns:a16="http://schemas.microsoft.com/office/drawing/2014/main" id="{7A14A7A9-A9D7-4A08-A24F-4D1C1F4C29C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0" y="1446366"/>
            <a:ext cx="9143999" cy="4991100"/>
            <a:chOff x="0" y="1524000"/>
            <a:chExt cx="9143999" cy="4991100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9500492E-5EBE-C745-8EEE-F17D4BB4582E}"/>
                </a:ext>
              </a:extLst>
            </p:cNvPr>
            <p:cNvSpPr/>
            <p:nvPr userDrawn="1"/>
          </p:nvSpPr>
          <p:spPr>
            <a:xfrm>
              <a:off x="0" y="1524000"/>
              <a:ext cx="9143999" cy="4991100"/>
            </a:xfrm>
            <a:prstGeom prst="rect">
              <a:avLst/>
            </a:prstGeom>
            <a:solidFill>
              <a:srgbClr val="9F2241"/>
            </a:solidFill>
            <a:ln>
              <a:noFill/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6D976C39-0B94-D44F-9108-A52DD0916B5A}"/>
                </a:ext>
              </a:extLst>
            </p:cNvPr>
            <p:cNvSpPr/>
            <p:nvPr userDrawn="1"/>
          </p:nvSpPr>
          <p:spPr>
            <a:xfrm>
              <a:off x="190500" y="2019300"/>
              <a:ext cx="8496300" cy="4267200"/>
            </a:xfrm>
            <a:prstGeom prst="rect">
              <a:avLst/>
            </a:prstGeom>
            <a:solidFill>
              <a:srgbClr val="E21A23"/>
            </a:solidFill>
            <a:ln>
              <a:noFill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2" name="Title"/>
          <p:cNvSpPr>
            <a:spLocks noGrp="1"/>
          </p:cNvSpPr>
          <p:nvPr userDrawn="1">
            <p:ph type="ctrTitle"/>
          </p:nvPr>
        </p:nvSpPr>
        <p:spPr>
          <a:xfrm>
            <a:off x="567378" y="2593298"/>
            <a:ext cx="6980170" cy="1130559"/>
          </a:xfrm>
          <a:prstGeom prst="rect">
            <a:avLst/>
          </a:prstGeom>
        </p:spPr>
        <p:txBody>
          <a:bodyPr anchor="t">
            <a:noAutofit/>
          </a:bodyPr>
          <a:lstStyle>
            <a:lvl1pPr algn="l">
              <a:lnSpc>
                <a:spcPct val="100000"/>
              </a:lnSpc>
              <a:defRPr sz="2600" b="1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"/>
          <p:cNvSpPr>
            <a:spLocks noGrp="1"/>
          </p:cNvSpPr>
          <p:nvPr userDrawn="1">
            <p:ph type="subTitle" idx="1"/>
          </p:nvPr>
        </p:nvSpPr>
        <p:spPr>
          <a:xfrm>
            <a:off x="567378" y="3807503"/>
            <a:ext cx="4542020" cy="719352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8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cxnSp>
        <p:nvCxnSpPr>
          <p:cNvPr id="21" name="MHE line separating subtitles from text">
            <a:extLst>
              <a:ext uri="{FF2B5EF4-FFF2-40B4-BE49-F238E27FC236}">
                <a16:creationId xmlns:a16="http://schemas.microsoft.com/office/drawing/2014/main" id="{EC86C884-D766-9149-B40E-B86A943DE6D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>
            <a:off x="702310" y="4665027"/>
            <a:ext cx="3574789" cy="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 Placeholder"/>
          <p:cNvSpPr>
            <a:spLocks noGrp="1"/>
          </p:cNvSpPr>
          <p:nvPr userDrawn="1">
            <p:ph type="body" sz="quarter" idx="10"/>
          </p:nvPr>
        </p:nvSpPr>
        <p:spPr>
          <a:xfrm>
            <a:off x="567378" y="4770769"/>
            <a:ext cx="4443413" cy="576185"/>
          </a:xfrm>
          <a:prstGeom prst="rect">
            <a:avLst/>
          </a:prstGeom>
        </p:spPr>
        <p:txBody>
          <a:bodyPr/>
          <a:lstStyle>
            <a:lvl1pPr>
              <a:spcBef>
                <a:spcPts val="0"/>
              </a:spcBef>
              <a:defRPr sz="1600">
                <a:solidFill>
                  <a:schemeClr val="bg1"/>
                </a:solidFill>
              </a:defRPr>
            </a:lvl1pPr>
            <a:lvl2pPr>
              <a:defRPr sz="1400">
                <a:solidFill>
                  <a:schemeClr val="bg1"/>
                </a:solidFill>
              </a:defRPr>
            </a:lvl2pPr>
            <a:lvl3pPr>
              <a:defRPr sz="1400">
                <a:solidFill>
                  <a:schemeClr val="bg1"/>
                </a:solidFill>
              </a:defRPr>
            </a:lvl3pPr>
            <a:lvl4pPr>
              <a:defRPr sz="1400">
                <a:solidFill>
                  <a:schemeClr val="bg1"/>
                </a:solidFill>
              </a:defRPr>
            </a:lvl4pPr>
            <a:lvl5pPr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Long Copyright">
            <a:extLst>
              <a:ext uri="{FF2B5EF4-FFF2-40B4-BE49-F238E27FC236}">
                <a16:creationId xmlns:a16="http://schemas.microsoft.com/office/drawing/2014/main" id="{54514DA3-A928-4CD1-BFAE-B5DF399C4B36}"/>
              </a:ext>
            </a:extLst>
          </p:cNvPr>
          <p:cNvSpPr>
            <a:spLocks noGrp="1"/>
          </p:cNvSpPr>
          <p:nvPr userDrawn="1">
            <p:ph type="ftr" sz="quarter" idx="11"/>
          </p:nvPr>
        </p:nvSpPr>
        <p:spPr>
          <a:xfrm>
            <a:off x="0" y="6487064"/>
            <a:ext cx="9144000" cy="370935"/>
          </a:xfrm>
        </p:spPr>
        <p:txBody>
          <a:bodyPr/>
          <a:lstStyle>
            <a:lvl1pPr algn="ctr">
              <a:defRPr/>
            </a:lvl1pPr>
          </a:lstStyle>
          <a:p>
            <a:pPr defTabSz="457200">
              <a:spcBef>
                <a:spcPct val="20000"/>
              </a:spcBef>
              <a:defRPr/>
            </a:pPr>
            <a:r>
              <a:rPr lang="en-US" dirty="0"/>
              <a:t>© &lt; add the year&gt; McGraw Hill. All rights reserved. Authorized only for instructor use in the classroom.</a:t>
            </a:r>
          </a:p>
          <a:p>
            <a:pPr defTabSz="457200">
              <a:spcBef>
                <a:spcPct val="20000"/>
              </a:spcBef>
              <a:defRPr/>
            </a:pPr>
            <a:r>
              <a:rPr lang="en-US" dirty="0"/>
              <a:t>No reproduction or further distribution permitted without the prior written consent of McGraw Hill.</a:t>
            </a:r>
          </a:p>
        </p:txBody>
      </p:sp>
    </p:spTree>
    <p:extLst>
      <p:ext uri="{BB962C8B-B14F-4D97-AF65-F5344CB8AC3E}">
        <p14:creationId xmlns:p14="http://schemas.microsoft.com/office/powerpoint/2010/main" val="1233895555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272">
          <p15:clr>
            <a:srgbClr val="FBAE40"/>
          </p15:clr>
        </p15:guide>
        <p15:guide id="2" orient="horz" pos="3960">
          <p15:clr>
            <a:srgbClr val="FBAE40"/>
          </p15:clr>
        </p15:guide>
        <p15:guide id="3" pos="120">
          <p15:clr>
            <a:srgbClr val="FBAE40"/>
          </p15:clr>
        </p15:guide>
        <p15:guide id="4" pos="5472">
          <p15:clr>
            <a:srgbClr val="FBAE40"/>
          </p15:clr>
        </p15:guide>
        <p15:guide id="5" orient="horz" pos="2260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ne Main Placeho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>
            <a:extLst>
              <a:ext uri="{FF2B5EF4-FFF2-40B4-BE49-F238E27FC236}">
                <a16:creationId xmlns:a16="http://schemas.microsoft.com/office/drawing/2014/main" id="{A4407840-F6A4-4638-BB2F-9FBAA1A8146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42900" y="304800"/>
            <a:ext cx="8458200" cy="678611"/>
          </a:xfrm>
          <a:prstGeom prst="rect">
            <a:avLst/>
          </a:prstGeom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sz="2400"/>
            </a:lvl1pPr>
          </a:lstStyle>
          <a:p>
            <a:r>
              <a:rPr lang="en-US" dirty="0"/>
              <a:t>Slide Title</a:t>
            </a:r>
            <a:br>
              <a:rPr lang="en-US" dirty="0"/>
            </a:br>
            <a:endParaRPr lang="en-US" dirty="0"/>
          </a:p>
        </p:txBody>
      </p:sp>
      <p:sp>
        <p:nvSpPr>
          <p:cNvPr id="5" name="Content Placeholder 1">
            <a:extLst>
              <a:ext uri="{FF2B5EF4-FFF2-40B4-BE49-F238E27FC236}">
                <a16:creationId xmlns:a16="http://schemas.microsoft.com/office/drawing/2014/main" id="{D13536C2-DC17-4031-9948-17E37EF9911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342900" y="1276709"/>
            <a:ext cx="8458200" cy="4971691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2400"/>
            </a:lvl1pPr>
            <a:lvl2pPr>
              <a:defRPr sz="2400"/>
            </a:lvl2pPr>
            <a:lvl3pPr marL="640080">
              <a:defRPr sz="2000"/>
            </a:lvl3pPr>
          </a:lstStyle>
          <a:p>
            <a:pPr lvl="0"/>
            <a:r>
              <a:rPr lang="en-US" dirty="0"/>
              <a:t>Slide 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6" name="Appendix Link">
            <a:extLst>
              <a:ext uri="{FF2B5EF4-FFF2-40B4-BE49-F238E27FC236}">
                <a16:creationId xmlns:a16="http://schemas.microsoft.com/office/drawing/2014/main" id="{3D2E3074-2DB7-4FC8-BF3F-B9711E20A3B5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3200400" y="6324600"/>
            <a:ext cx="2743200" cy="192024"/>
          </a:xfrm>
        </p:spPr>
        <p:txBody>
          <a:bodyPr anchor="b" anchorCtr="0">
            <a:noAutofit/>
          </a:bodyPr>
          <a:lstStyle>
            <a:lvl1pPr algn="ctr">
              <a:defRPr sz="900"/>
            </a:lvl1pPr>
          </a:lstStyle>
          <a:p>
            <a:pPr lvl="0"/>
            <a:r>
              <a:rPr lang="en-US" dirty="0"/>
              <a:t>Add text alternative link, if needed.</a:t>
            </a:r>
          </a:p>
        </p:txBody>
      </p:sp>
      <p:sp>
        <p:nvSpPr>
          <p:cNvPr id="8" name="Image Credit">
            <a:extLst>
              <a:ext uri="{FF2B5EF4-FFF2-40B4-BE49-F238E27FC236}">
                <a16:creationId xmlns:a16="http://schemas.microsoft.com/office/drawing/2014/main" id="{3341AD32-57DF-4473-A010-15DBF087AC92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1562101" y="6684963"/>
            <a:ext cx="6976872" cy="173736"/>
          </a:xfrm>
        </p:spPr>
        <p:txBody>
          <a:bodyPr anchor="ctr" anchorCtr="0">
            <a:noAutofit/>
          </a:bodyPr>
          <a:lstStyle>
            <a:lvl1pPr algn="r">
              <a:defRPr sz="800">
                <a:solidFill>
                  <a:srgbClr val="595959"/>
                </a:solidFill>
              </a:defRPr>
            </a:lvl1pPr>
          </a:lstStyle>
          <a:p>
            <a:pPr lvl="0"/>
            <a:r>
              <a:rPr lang="en-US" dirty="0"/>
              <a:t>Insert Image Credit Here</a:t>
            </a:r>
          </a:p>
        </p:txBody>
      </p:sp>
    </p:spTree>
    <p:extLst>
      <p:ext uri="{BB962C8B-B14F-4D97-AF65-F5344CB8AC3E}">
        <p14:creationId xmlns:p14="http://schemas.microsoft.com/office/powerpoint/2010/main" val="745085821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pos="2880" userDrawn="1">
          <p15:clr>
            <a:srgbClr val="FBAE40"/>
          </p15:clr>
        </p15:guide>
        <p15:guide id="2" orient="horz" pos="360" userDrawn="1">
          <p15:clr>
            <a:srgbClr val="FBAE40"/>
          </p15:clr>
        </p15:guide>
        <p15:guide id="3" pos="264" userDrawn="1">
          <p15:clr>
            <a:srgbClr val="FBAE40"/>
          </p15:clr>
        </p15:guide>
        <p15:guide id="4" orient="horz" pos="2160" userDrawn="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Horizontal Main Placehold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>
            <a:extLst>
              <a:ext uri="{FF2B5EF4-FFF2-40B4-BE49-F238E27FC236}">
                <a16:creationId xmlns:a16="http://schemas.microsoft.com/office/drawing/2014/main" id="{A4407840-F6A4-4638-BB2F-9FBAA1A8146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42900" y="304800"/>
            <a:ext cx="8458200" cy="678611"/>
          </a:xfrm>
          <a:prstGeom prst="rect">
            <a:avLst/>
          </a:prstGeom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sz="2400"/>
            </a:lvl1pPr>
          </a:lstStyle>
          <a:p>
            <a:r>
              <a:rPr lang="en-US" dirty="0"/>
              <a:t>Slide Title</a:t>
            </a:r>
            <a:br>
              <a:rPr lang="en-US" dirty="0"/>
            </a:br>
            <a:endParaRPr lang="en-US" dirty="0"/>
          </a:p>
        </p:txBody>
      </p:sp>
      <p:sp>
        <p:nvSpPr>
          <p:cNvPr id="5" name="Content Placeholder 1">
            <a:extLst>
              <a:ext uri="{FF2B5EF4-FFF2-40B4-BE49-F238E27FC236}">
                <a16:creationId xmlns:a16="http://schemas.microsoft.com/office/drawing/2014/main" id="{D13536C2-DC17-4031-9948-17E37EF9911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342900" y="1276709"/>
            <a:ext cx="8458200" cy="2838091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2400"/>
            </a:lvl1pPr>
            <a:lvl2pPr>
              <a:defRPr sz="2400"/>
            </a:lvl2pPr>
            <a:lvl3pPr marL="640080">
              <a:defRPr sz="2000"/>
            </a:lvl3pPr>
          </a:lstStyle>
          <a:p>
            <a:pPr lvl="0"/>
            <a:r>
              <a:rPr lang="en-US" dirty="0"/>
              <a:t>Slide 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0B2D170F-7AF9-40BB-A11B-08474DF5C3AA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342900" y="4343400"/>
            <a:ext cx="8458200" cy="1905000"/>
          </a:xfrm>
        </p:spPr>
        <p:txBody>
          <a:bodyPr>
            <a:noAutofit/>
          </a:bodyPr>
          <a:lstStyle>
            <a:lvl1pPr>
              <a:defRPr sz="2400"/>
            </a:lvl1pPr>
            <a:lvl2pPr>
              <a:defRPr sz="2400"/>
            </a:lvl2pPr>
            <a:lvl3pPr marL="640080">
              <a:defRPr sz="2000"/>
            </a:lvl3pPr>
            <a:lvl4pPr marL="455613" indent="0">
              <a:buNone/>
              <a:defRPr/>
            </a:lvl4pPr>
          </a:lstStyle>
          <a:p>
            <a:pPr lvl="0"/>
            <a:r>
              <a:rPr lang="en-US" dirty="0"/>
              <a:t>Slide Content 2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8" name="Appendix Link">
            <a:extLst>
              <a:ext uri="{FF2B5EF4-FFF2-40B4-BE49-F238E27FC236}">
                <a16:creationId xmlns:a16="http://schemas.microsoft.com/office/drawing/2014/main" id="{BA2E2FDB-1128-47F8-861C-736E66873753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3200400" y="6324600"/>
            <a:ext cx="2743200" cy="192024"/>
          </a:xfrm>
        </p:spPr>
        <p:txBody>
          <a:bodyPr anchor="b" anchorCtr="0">
            <a:noAutofit/>
          </a:bodyPr>
          <a:lstStyle>
            <a:lvl1pPr algn="ctr">
              <a:defRPr sz="900"/>
            </a:lvl1pPr>
          </a:lstStyle>
          <a:p>
            <a:pPr lvl="0"/>
            <a:r>
              <a:rPr lang="en-US" dirty="0"/>
              <a:t>Add text alternative link, if needed.</a:t>
            </a:r>
          </a:p>
        </p:txBody>
      </p:sp>
      <p:sp>
        <p:nvSpPr>
          <p:cNvPr id="10" name="Image Credit">
            <a:extLst>
              <a:ext uri="{FF2B5EF4-FFF2-40B4-BE49-F238E27FC236}">
                <a16:creationId xmlns:a16="http://schemas.microsoft.com/office/drawing/2014/main" id="{96D29D1D-52C5-415C-8F04-01A8F1203347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1562101" y="6684963"/>
            <a:ext cx="6976872" cy="173736"/>
          </a:xfrm>
        </p:spPr>
        <p:txBody>
          <a:bodyPr anchor="ctr" anchorCtr="0">
            <a:noAutofit/>
          </a:bodyPr>
          <a:lstStyle>
            <a:lvl1pPr algn="r">
              <a:defRPr sz="800">
                <a:solidFill>
                  <a:srgbClr val="595959"/>
                </a:solidFill>
              </a:defRPr>
            </a:lvl1pPr>
          </a:lstStyle>
          <a:p>
            <a:pPr lvl="0"/>
            <a:r>
              <a:rPr lang="en-US" dirty="0"/>
              <a:t>Insert Image Credit Here</a:t>
            </a:r>
          </a:p>
        </p:txBody>
      </p:sp>
    </p:spTree>
    <p:extLst>
      <p:ext uri="{BB962C8B-B14F-4D97-AF65-F5344CB8AC3E}">
        <p14:creationId xmlns:p14="http://schemas.microsoft.com/office/powerpoint/2010/main" val="3422933013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592" userDrawn="1">
          <p15:clr>
            <a:srgbClr val="FBAE40"/>
          </p15:clr>
        </p15:guide>
        <p15:guide id="2" orient="horz" pos="2736" userDrawn="1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mparison Placehold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>
            <a:extLst>
              <a:ext uri="{FF2B5EF4-FFF2-40B4-BE49-F238E27FC236}">
                <a16:creationId xmlns:a16="http://schemas.microsoft.com/office/drawing/2014/main" id="{A4407840-F6A4-4638-BB2F-9FBAA1A8146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42900" y="304800"/>
            <a:ext cx="8458200" cy="678611"/>
          </a:xfrm>
          <a:prstGeom prst="rect">
            <a:avLst/>
          </a:prstGeom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sz="2400"/>
            </a:lvl1pPr>
          </a:lstStyle>
          <a:p>
            <a:r>
              <a:rPr lang="en-US" dirty="0"/>
              <a:t>Slide Title</a:t>
            </a:r>
            <a:br>
              <a:rPr lang="en-US" dirty="0"/>
            </a:br>
            <a:endParaRPr lang="en-US" dirty="0"/>
          </a:p>
        </p:txBody>
      </p:sp>
      <p:sp>
        <p:nvSpPr>
          <p:cNvPr id="5" name="Content Placeholder 1">
            <a:extLst>
              <a:ext uri="{FF2B5EF4-FFF2-40B4-BE49-F238E27FC236}">
                <a16:creationId xmlns:a16="http://schemas.microsoft.com/office/drawing/2014/main" id="{D13536C2-DC17-4031-9948-17E37EF9911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342900" y="1276709"/>
            <a:ext cx="4076700" cy="4971691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2400"/>
            </a:lvl1pPr>
            <a:lvl2pPr>
              <a:defRPr sz="2400"/>
            </a:lvl2pPr>
            <a:lvl3pPr marL="640080">
              <a:defRPr sz="2000"/>
            </a:lvl3pPr>
          </a:lstStyle>
          <a:p>
            <a:pPr lvl="0"/>
            <a:r>
              <a:rPr lang="en-US" dirty="0"/>
              <a:t>Slide 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0B2D170F-7AF9-40BB-A11B-08474DF5C3AA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4724400" y="1257300"/>
            <a:ext cx="4076700" cy="4991100"/>
          </a:xfrm>
        </p:spPr>
        <p:txBody>
          <a:bodyPr>
            <a:noAutofit/>
          </a:bodyPr>
          <a:lstStyle>
            <a:lvl1pPr>
              <a:defRPr sz="2400"/>
            </a:lvl1pPr>
            <a:lvl2pPr>
              <a:defRPr sz="2400"/>
            </a:lvl2pPr>
            <a:lvl3pPr marL="640080">
              <a:defRPr sz="2000"/>
            </a:lvl3pPr>
          </a:lstStyle>
          <a:p>
            <a:pPr lvl="0"/>
            <a:r>
              <a:rPr lang="en-US" dirty="0"/>
              <a:t>Slide Content 2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8" name="Appendix Link">
            <a:extLst>
              <a:ext uri="{FF2B5EF4-FFF2-40B4-BE49-F238E27FC236}">
                <a16:creationId xmlns:a16="http://schemas.microsoft.com/office/drawing/2014/main" id="{4AE6E6E7-EF0D-4B16-A430-D3E949F0A825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3200400" y="6324600"/>
            <a:ext cx="2743200" cy="192024"/>
          </a:xfrm>
        </p:spPr>
        <p:txBody>
          <a:bodyPr anchor="b" anchorCtr="0">
            <a:noAutofit/>
          </a:bodyPr>
          <a:lstStyle>
            <a:lvl1pPr algn="ctr">
              <a:defRPr sz="900"/>
            </a:lvl1pPr>
          </a:lstStyle>
          <a:p>
            <a:pPr lvl="0"/>
            <a:r>
              <a:rPr lang="en-US" dirty="0"/>
              <a:t>Add text alternative link, if needed.</a:t>
            </a:r>
          </a:p>
        </p:txBody>
      </p:sp>
      <p:sp>
        <p:nvSpPr>
          <p:cNvPr id="10" name="Image Credit">
            <a:extLst>
              <a:ext uri="{FF2B5EF4-FFF2-40B4-BE49-F238E27FC236}">
                <a16:creationId xmlns:a16="http://schemas.microsoft.com/office/drawing/2014/main" id="{67124AF1-AD81-4125-B6A8-174BC6E5DB6C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1562101" y="6684963"/>
            <a:ext cx="6976872" cy="173736"/>
          </a:xfrm>
        </p:spPr>
        <p:txBody>
          <a:bodyPr anchor="ctr" anchorCtr="0">
            <a:noAutofit/>
          </a:bodyPr>
          <a:lstStyle>
            <a:lvl1pPr algn="r">
              <a:defRPr sz="800">
                <a:solidFill>
                  <a:srgbClr val="595959"/>
                </a:solidFill>
              </a:defRPr>
            </a:lvl1pPr>
          </a:lstStyle>
          <a:p>
            <a:pPr lvl="0"/>
            <a:r>
              <a:rPr lang="en-US" dirty="0"/>
              <a:t>Insert Image Credit Here</a:t>
            </a:r>
          </a:p>
        </p:txBody>
      </p:sp>
    </p:spTree>
    <p:extLst>
      <p:ext uri="{BB962C8B-B14F-4D97-AF65-F5344CB8AC3E}">
        <p14:creationId xmlns:p14="http://schemas.microsoft.com/office/powerpoint/2010/main" val="478815702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592">
          <p15:clr>
            <a:srgbClr val="FBAE40"/>
          </p15:clr>
        </p15:guide>
        <p15:guide id="2" orient="horz" pos="2736">
          <p15:clr>
            <a:srgbClr val="FBAE40"/>
          </p15:clr>
        </p15:guide>
        <p15:guide id="3" pos="2880">
          <p15:clr>
            <a:srgbClr val="FBAE40"/>
          </p15:clr>
        </p15:guide>
        <p15:guide id="4" pos="2976">
          <p15:clr>
            <a:srgbClr val="FBAE40"/>
          </p15:clr>
        </p15:guide>
        <p15:guide id="5" pos="2784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ne Main One Seconda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>
            <a:extLst>
              <a:ext uri="{FF2B5EF4-FFF2-40B4-BE49-F238E27FC236}">
                <a16:creationId xmlns:a16="http://schemas.microsoft.com/office/drawing/2014/main" id="{A4407840-F6A4-4638-BB2F-9FBAA1A8146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42900" y="304800"/>
            <a:ext cx="8458200" cy="678611"/>
          </a:xfrm>
          <a:prstGeom prst="rect">
            <a:avLst/>
          </a:prstGeom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sz="2400"/>
            </a:lvl1pPr>
          </a:lstStyle>
          <a:p>
            <a:r>
              <a:rPr lang="en-US" dirty="0"/>
              <a:t>Slide Title</a:t>
            </a:r>
            <a:br>
              <a:rPr lang="en-US" dirty="0"/>
            </a:br>
            <a:endParaRPr lang="en-US" dirty="0"/>
          </a:p>
        </p:txBody>
      </p:sp>
      <p:sp>
        <p:nvSpPr>
          <p:cNvPr id="5" name="Content Placeholder 1">
            <a:extLst>
              <a:ext uri="{FF2B5EF4-FFF2-40B4-BE49-F238E27FC236}">
                <a16:creationId xmlns:a16="http://schemas.microsoft.com/office/drawing/2014/main" id="{D13536C2-DC17-4031-9948-17E37EF9911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342900" y="1276709"/>
            <a:ext cx="5791200" cy="4971691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2400"/>
            </a:lvl1pPr>
            <a:lvl2pPr>
              <a:defRPr sz="2400"/>
            </a:lvl2pPr>
            <a:lvl3pPr marL="640080">
              <a:defRPr sz="2000"/>
            </a:lvl3pPr>
          </a:lstStyle>
          <a:p>
            <a:pPr lvl="0"/>
            <a:r>
              <a:rPr lang="en-US" dirty="0"/>
              <a:t>Slide 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0B2D170F-7AF9-40BB-A11B-08474DF5C3AA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6418052" y="1257300"/>
            <a:ext cx="2383047" cy="4991100"/>
          </a:xfrm>
        </p:spPr>
        <p:txBody>
          <a:bodyPr>
            <a:noAutofit/>
          </a:bodyPr>
          <a:lstStyle>
            <a:lvl1pPr>
              <a:defRPr sz="2400"/>
            </a:lvl1pPr>
            <a:lvl2pPr>
              <a:defRPr sz="2400"/>
            </a:lvl2pPr>
            <a:lvl3pPr marL="640080">
              <a:defRPr sz="2000"/>
            </a:lvl3pPr>
          </a:lstStyle>
          <a:p>
            <a:pPr lvl="0"/>
            <a:r>
              <a:rPr lang="en-US" dirty="0"/>
              <a:t>Slide Content 2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8" name="Appendix Link">
            <a:extLst>
              <a:ext uri="{FF2B5EF4-FFF2-40B4-BE49-F238E27FC236}">
                <a16:creationId xmlns:a16="http://schemas.microsoft.com/office/drawing/2014/main" id="{AD32CF7C-C3BC-4FF7-8980-8FA18C499C01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3200400" y="6324600"/>
            <a:ext cx="2743200" cy="192024"/>
          </a:xfrm>
        </p:spPr>
        <p:txBody>
          <a:bodyPr anchor="b" anchorCtr="0">
            <a:noAutofit/>
          </a:bodyPr>
          <a:lstStyle>
            <a:lvl1pPr algn="ctr">
              <a:defRPr sz="900"/>
            </a:lvl1pPr>
          </a:lstStyle>
          <a:p>
            <a:pPr lvl="0"/>
            <a:r>
              <a:rPr lang="en-US" dirty="0"/>
              <a:t>Add text alternative link, if needed.</a:t>
            </a:r>
          </a:p>
        </p:txBody>
      </p:sp>
      <p:sp>
        <p:nvSpPr>
          <p:cNvPr id="10" name="Image Credit">
            <a:extLst>
              <a:ext uri="{FF2B5EF4-FFF2-40B4-BE49-F238E27FC236}">
                <a16:creationId xmlns:a16="http://schemas.microsoft.com/office/drawing/2014/main" id="{7D6F5080-9539-4A86-A29C-6C60365B64C7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1562101" y="6684963"/>
            <a:ext cx="6976872" cy="173736"/>
          </a:xfrm>
        </p:spPr>
        <p:txBody>
          <a:bodyPr anchor="ctr" anchorCtr="0">
            <a:noAutofit/>
          </a:bodyPr>
          <a:lstStyle>
            <a:lvl1pPr algn="r">
              <a:defRPr sz="800">
                <a:solidFill>
                  <a:srgbClr val="595959"/>
                </a:solidFill>
              </a:defRPr>
            </a:lvl1pPr>
          </a:lstStyle>
          <a:p>
            <a:pPr lvl="0"/>
            <a:r>
              <a:rPr lang="en-US" dirty="0"/>
              <a:t>Insert Image Credit Here</a:t>
            </a:r>
          </a:p>
        </p:txBody>
      </p:sp>
    </p:spTree>
    <p:extLst>
      <p:ext uri="{BB962C8B-B14F-4D97-AF65-F5344CB8AC3E}">
        <p14:creationId xmlns:p14="http://schemas.microsoft.com/office/powerpoint/2010/main" val="1446962700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592">
          <p15:clr>
            <a:srgbClr val="FBAE40"/>
          </p15:clr>
        </p15:guide>
        <p15:guide id="2" orient="horz" pos="2736">
          <p15:clr>
            <a:srgbClr val="FBAE40"/>
          </p15:clr>
        </p15:guide>
        <p15:guide id="4" pos="4032" userDrawn="1">
          <p15:clr>
            <a:srgbClr val="FBAE40"/>
          </p15:clr>
        </p15:guide>
        <p15:guide id="5" pos="3864" userDrawn="1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with Third as Acc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>
            <a:extLst>
              <a:ext uri="{FF2B5EF4-FFF2-40B4-BE49-F238E27FC236}">
                <a16:creationId xmlns:a16="http://schemas.microsoft.com/office/drawing/2014/main" id="{A4407840-F6A4-4638-BB2F-9FBAA1A8146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42900" y="304800"/>
            <a:ext cx="8458200" cy="678611"/>
          </a:xfrm>
          <a:prstGeom prst="rect">
            <a:avLst/>
          </a:prstGeom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sz="2400"/>
            </a:lvl1pPr>
          </a:lstStyle>
          <a:p>
            <a:r>
              <a:rPr lang="en-US" dirty="0"/>
              <a:t>Slide Title</a:t>
            </a:r>
            <a:br>
              <a:rPr lang="en-US" dirty="0"/>
            </a:br>
            <a:endParaRPr lang="en-US" dirty="0"/>
          </a:p>
        </p:txBody>
      </p:sp>
      <p:sp>
        <p:nvSpPr>
          <p:cNvPr id="5" name="Content Placeholder 1">
            <a:extLst>
              <a:ext uri="{FF2B5EF4-FFF2-40B4-BE49-F238E27FC236}">
                <a16:creationId xmlns:a16="http://schemas.microsoft.com/office/drawing/2014/main" id="{D13536C2-DC17-4031-9948-17E37EF9911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342900" y="1276709"/>
            <a:ext cx="8458200" cy="2838091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2400"/>
            </a:lvl1pPr>
            <a:lvl2pPr>
              <a:defRPr sz="2400"/>
            </a:lvl2pPr>
            <a:lvl3pPr marL="640080">
              <a:defRPr sz="2000"/>
            </a:lvl3pPr>
          </a:lstStyle>
          <a:p>
            <a:pPr lvl="0"/>
            <a:r>
              <a:rPr lang="en-US" dirty="0"/>
              <a:t>Slide 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0B2D170F-7AF9-40BB-A11B-08474DF5C3AA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342901" y="4343400"/>
            <a:ext cx="5791200" cy="1905000"/>
          </a:xfrm>
        </p:spPr>
        <p:txBody>
          <a:bodyPr>
            <a:noAutofit/>
          </a:bodyPr>
          <a:lstStyle>
            <a:lvl1pPr>
              <a:defRPr sz="2400"/>
            </a:lvl1pPr>
            <a:lvl2pPr>
              <a:defRPr sz="2400"/>
            </a:lvl2pPr>
            <a:lvl3pPr marL="640080">
              <a:defRPr sz="2000"/>
            </a:lvl3pPr>
          </a:lstStyle>
          <a:p>
            <a:pPr lvl="0"/>
            <a:r>
              <a:rPr lang="en-US" dirty="0"/>
              <a:t>Slide Content 2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22432755-BCF5-451F-968D-CFFD10D87BE2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6400800" y="4343400"/>
            <a:ext cx="2400300" cy="1905000"/>
          </a:xfrm>
        </p:spPr>
        <p:txBody>
          <a:bodyPr>
            <a:noAutofit/>
          </a:bodyPr>
          <a:lstStyle>
            <a:lvl1pPr>
              <a:defRPr sz="2400"/>
            </a:lvl1pPr>
            <a:lvl2pPr>
              <a:defRPr sz="2400"/>
            </a:lvl2pPr>
            <a:lvl3pPr marL="640080">
              <a:defRPr sz="2000"/>
            </a:lvl3pPr>
          </a:lstStyle>
          <a:p>
            <a:pPr lvl="0"/>
            <a:r>
              <a:rPr lang="en-US" dirty="0"/>
              <a:t>Slide Content 3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10" name="Appendix Link">
            <a:extLst>
              <a:ext uri="{FF2B5EF4-FFF2-40B4-BE49-F238E27FC236}">
                <a16:creationId xmlns:a16="http://schemas.microsoft.com/office/drawing/2014/main" id="{94C876B4-C8F8-4EDA-9579-00F8F36CB98C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3200400" y="6324600"/>
            <a:ext cx="2743200" cy="192024"/>
          </a:xfrm>
        </p:spPr>
        <p:txBody>
          <a:bodyPr anchor="b" anchorCtr="0">
            <a:noAutofit/>
          </a:bodyPr>
          <a:lstStyle>
            <a:lvl1pPr algn="ctr">
              <a:defRPr sz="900"/>
            </a:lvl1pPr>
          </a:lstStyle>
          <a:p>
            <a:pPr lvl="0"/>
            <a:r>
              <a:rPr lang="en-US" dirty="0"/>
              <a:t>Add text alternative link, if needed.</a:t>
            </a:r>
          </a:p>
        </p:txBody>
      </p:sp>
      <p:sp>
        <p:nvSpPr>
          <p:cNvPr id="11" name="Image Credit">
            <a:extLst>
              <a:ext uri="{FF2B5EF4-FFF2-40B4-BE49-F238E27FC236}">
                <a16:creationId xmlns:a16="http://schemas.microsoft.com/office/drawing/2014/main" id="{9138FC26-0A66-41D8-932B-35FF43FDA976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1562101" y="6684963"/>
            <a:ext cx="6976872" cy="173736"/>
          </a:xfrm>
        </p:spPr>
        <p:txBody>
          <a:bodyPr anchor="ctr" anchorCtr="0">
            <a:noAutofit/>
          </a:bodyPr>
          <a:lstStyle>
            <a:lvl1pPr algn="r">
              <a:defRPr sz="800">
                <a:solidFill>
                  <a:srgbClr val="595959"/>
                </a:solidFill>
              </a:defRPr>
            </a:lvl1pPr>
          </a:lstStyle>
          <a:p>
            <a:pPr lvl="0"/>
            <a:r>
              <a:rPr lang="en-US" dirty="0"/>
              <a:t>Insert Image Credit Here</a:t>
            </a:r>
          </a:p>
        </p:txBody>
      </p:sp>
    </p:spTree>
    <p:extLst>
      <p:ext uri="{BB962C8B-B14F-4D97-AF65-F5344CB8AC3E}">
        <p14:creationId xmlns:p14="http://schemas.microsoft.com/office/powerpoint/2010/main" val="4100005588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592">
          <p15:clr>
            <a:srgbClr val="FBAE40"/>
          </p15:clr>
        </p15:guide>
        <p15:guide id="2" orient="horz" pos="2736">
          <p15:clr>
            <a:srgbClr val="FBAE40"/>
          </p15:clr>
        </p15:guide>
        <p15:guide id="4" pos="4032">
          <p15:clr>
            <a:srgbClr val="FBAE40"/>
          </p15:clr>
        </p15:guide>
        <p15:guide id="5" pos="3864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5" Type="http://schemas.openxmlformats.org/officeDocument/2006/relationships/slideLayout" Target="../slideLayouts/slideLayout9.xml"/><Relationship Id="rId4" Type="http://schemas.openxmlformats.org/officeDocument/2006/relationships/slideLayout" Target="../slideLayouts/slideLayout8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12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theme" Target="../theme/theme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theme" Target="../theme/theme5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9.xml"/><Relationship Id="rId7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8.xml"/><Relationship Id="rId1" Type="http://schemas.openxmlformats.org/officeDocument/2006/relationships/slideLayout" Target="../slideLayouts/slideLayout17.xml"/><Relationship Id="rId6" Type="http://schemas.openxmlformats.org/officeDocument/2006/relationships/slideLayout" Target="../slideLayouts/slideLayout22.xml"/><Relationship Id="rId5" Type="http://schemas.openxmlformats.org/officeDocument/2006/relationships/slideLayout" Target="../slideLayouts/slideLayout21.xml"/><Relationship Id="rId4" Type="http://schemas.openxmlformats.org/officeDocument/2006/relationships/slideLayout" Target="../slideLayouts/slideLayout20.xml"/><Relationship Id="rId9" Type="http://schemas.openxmlformats.org/officeDocument/2006/relationships/theme" Target="../theme/theme6.xml"/></Relationships>
</file>

<file path=ppt/slideMasters/_rels/slideMaster7.xml.rels><?xml version="1.0" encoding="UTF-8" standalone="yes"?>
<Relationships xmlns="http://schemas.openxmlformats.org/package/2006/relationships"><Relationship Id="rId2" Type="http://schemas.openxmlformats.org/officeDocument/2006/relationships/theme" Target="../theme/theme7.xml"/><Relationship Id="rId1" Type="http://schemas.openxmlformats.org/officeDocument/2006/relationships/slideLayout" Target="../slideLayouts/slideLayout2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MGH logo">
            <a:extLst>
              <a:ext uri="{FF2B5EF4-FFF2-40B4-BE49-F238E27FC236}">
                <a16:creationId xmlns:a16="http://schemas.microsoft.com/office/drawing/2014/main" id="{BF372B49-B6F5-4826-B4F8-2F8A4FFF8894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4106" y="283845"/>
            <a:ext cx="999514" cy="999514"/>
          </a:xfrm>
          <a:prstGeom prst="rect">
            <a:avLst/>
          </a:prstGeom>
        </p:spPr>
      </p:pic>
      <p:sp>
        <p:nvSpPr>
          <p:cNvPr id="3" name="MGH Tagline">
            <a:extLst>
              <a:ext uri="{FF2B5EF4-FFF2-40B4-BE49-F238E27FC236}">
                <a16:creationId xmlns:a16="http://schemas.microsoft.com/office/drawing/2014/main" id="{70E12349-CEA7-4006-B6E3-3E283BDBD258}"/>
              </a:ext>
            </a:extLst>
          </p:cNvPr>
          <p:cNvSpPr txBox="1"/>
          <p:nvPr userDrawn="1"/>
        </p:nvSpPr>
        <p:spPr>
          <a:xfrm>
            <a:off x="5060273" y="337349"/>
            <a:ext cx="3873993" cy="338554"/>
          </a:xfrm>
          <a:prstGeom prst="rect">
            <a:avLst/>
          </a:prstGeom>
          <a:noFill/>
        </p:spPr>
        <p:txBody>
          <a:bodyPr wrap="square" lIns="45720" rIns="4572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600" spc="4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Because learning changes everything.</a:t>
            </a:r>
            <a:r>
              <a:rPr lang="en-US" sz="1050" spc="40" baseline="600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®</a:t>
            </a:r>
            <a:endParaRPr lang="en-US" sz="1600" spc="40" baseline="60000" dirty="0"/>
          </a:p>
        </p:txBody>
      </p:sp>
      <p:sp>
        <p:nvSpPr>
          <p:cNvPr id="5" name="Long Copyright"/>
          <p:cNvSpPr>
            <a:spLocks noGrp="1"/>
          </p:cNvSpPr>
          <p:nvPr>
            <p:ph type="ftr" sz="quarter" idx="3"/>
          </p:nvPr>
        </p:nvSpPr>
        <p:spPr>
          <a:xfrm>
            <a:off x="0" y="6478439"/>
            <a:ext cx="9144000" cy="3795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defTabSz="457200">
              <a:spcBef>
                <a:spcPct val="20000"/>
              </a:spcBef>
              <a:defRPr/>
            </a:pPr>
            <a:r>
              <a:rPr lang="en-US" dirty="0"/>
              <a:t>Add long copyright</a:t>
            </a:r>
          </a:p>
        </p:txBody>
      </p:sp>
      <p:sp>
        <p:nvSpPr>
          <p:cNvPr id="8" name="MGH Yellow Line">
            <a:extLst>
              <a:ext uri="{FF2B5EF4-FFF2-40B4-BE49-F238E27FC236}">
                <a16:creationId xmlns:a16="http://schemas.microsoft.com/office/drawing/2014/main" id="{86E6E250-D1F9-6444-A77C-4DC8C64A97D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6432547"/>
            <a:ext cx="9144000" cy="5459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54587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681" r:id="rId2"/>
    <p:sldLayoutId id="2147483682" r:id="rId3"/>
    <p:sldLayoutId id="2147483683" r:id="rId4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400" b="1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marR="0" indent="0" algn="l" defTabSz="914400" rtl="0" eaLnBrk="1" fontAlgn="auto" latinLnBrk="0" hangingPunct="1">
        <a:lnSpc>
          <a:spcPct val="100000"/>
        </a:lnSpc>
        <a:spcBef>
          <a:spcPts val="1200"/>
        </a:spcBef>
        <a:spcAft>
          <a:spcPts val="0"/>
        </a:spcAft>
        <a:buClrTx/>
        <a:buSzTx/>
        <a:buFont typeface="Arial" panose="020B0604020202020204" pitchFamily="34" charset="0"/>
        <a:buNone/>
        <a:tabLst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230188" indent="-228600" algn="l" defTabSz="914400" rtl="0" eaLnBrk="1" latinLnBrk="0" hangingPunct="1">
        <a:lnSpc>
          <a:spcPct val="100000"/>
        </a:lnSpc>
        <a:spcBef>
          <a:spcPts val="800"/>
        </a:spcBef>
        <a:buClrTx/>
        <a:buFont typeface="Arial" panose="020B0604020202020204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460375" indent="-228600" algn="l" defTabSz="914400" rtl="0" eaLnBrk="1" latinLnBrk="0" hangingPunct="1">
        <a:lnSpc>
          <a:spcPct val="100000"/>
        </a:lnSpc>
        <a:spcBef>
          <a:spcPts val="800"/>
        </a:spcBef>
        <a:buFont typeface="Arial" panose="020B0604020202020204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455613" indent="0" algn="l" defTabSz="914400" rtl="0" eaLnBrk="1" latinLnBrk="0" hangingPunct="1">
        <a:lnSpc>
          <a:spcPct val="100000"/>
        </a:lnSpc>
        <a:spcBef>
          <a:spcPts val="800"/>
        </a:spcBef>
        <a:buFont typeface="Arial" panose="020B0604020202020204" pitchFamily="34" charset="0"/>
        <a:buNone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685800" indent="0" algn="l" defTabSz="914400" rtl="0" eaLnBrk="1" latinLnBrk="0" hangingPunct="1">
        <a:lnSpc>
          <a:spcPct val="100000"/>
        </a:lnSpc>
        <a:spcBef>
          <a:spcPts val="800"/>
        </a:spcBef>
        <a:buFont typeface="Arial" panose="020B0604020202020204" pitchFamily="34" charset="0"/>
        <a:buNone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360">
          <p15:clr>
            <a:srgbClr val="F26B43"/>
          </p15:clr>
        </p15:guide>
        <p15:guide id="2" orient="horz" pos="192">
          <p15:clr>
            <a:srgbClr val="F26B43"/>
          </p15:clr>
        </p15:guide>
        <p15:guide id="5" pos="2880">
          <p15:clr>
            <a:srgbClr val="F26B43"/>
          </p15:clr>
        </p15:guide>
        <p15:guide id="6" pos="216">
          <p15:clr>
            <a:srgbClr val="F26B43"/>
          </p15:clr>
        </p15:guide>
        <p15:guide id="7" pos="5544">
          <p15:clr>
            <a:srgbClr val="F26B43"/>
          </p15:clr>
        </p15:guide>
        <p15:guide id="9" orient="horz" pos="4211">
          <p15:clr>
            <a:srgbClr val="F26B43"/>
          </p15:clr>
        </p15:guide>
        <p15:guide id="10" orient="horz" pos="960">
          <p15:clr>
            <a:srgbClr val="F26B43"/>
          </p15:clr>
        </p15:guide>
        <p15:guide id="11" orient="horz" pos="4104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">
            <a:extLst>
              <a:ext uri="{FF2B5EF4-FFF2-40B4-BE49-F238E27FC236}">
                <a16:creationId xmlns:a16="http://schemas.microsoft.com/office/drawing/2014/main" id="{881C4C4E-EEEF-442A-AE3B-63C7E062F1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900" y="136257"/>
            <a:ext cx="8458200" cy="685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Title goes here</a:t>
            </a:r>
          </a:p>
        </p:txBody>
      </p:sp>
      <p:sp>
        <p:nvSpPr>
          <p:cNvPr id="5" name="Text Placeholder">
            <a:extLst>
              <a:ext uri="{FF2B5EF4-FFF2-40B4-BE49-F238E27FC236}">
                <a16:creationId xmlns:a16="http://schemas.microsoft.com/office/drawing/2014/main" id="{4F2C87DD-ADFA-433D-B7C8-4E9E42BC9E0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42900" y="1273877"/>
            <a:ext cx="8458200" cy="494437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8" name="MGH Yellow Line">
            <a:extLst>
              <a:ext uri="{FF2B5EF4-FFF2-40B4-BE49-F238E27FC236}">
                <a16:creationId xmlns:a16="http://schemas.microsoft.com/office/drawing/2014/main" id="{86E6E250-D1F9-6444-A77C-4DC8C64A97D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6622319"/>
            <a:ext cx="9144000" cy="5459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Short Copyright">
            <a:extLst>
              <a:ext uri="{FF2B5EF4-FFF2-40B4-BE49-F238E27FC236}">
                <a16:creationId xmlns:a16="http://schemas.microsoft.com/office/drawing/2014/main" id="{36838A37-515E-4F5C-BF9F-CE51891A9C27}"/>
              </a:ext>
            </a:extLst>
          </p:cNvPr>
          <p:cNvSpPr txBox="1"/>
          <p:nvPr userDrawn="1"/>
        </p:nvSpPr>
        <p:spPr>
          <a:xfrm>
            <a:off x="215658" y="6664280"/>
            <a:ext cx="1233578" cy="215444"/>
          </a:xfrm>
          <a:prstGeom prst="rect">
            <a:avLst/>
          </a:prstGeom>
          <a:noFill/>
        </p:spPr>
        <p:txBody>
          <a:bodyPr wrap="square" lIns="45720" rIns="45720" rtlCol="0" anchor="ctr">
            <a:spAutoFit/>
          </a:bodyPr>
          <a:lstStyle/>
          <a:p>
            <a:r>
              <a:rPr lang="en-US" sz="800" b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© McGraw Hill</a:t>
            </a:r>
          </a:p>
        </p:txBody>
      </p:sp>
      <p:sp>
        <p:nvSpPr>
          <p:cNvPr id="7" name="Slide Number"/>
          <p:cNvSpPr txBox="1"/>
          <p:nvPr userDrawn="1"/>
        </p:nvSpPr>
        <p:spPr>
          <a:xfrm>
            <a:off x="8625636" y="6670335"/>
            <a:ext cx="356616" cy="164592"/>
          </a:xfrm>
          <a:prstGeom prst="rect">
            <a:avLst/>
          </a:prstGeom>
          <a:noFill/>
        </p:spPr>
        <p:txBody>
          <a:bodyPr wrap="square" lIns="45720" rIns="45720" rtlCol="0" anchor="ctr" anchorCtr="0">
            <a:noAutofit/>
          </a:bodyPr>
          <a:lstStyle/>
          <a:p>
            <a:pPr algn="r"/>
            <a:fld id="{960EEC4C-B90A-40FB-9378-A310753B0AE3}" type="slidenum">
              <a:rPr lang="en-US" sz="800" smtClean="0">
                <a:solidFill>
                  <a:srgbClr val="595959"/>
                </a:solidFill>
              </a:rPr>
              <a:pPr algn="r"/>
              <a:t>‹#›</a:t>
            </a:fld>
            <a:endParaRPr lang="en-US" sz="800" dirty="0">
              <a:solidFill>
                <a:srgbClr val="59595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15647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2" r:id="rId1"/>
    <p:sldLayoutId id="2147483693" r:id="rId2"/>
    <p:sldLayoutId id="2147483699" r:id="rId3"/>
    <p:sldLayoutId id="2147483695" r:id="rId4"/>
    <p:sldLayoutId id="2147483696" r:id="rId5"/>
    <p:sldLayoutId id="2147483697" r:id="rId6"/>
    <p:sldLayoutId id="2147483704" r:id="rId7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400" b="1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marR="0" indent="0" algn="l" defTabSz="914400" rtl="0" eaLnBrk="1" fontAlgn="auto" latinLnBrk="0" hangingPunct="1">
        <a:lnSpc>
          <a:spcPct val="100000"/>
        </a:lnSpc>
        <a:spcBef>
          <a:spcPts val="0"/>
        </a:spcBef>
        <a:spcAft>
          <a:spcPts val="800"/>
        </a:spcAft>
        <a:buClrTx/>
        <a:buSzTx/>
        <a:buFont typeface="Arial" panose="020B0604020202020204" pitchFamily="34" charset="0"/>
        <a:buNone/>
        <a:tabLst/>
        <a:defRPr sz="2000" kern="1200">
          <a:solidFill>
            <a:schemeClr val="tx2"/>
          </a:solidFill>
          <a:latin typeface="+mn-lt"/>
          <a:ea typeface="+mn-ea"/>
          <a:cs typeface="+mn-cs"/>
        </a:defRPr>
      </a:lvl1pPr>
      <a:lvl2pPr marL="344488" indent="-342900" algn="l" defTabSz="914400" rtl="0" eaLnBrk="1" latinLnBrk="0" hangingPunct="1">
        <a:lnSpc>
          <a:spcPct val="100000"/>
        </a:lnSpc>
        <a:spcBef>
          <a:spcPts val="800"/>
        </a:spcBef>
        <a:spcAft>
          <a:spcPts val="800"/>
        </a:spcAft>
        <a:buClrTx/>
        <a:buFont typeface="Arial" panose="020B0604020202020204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517525" indent="-285750" algn="l" defTabSz="914400" rtl="0" eaLnBrk="1" latinLnBrk="0" hangingPunct="1">
        <a:lnSpc>
          <a:spcPct val="100000"/>
        </a:lnSpc>
        <a:spcBef>
          <a:spcPts val="800"/>
        </a:spcBef>
        <a:spcAft>
          <a:spcPts val="800"/>
        </a:spcAft>
        <a:buFont typeface="Arial" panose="020B0604020202020204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741363" indent="-285750" algn="l" defTabSz="914400" rtl="0" eaLnBrk="1" latinLnBrk="0" hangingPunct="1">
        <a:lnSpc>
          <a:spcPct val="100000"/>
        </a:lnSpc>
        <a:spcBef>
          <a:spcPts val="800"/>
        </a:spcBef>
        <a:spcAft>
          <a:spcPts val="800"/>
        </a:spcAft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971550" indent="-285750" algn="l" defTabSz="914400" rtl="0" eaLnBrk="1" latinLnBrk="0" hangingPunct="1">
        <a:lnSpc>
          <a:spcPct val="100000"/>
        </a:lnSpc>
        <a:spcBef>
          <a:spcPts val="8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2" orient="horz" pos="192">
          <p15:clr>
            <a:srgbClr val="F26B43"/>
          </p15:clr>
        </p15:guide>
        <p15:guide id="6" pos="216">
          <p15:clr>
            <a:srgbClr val="F26B43"/>
          </p15:clr>
        </p15:guide>
        <p15:guide id="7" pos="5544">
          <p15:clr>
            <a:srgbClr val="F26B43"/>
          </p15:clr>
        </p15:guide>
        <p15:guide id="9" orient="horz" pos="4211">
          <p15:clr>
            <a:srgbClr val="F26B43"/>
          </p15:clr>
        </p15:guide>
        <p15:guide id="10" orient="horz" pos="624" userDrawn="1">
          <p15:clr>
            <a:srgbClr val="F26B43"/>
          </p15:clr>
        </p15:guide>
        <p15:guide id="11" orient="horz" pos="4104">
          <p15:clr>
            <a:srgbClr val="F26B43"/>
          </p15:clr>
        </p15:guide>
        <p15:guide id="12" orient="horz" pos="864" userDrawn="1">
          <p15:clr>
            <a:srgbClr val="F26B43"/>
          </p15:clr>
        </p15:guide>
        <p15:guide id="13" orient="horz" pos="360" userDrawn="1">
          <p15:clr>
            <a:srgbClr val="F26B43"/>
          </p15:clr>
        </p15:guide>
        <p15:guide id="14" orient="horz" pos="3936" userDrawn="1">
          <p15:clr>
            <a:srgbClr val="F26B43"/>
          </p15:clr>
        </p15:guide>
        <p15:guide id="15" pos="984" userDrawn="1">
          <p15:clr>
            <a:srgbClr val="F26B43"/>
          </p15:clr>
        </p15:guide>
        <p15:guide id="16" pos="5376" userDrawn="1">
          <p15:clr>
            <a:srgbClr val="F26B43"/>
          </p15:clr>
        </p15:guide>
        <p15:guide id="17" pos="264" userDrawn="1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0" y="6495691"/>
            <a:ext cx="9144000" cy="3623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Add long copyright line here</a:t>
            </a:r>
          </a:p>
        </p:txBody>
      </p:sp>
      <p:sp>
        <p:nvSpPr>
          <p:cNvPr id="6" name="MGH Yellow Line">
            <a:extLst>
              <a:ext uri="{FF2B5EF4-FFF2-40B4-BE49-F238E27FC236}">
                <a16:creationId xmlns:a16="http://schemas.microsoft.com/office/drawing/2014/main" id="{F20163A4-4644-4B17-9C8A-EF42A992331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6432547"/>
            <a:ext cx="9144000" cy="5459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79981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</p:sldLayoutIdLst>
  <p:hf hd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1600" b="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marR="0" indent="0" algn="ctr" defTabSz="914400" rtl="0" eaLnBrk="1" fontAlgn="auto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000" kern="1200">
          <a:solidFill>
            <a:schemeClr val="tx2"/>
          </a:solidFill>
          <a:latin typeface="+mn-lt"/>
          <a:ea typeface="+mn-ea"/>
          <a:cs typeface="+mn-cs"/>
        </a:defRPr>
      </a:lvl1pPr>
      <a:lvl2pPr marL="230188" indent="-228600" algn="l" defTabSz="914400" rtl="0" eaLnBrk="1" latinLnBrk="0" hangingPunct="1">
        <a:lnSpc>
          <a:spcPct val="100000"/>
        </a:lnSpc>
        <a:spcBef>
          <a:spcPts val="800"/>
        </a:spcBef>
        <a:buClrTx/>
        <a:buFont typeface="Arial" panose="020B0604020202020204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460375" indent="-228600" algn="l" defTabSz="914400" rtl="0" eaLnBrk="1" latinLnBrk="0" hangingPunct="1">
        <a:lnSpc>
          <a:spcPct val="100000"/>
        </a:lnSpc>
        <a:spcBef>
          <a:spcPts val="800"/>
        </a:spcBef>
        <a:buFont typeface="Arial" panose="020B0604020202020204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455613" indent="0" algn="l" defTabSz="914400" rtl="0" eaLnBrk="1" latinLnBrk="0" hangingPunct="1">
        <a:lnSpc>
          <a:spcPct val="100000"/>
        </a:lnSpc>
        <a:spcBef>
          <a:spcPts val="800"/>
        </a:spcBef>
        <a:buFont typeface="Arial" panose="020B0604020202020204" pitchFamily="34" charset="0"/>
        <a:buNone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685800" indent="0" algn="l" defTabSz="914400" rtl="0" eaLnBrk="1" latinLnBrk="0" hangingPunct="1">
        <a:lnSpc>
          <a:spcPct val="100000"/>
        </a:lnSpc>
        <a:spcBef>
          <a:spcPts val="800"/>
        </a:spcBef>
        <a:buFont typeface="Arial" panose="020B0604020202020204" pitchFamily="34" charset="0"/>
        <a:buNone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360">
          <p15:clr>
            <a:srgbClr val="F26B43"/>
          </p15:clr>
        </p15:guide>
        <p15:guide id="2" orient="horz" pos="192">
          <p15:clr>
            <a:srgbClr val="F26B43"/>
          </p15:clr>
        </p15:guide>
        <p15:guide id="5" pos="2112" userDrawn="1">
          <p15:clr>
            <a:srgbClr val="F26B43"/>
          </p15:clr>
        </p15:guide>
        <p15:guide id="6" pos="216">
          <p15:clr>
            <a:srgbClr val="F26B43"/>
          </p15:clr>
        </p15:guide>
        <p15:guide id="7" pos="5544">
          <p15:clr>
            <a:srgbClr val="F26B43"/>
          </p15:clr>
        </p15:guide>
        <p15:guide id="9" orient="horz" pos="4211">
          <p15:clr>
            <a:srgbClr val="F26B43"/>
          </p15:clr>
        </p15:guide>
        <p15:guide id="10" orient="horz" pos="624" userDrawn="1">
          <p15:clr>
            <a:srgbClr val="F26B43"/>
          </p15:clr>
        </p15:guide>
        <p15:guide id="11" orient="horz" pos="4104">
          <p15:clr>
            <a:srgbClr val="F26B43"/>
          </p15:clr>
        </p15:guide>
        <p15:guide id="12" orient="horz" pos="2160" userDrawn="1">
          <p15:clr>
            <a:srgbClr val="F26B43"/>
          </p15:clr>
        </p15:guide>
        <p15:guide id="13" pos="3648" userDrawn="1">
          <p15:clr>
            <a:srgbClr val="F26B43"/>
          </p15:clr>
        </p15:guide>
      </p15:sldGuideLst>
    </p:ext>
  </p:extLst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">
            <a:extLst>
              <a:ext uri="{FF2B5EF4-FFF2-40B4-BE49-F238E27FC236}">
                <a16:creationId xmlns:a16="http://schemas.microsoft.com/office/drawing/2014/main" id="{BEB99B55-73FB-42B4-93ED-C5E818675C3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42901" y="1976546"/>
            <a:ext cx="6480593" cy="435133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dirty="0"/>
              <a:t>Slide Content</a:t>
            </a:r>
          </a:p>
          <a:p>
            <a:pPr lvl="2"/>
            <a:r>
              <a:rPr lang="en-US" dirty="0"/>
              <a:t>Second level</a:t>
            </a:r>
          </a:p>
          <a:p>
            <a:pPr lvl="3"/>
            <a:r>
              <a:rPr lang="en-US" dirty="0"/>
              <a:t>Third level</a:t>
            </a:r>
          </a:p>
        </p:txBody>
      </p:sp>
      <p:sp>
        <p:nvSpPr>
          <p:cNvPr id="8" name="MGH Yellow Line">
            <a:extLst>
              <a:ext uri="{FF2B5EF4-FFF2-40B4-BE49-F238E27FC236}">
                <a16:creationId xmlns:a16="http://schemas.microsoft.com/office/drawing/2014/main" id="{86E6E250-D1F9-6444-A77C-4DC8C64A97D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6622319"/>
            <a:ext cx="9144000" cy="5459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Short Copyright">
            <a:extLst>
              <a:ext uri="{FF2B5EF4-FFF2-40B4-BE49-F238E27FC236}">
                <a16:creationId xmlns:a16="http://schemas.microsoft.com/office/drawing/2014/main" id="{36838A37-515E-4F5C-BF9F-CE51891A9C27}"/>
              </a:ext>
            </a:extLst>
          </p:cNvPr>
          <p:cNvSpPr txBox="1"/>
          <p:nvPr userDrawn="1"/>
        </p:nvSpPr>
        <p:spPr>
          <a:xfrm>
            <a:off x="224279" y="6660234"/>
            <a:ext cx="1285344" cy="215444"/>
          </a:xfrm>
          <a:prstGeom prst="rect">
            <a:avLst/>
          </a:prstGeom>
          <a:noFill/>
        </p:spPr>
        <p:txBody>
          <a:bodyPr wrap="square" lIns="45720" rIns="45720" rtlCol="0" anchor="ctr">
            <a:spAutoFit/>
          </a:bodyPr>
          <a:lstStyle/>
          <a:p>
            <a:r>
              <a:rPr lang="en-US" sz="800" b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© McGraw Hill</a:t>
            </a:r>
          </a:p>
        </p:txBody>
      </p:sp>
      <p:grpSp>
        <p:nvGrpSpPr>
          <p:cNvPr id="6" name="MGH Shape">
            <a:extLst>
              <a:ext uri="{FF2B5EF4-FFF2-40B4-BE49-F238E27FC236}">
                <a16:creationId xmlns:a16="http://schemas.microsoft.com/office/drawing/2014/main" id="{B719ECBD-8119-4217-9D58-2638FA4365C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6622742" y="0"/>
            <a:ext cx="2521258" cy="6623843"/>
            <a:chOff x="3491346" y="0"/>
            <a:chExt cx="2508933" cy="6367263"/>
          </a:xfrm>
        </p:grpSpPr>
        <p:sp>
          <p:nvSpPr>
            <p:cNvPr id="9" name="Freeform 11">
              <a:extLst>
                <a:ext uri="{FF2B5EF4-FFF2-40B4-BE49-F238E27FC236}">
                  <a16:creationId xmlns:a16="http://schemas.microsoft.com/office/drawing/2014/main" id="{FCAD01AC-30CD-4728-B0FD-543493B2CE55}"/>
                </a:ext>
              </a:extLst>
            </p:cNvPr>
            <p:cNvSpPr/>
            <p:nvPr/>
          </p:nvSpPr>
          <p:spPr>
            <a:xfrm rot="10800000">
              <a:off x="5468761" y="1352709"/>
              <a:ext cx="531517" cy="1821241"/>
            </a:xfrm>
            <a:custGeom>
              <a:avLst/>
              <a:gdLst>
                <a:gd name="connsiteX0" fmla="*/ 0 w 531517"/>
                <a:gd name="connsiteY0" fmla="*/ 1821241 h 1821241"/>
                <a:gd name="connsiteX1" fmla="*/ 0 w 531517"/>
                <a:gd name="connsiteY1" fmla="*/ 0 h 1821241"/>
                <a:gd name="connsiteX2" fmla="*/ 531517 w 531517"/>
                <a:gd name="connsiteY2" fmla="*/ 672400 h 1821241"/>
                <a:gd name="connsiteX3" fmla="*/ 0 w 531517"/>
                <a:gd name="connsiteY3" fmla="*/ 1821241 h 18212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31517" h="1821241">
                  <a:moveTo>
                    <a:pt x="0" y="1821241"/>
                  </a:moveTo>
                  <a:lnTo>
                    <a:pt x="0" y="0"/>
                  </a:lnTo>
                  <a:lnTo>
                    <a:pt x="531517" y="672400"/>
                  </a:lnTo>
                  <a:lnTo>
                    <a:pt x="0" y="1821241"/>
                  </a:lnTo>
                  <a:close/>
                </a:path>
              </a:pathLst>
            </a:custGeom>
            <a:solidFill>
              <a:srgbClr val="9F224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2"/>
                </a:solidFill>
              </a:endParaRPr>
            </a:p>
          </p:txBody>
        </p:sp>
        <p:sp>
          <p:nvSpPr>
            <p:cNvPr id="10" name="Freeform 12">
              <a:extLst>
                <a:ext uri="{FF2B5EF4-FFF2-40B4-BE49-F238E27FC236}">
                  <a16:creationId xmlns:a16="http://schemas.microsoft.com/office/drawing/2014/main" id="{9A51DD71-B849-456F-A479-25728C0B26F4}"/>
                </a:ext>
              </a:extLst>
            </p:cNvPr>
            <p:cNvSpPr/>
            <p:nvPr/>
          </p:nvSpPr>
          <p:spPr>
            <a:xfrm rot="10800000">
              <a:off x="3491346" y="0"/>
              <a:ext cx="2508932" cy="2501550"/>
            </a:xfrm>
            <a:custGeom>
              <a:avLst/>
              <a:gdLst>
                <a:gd name="connsiteX0" fmla="*/ 2508932 w 2508932"/>
                <a:gd name="connsiteY0" fmla="*/ 2501550 h 2501550"/>
                <a:gd name="connsiteX1" fmla="*/ 0 w 2508932"/>
                <a:gd name="connsiteY1" fmla="*/ 2501550 h 2501550"/>
                <a:gd name="connsiteX2" fmla="*/ 0 w 2508932"/>
                <a:gd name="connsiteY2" fmla="*/ 1148841 h 2501550"/>
                <a:gd name="connsiteX3" fmla="*/ 531517 w 2508932"/>
                <a:gd name="connsiteY3" fmla="*/ 0 h 2501550"/>
                <a:gd name="connsiteX4" fmla="*/ 2508932 w 2508932"/>
                <a:gd name="connsiteY4" fmla="*/ 2501550 h 2501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08932" h="2501550">
                  <a:moveTo>
                    <a:pt x="2508932" y="2501550"/>
                  </a:moveTo>
                  <a:lnTo>
                    <a:pt x="0" y="2501550"/>
                  </a:lnTo>
                  <a:lnTo>
                    <a:pt x="0" y="1148841"/>
                  </a:lnTo>
                  <a:lnTo>
                    <a:pt x="531517" y="0"/>
                  </a:lnTo>
                  <a:lnTo>
                    <a:pt x="2508932" y="2501550"/>
                  </a:lnTo>
                  <a:close/>
                </a:path>
              </a:pathLst>
            </a:custGeom>
            <a:solidFill>
              <a:srgbClr val="E2DFC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2"/>
                </a:solidFill>
              </a:endParaRPr>
            </a:p>
          </p:txBody>
        </p:sp>
        <p:sp>
          <p:nvSpPr>
            <p:cNvPr id="11" name="Freeform 13">
              <a:extLst>
                <a:ext uri="{FF2B5EF4-FFF2-40B4-BE49-F238E27FC236}">
                  <a16:creationId xmlns:a16="http://schemas.microsoft.com/office/drawing/2014/main" id="{CE349BEA-4244-4589-91D3-1DECC6AB1E90}"/>
                </a:ext>
              </a:extLst>
            </p:cNvPr>
            <p:cNvSpPr/>
            <p:nvPr/>
          </p:nvSpPr>
          <p:spPr>
            <a:xfrm rot="10800000">
              <a:off x="3680272" y="1352707"/>
              <a:ext cx="2320007" cy="5014556"/>
            </a:xfrm>
            <a:custGeom>
              <a:avLst/>
              <a:gdLst>
                <a:gd name="connsiteX0" fmla="*/ 0 w 2320007"/>
                <a:gd name="connsiteY0" fmla="*/ 5014556 h 5014556"/>
                <a:gd name="connsiteX1" fmla="*/ 0 w 2320007"/>
                <a:gd name="connsiteY1" fmla="*/ 0 h 5014556"/>
                <a:gd name="connsiteX2" fmla="*/ 2320007 w 2320007"/>
                <a:gd name="connsiteY2" fmla="*/ 0 h 5014556"/>
                <a:gd name="connsiteX3" fmla="*/ 531518 w 2320007"/>
                <a:gd name="connsiteY3" fmla="*/ 3865713 h 5014556"/>
                <a:gd name="connsiteX4" fmla="*/ 1 w 2320007"/>
                <a:gd name="connsiteY4" fmla="*/ 3193313 h 5014556"/>
                <a:gd name="connsiteX5" fmla="*/ 1 w 2320007"/>
                <a:gd name="connsiteY5" fmla="*/ 5014554 h 5014556"/>
                <a:gd name="connsiteX6" fmla="*/ 0 w 2320007"/>
                <a:gd name="connsiteY6" fmla="*/ 5014556 h 50145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20007" h="5014556">
                  <a:moveTo>
                    <a:pt x="0" y="5014556"/>
                  </a:moveTo>
                  <a:lnTo>
                    <a:pt x="0" y="0"/>
                  </a:lnTo>
                  <a:lnTo>
                    <a:pt x="2320007" y="0"/>
                  </a:lnTo>
                  <a:lnTo>
                    <a:pt x="531518" y="3865713"/>
                  </a:lnTo>
                  <a:lnTo>
                    <a:pt x="1" y="3193313"/>
                  </a:lnTo>
                  <a:lnTo>
                    <a:pt x="1" y="5014554"/>
                  </a:lnTo>
                  <a:lnTo>
                    <a:pt x="0" y="501455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2"/>
                </a:solidFill>
              </a:endParaRPr>
            </a:p>
          </p:txBody>
        </p:sp>
      </p:grpSp>
      <p:sp>
        <p:nvSpPr>
          <p:cNvPr id="13" name="Title Placeholder">
            <a:extLst>
              <a:ext uri="{FF2B5EF4-FFF2-40B4-BE49-F238E27FC236}">
                <a16:creationId xmlns:a16="http://schemas.microsoft.com/office/drawing/2014/main" id="{34622483-C344-43F3-82BE-D7AE2DFFFA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900" y="136257"/>
            <a:ext cx="6073803" cy="6858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Title goes here</a:t>
            </a:r>
          </a:p>
        </p:txBody>
      </p:sp>
      <p:sp>
        <p:nvSpPr>
          <p:cNvPr id="14" name="Slide Number"/>
          <p:cNvSpPr txBox="1"/>
          <p:nvPr userDrawn="1"/>
        </p:nvSpPr>
        <p:spPr>
          <a:xfrm>
            <a:off x="8625636" y="6670335"/>
            <a:ext cx="356616" cy="164592"/>
          </a:xfrm>
          <a:prstGeom prst="rect">
            <a:avLst/>
          </a:prstGeom>
          <a:noFill/>
        </p:spPr>
        <p:txBody>
          <a:bodyPr wrap="square" lIns="45720" rIns="45720" rtlCol="0" anchor="ctr" anchorCtr="0">
            <a:noAutofit/>
          </a:bodyPr>
          <a:lstStyle/>
          <a:p>
            <a:pPr algn="r"/>
            <a:fld id="{960EEC4C-B90A-40FB-9378-A310753B0AE3}" type="slidenum">
              <a:rPr lang="en-US" sz="800" smtClean="0">
                <a:solidFill>
                  <a:srgbClr val="595959"/>
                </a:solidFill>
              </a:rPr>
              <a:pPr algn="r"/>
              <a:t>‹#›</a:t>
            </a:fld>
            <a:endParaRPr lang="en-US" sz="800" dirty="0">
              <a:solidFill>
                <a:srgbClr val="59595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05580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8" r:id="rId2"/>
  </p:sldLayoutIdLst>
  <p:hf hdr="0" dt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2400" b="1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marR="0" indent="0" algn="l" defTabSz="914400" rtl="0" eaLnBrk="1" fontAlgn="auto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 typeface="Arial" panose="020B0604020202020204" pitchFamily="34" charset="0"/>
        <a:buNone/>
        <a:tabLst/>
        <a:defRPr sz="2000" kern="1200">
          <a:solidFill>
            <a:schemeClr val="tx2"/>
          </a:solidFill>
          <a:latin typeface="+mn-lt"/>
          <a:ea typeface="+mn-ea"/>
          <a:cs typeface="+mn-cs"/>
        </a:defRPr>
      </a:lvl1pPr>
      <a:lvl2pPr marL="1588" indent="0" algn="l" defTabSz="914400" rtl="0" eaLnBrk="1" latinLnBrk="0" hangingPunct="1">
        <a:lnSpc>
          <a:spcPct val="100000"/>
        </a:lnSpc>
        <a:spcBef>
          <a:spcPts val="800"/>
        </a:spcBef>
        <a:buClrTx/>
        <a:buFont typeface="Arial" panose="020B0604020202020204" pitchFamily="34" charset="0"/>
        <a:buNone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517525" indent="-285750" algn="l" defTabSz="914400" rtl="0" eaLnBrk="1" latinLnBrk="0" hangingPunct="1">
        <a:lnSpc>
          <a:spcPct val="100000"/>
        </a:lnSpc>
        <a:spcBef>
          <a:spcPts val="800"/>
        </a:spcBef>
        <a:buFont typeface="Arial" panose="020B0604020202020204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741363" indent="-285750" algn="l" defTabSz="914400" rtl="0" eaLnBrk="1" latinLnBrk="0" hangingPunct="1">
        <a:lnSpc>
          <a:spcPct val="100000"/>
        </a:lnSpc>
        <a:spcBef>
          <a:spcPts val="8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685800" indent="0" algn="l" defTabSz="914400" rtl="0" eaLnBrk="1" latinLnBrk="0" hangingPunct="1">
        <a:lnSpc>
          <a:spcPct val="100000"/>
        </a:lnSpc>
        <a:spcBef>
          <a:spcPts val="800"/>
        </a:spcBef>
        <a:buFont typeface="Arial" panose="020B0604020202020204" pitchFamily="34" charset="0"/>
        <a:buNone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360">
          <p15:clr>
            <a:srgbClr val="F26B43"/>
          </p15:clr>
        </p15:guide>
        <p15:guide id="2" orient="horz" pos="192">
          <p15:clr>
            <a:srgbClr val="F26B43"/>
          </p15:clr>
        </p15:guide>
        <p15:guide id="5" pos="5544" userDrawn="1">
          <p15:clr>
            <a:srgbClr val="F26B43"/>
          </p15:clr>
        </p15:guide>
        <p15:guide id="6" pos="216">
          <p15:clr>
            <a:srgbClr val="F26B43"/>
          </p15:clr>
        </p15:guide>
        <p15:guide id="7" pos="4296" userDrawn="1">
          <p15:clr>
            <a:srgbClr val="F26B43"/>
          </p15:clr>
        </p15:guide>
        <p15:guide id="9" orient="horz" pos="4211">
          <p15:clr>
            <a:srgbClr val="F26B43"/>
          </p15:clr>
        </p15:guide>
        <p15:guide id="10" orient="horz" pos="1248" userDrawn="1">
          <p15:clr>
            <a:srgbClr val="F26B43"/>
          </p15:clr>
        </p15:guide>
        <p15:guide id="11" orient="horz" pos="3984" userDrawn="1">
          <p15:clr>
            <a:srgbClr val="F26B43"/>
          </p15:clr>
        </p15:guide>
        <p15:guide id="12" orient="horz" pos="1656" userDrawn="1">
          <p15:clr>
            <a:srgbClr val="F26B43"/>
          </p15:clr>
        </p15:guide>
        <p15:guide id="13" pos="2980">
          <p15:clr>
            <a:srgbClr val="F26B43"/>
          </p15:clr>
        </p15:guide>
        <p15:guide id="14" orient="horz" pos="2260" userDrawn="1">
          <p15:clr>
            <a:srgbClr val="F26B43"/>
          </p15:clr>
        </p15:guide>
        <p15:guide id="15" pos="264" userDrawn="1">
          <p15:clr>
            <a:srgbClr val="F26B43"/>
          </p15:clr>
        </p15:guide>
      </p15:sldGuideLst>
    </p:ext>
  </p:extLst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">
            <a:extLst>
              <a:ext uri="{FF2B5EF4-FFF2-40B4-BE49-F238E27FC236}">
                <a16:creationId xmlns:a16="http://schemas.microsoft.com/office/drawing/2014/main" id="{881C4C4E-EEEF-442A-AE3B-63C7E062F1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900" y="136257"/>
            <a:ext cx="8458200" cy="685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Title goes here</a:t>
            </a:r>
          </a:p>
        </p:txBody>
      </p:sp>
      <p:sp>
        <p:nvSpPr>
          <p:cNvPr id="5" name="Text Placeholder">
            <a:extLst>
              <a:ext uri="{FF2B5EF4-FFF2-40B4-BE49-F238E27FC236}">
                <a16:creationId xmlns:a16="http://schemas.microsoft.com/office/drawing/2014/main" id="{4F2C87DD-ADFA-433D-B7C8-4E9E42BC9E0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42900" y="1371599"/>
            <a:ext cx="8458200" cy="48768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8" name="MGH Yellow Line">
            <a:extLst>
              <a:ext uri="{FF2B5EF4-FFF2-40B4-BE49-F238E27FC236}">
                <a16:creationId xmlns:a16="http://schemas.microsoft.com/office/drawing/2014/main" id="{86E6E250-D1F9-6444-A77C-4DC8C64A97D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6622319"/>
            <a:ext cx="9144000" cy="5459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Short Copyright">
            <a:extLst>
              <a:ext uri="{FF2B5EF4-FFF2-40B4-BE49-F238E27FC236}">
                <a16:creationId xmlns:a16="http://schemas.microsoft.com/office/drawing/2014/main" id="{36838A37-515E-4F5C-BF9F-CE51891A9C27}"/>
              </a:ext>
            </a:extLst>
          </p:cNvPr>
          <p:cNvSpPr txBox="1"/>
          <p:nvPr userDrawn="1"/>
        </p:nvSpPr>
        <p:spPr>
          <a:xfrm>
            <a:off x="215658" y="6664280"/>
            <a:ext cx="1233578" cy="215444"/>
          </a:xfrm>
          <a:prstGeom prst="rect">
            <a:avLst/>
          </a:prstGeom>
          <a:noFill/>
        </p:spPr>
        <p:txBody>
          <a:bodyPr wrap="square" lIns="45720" rIns="45720" rtlCol="0" anchor="ctr">
            <a:spAutoFit/>
          </a:bodyPr>
          <a:lstStyle/>
          <a:p>
            <a:r>
              <a:rPr lang="en-US" sz="800" b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© McGraw Hill</a:t>
            </a:r>
          </a:p>
        </p:txBody>
      </p:sp>
      <p:sp>
        <p:nvSpPr>
          <p:cNvPr id="7" name="Slide Number"/>
          <p:cNvSpPr txBox="1"/>
          <p:nvPr userDrawn="1"/>
        </p:nvSpPr>
        <p:spPr>
          <a:xfrm>
            <a:off x="8625636" y="6670335"/>
            <a:ext cx="356616" cy="164592"/>
          </a:xfrm>
          <a:prstGeom prst="rect">
            <a:avLst/>
          </a:prstGeom>
          <a:noFill/>
        </p:spPr>
        <p:txBody>
          <a:bodyPr wrap="square" lIns="45720" rIns="45720" rtlCol="0" anchor="ctr" anchorCtr="0">
            <a:noAutofit/>
          </a:bodyPr>
          <a:lstStyle/>
          <a:p>
            <a:pPr algn="r"/>
            <a:fld id="{960EEC4C-B90A-40FB-9378-A310753B0AE3}" type="slidenum">
              <a:rPr lang="en-US" sz="800" smtClean="0">
                <a:solidFill>
                  <a:srgbClr val="595959"/>
                </a:solidFill>
              </a:rPr>
              <a:pPr algn="r"/>
              <a:t>‹#›</a:t>
            </a:fld>
            <a:endParaRPr lang="en-US" sz="800" dirty="0">
              <a:solidFill>
                <a:srgbClr val="59595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40930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2" r:id="rId1"/>
    <p:sldLayoutId id="2147483703" r:id="rId2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400" b="1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marR="0" indent="0" algn="l" defTabSz="914400" rtl="0" eaLnBrk="1" fontAlgn="auto" latinLnBrk="0" hangingPunct="1">
        <a:lnSpc>
          <a:spcPct val="100000"/>
        </a:lnSpc>
        <a:spcBef>
          <a:spcPts val="0"/>
        </a:spcBef>
        <a:spcAft>
          <a:spcPts val="800"/>
        </a:spcAft>
        <a:buClrTx/>
        <a:buSzTx/>
        <a:buFont typeface="Arial" panose="020B0604020202020204" pitchFamily="34" charset="0"/>
        <a:buNone/>
        <a:tabLst/>
        <a:defRPr sz="2000" kern="1200">
          <a:solidFill>
            <a:schemeClr val="tx2"/>
          </a:solidFill>
          <a:latin typeface="+mn-lt"/>
          <a:ea typeface="+mn-ea"/>
          <a:cs typeface="+mn-cs"/>
        </a:defRPr>
      </a:lvl1pPr>
      <a:lvl2pPr marL="344488" indent="-342900" algn="l" defTabSz="914400" rtl="0" eaLnBrk="1" latinLnBrk="0" hangingPunct="1">
        <a:lnSpc>
          <a:spcPct val="100000"/>
        </a:lnSpc>
        <a:spcBef>
          <a:spcPts val="800"/>
        </a:spcBef>
        <a:spcAft>
          <a:spcPts val="800"/>
        </a:spcAft>
        <a:buClrTx/>
        <a:buFont typeface="Arial" panose="020B0604020202020204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517525" indent="-285750" algn="l" defTabSz="914400" rtl="0" eaLnBrk="1" latinLnBrk="0" hangingPunct="1">
        <a:lnSpc>
          <a:spcPct val="100000"/>
        </a:lnSpc>
        <a:spcBef>
          <a:spcPts val="800"/>
        </a:spcBef>
        <a:spcAft>
          <a:spcPts val="800"/>
        </a:spcAft>
        <a:buFont typeface="Arial" panose="020B0604020202020204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741363" indent="-285750" algn="l" defTabSz="914400" rtl="0" eaLnBrk="1" latinLnBrk="0" hangingPunct="1">
        <a:lnSpc>
          <a:spcPct val="100000"/>
        </a:lnSpc>
        <a:spcBef>
          <a:spcPts val="800"/>
        </a:spcBef>
        <a:spcAft>
          <a:spcPts val="800"/>
        </a:spcAft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971550" indent="-285750" algn="l" defTabSz="914400" rtl="0" eaLnBrk="1" latinLnBrk="0" hangingPunct="1">
        <a:lnSpc>
          <a:spcPct val="100000"/>
        </a:lnSpc>
        <a:spcBef>
          <a:spcPts val="8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2" orient="horz" pos="192">
          <p15:clr>
            <a:srgbClr val="F26B43"/>
          </p15:clr>
        </p15:guide>
        <p15:guide id="6" pos="216">
          <p15:clr>
            <a:srgbClr val="F26B43"/>
          </p15:clr>
        </p15:guide>
        <p15:guide id="7" pos="5544">
          <p15:clr>
            <a:srgbClr val="F26B43"/>
          </p15:clr>
        </p15:guide>
        <p15:guide id="9" orient="horz" pos="4211">
          <p15:clr>
            <a:srgbClr val="F26B43"/>
          </p15:clr>
        </p15:guide>
        <p15:guide id="10" orient="horz" pos="624">
          <p15:clr>
            <a:srgbClr val="F26B43"/>
          </p15:clr>
        </p15:guide>
        <p15:guide id="11" orient="horz" pos="4104">
          <p15:clr>
            <a:srgbClr val="F26B43"/>
          </p15:clr>
        </p15:guide>
        <p15:guide id="12" orient="horz" pos="864">
          <p15:clr>
            <a:srgbClr val="F26B43"/>
          </p15:clr>
        </p15:guide>
        <p15:guide id="13" orient="horz" pos="360">
          <p15:clr>
            <a:srgbClr val="F26B43"/>
          </p15:clr>
        </p15:guide>
        <p15:guide id="14" orient="horz" pos="3936">
          <p15:clr>
            <a:srgbClr val="F26B43"/>
          </p15:clr>
        </p15:guide>
        <p15:guide id="15" pos="984">
          <p15:clr>
            <a:srgbClr val="F26B43"/>
          </p15:clr>
        </p15:guide>
        <p15:guide id="16" pos="5376">
          <p15:clr>
            <a:srgbClr val="F26B43"/>
          </p15:clr>
        </p15:guide>
        <p15:guide id="17" pos="264">
          <p15:clr>
            <a:srgbClr val="F26B43"/>
          </p15:clr>
        </p15:guide>
      </p15:sldGuideLst>
    </p:ext>
  </p:extLst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">
            <a:extLst>
              <a:ext uri="{FF2B5EF4-FFF2-40B4-BE49-F238E27FC236}">
                <a16:creationId xmlns:a16="http://schemas.microsoft.com/office/drawing/2014/main" id="{881C4C4E-EEEF-442A-AE3B-63C7E062F1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900" y="136257"/>
            <a:ext cx="8458200" cy="685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Title goes here</a:t>
            </a:r>
          </a:p>
        </p:txBody>
      </p:sp>
      <p:sp>
        <p:nvSpPr>
          <p:cNvPr id="5" name="Text Placeholder">
            <a:extLst>
              <a:ext uri="{FF2B5EF4-FFF2-40B4-BE49-F238E27FC236}">
                <a16:creationId xmlns:a16="http://schemas.microsoft.com/office/drawing/2014/main" id="{4F2C87DD-ADFA-433D-B7C8-4E9E42BC9E0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42900" y="1273877"/>
            <a:ext cx="8458200" cy="494437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8" name="MGH Yellow Line">
            <a:extLst>
              <a:ext uri="{FF2B5EF4-FFF2-40B4-BE49-F238E27FC236}">
                <a16:creationId xmlns:a16="http://schemas.microsoft.com/office/drawing/2014/main" id="{86E6E250-D1F9-6444-A77C-4DC8C64A97D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6622319"/>
            <a:ext cx="9144000" cy="5459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Short Copyright">
            <a:extLst>
              <a:ext uri="{FF2B5EF4-FFF2-40B4-BE49-F238E27FC236}">
                <a16:creationId xmlns:a16="http://schemas.microsoft.com/office/drawing/2014/main" id="{36838A37-515E-4F5C-BF9F-CE51891A9C27}"/>
              </a:ext>
            </a:extLst>
          </p:cNvPr>
          <p:cNvSpPr txBox="1"/>
          <p:nvPr userDrawn="1"/>
        </p:nvSpPr>
        <p:spPr>
          <a:xfrm>
            <a:off x="215658" y="6664280"/>
            <a:ext cx="1233578" cy="215444"/>
          </a:xfrm>
          <a:prstGeom prst="rect">
            <a:avLst/>
          </a:prstGeom>
          <a:noFill/>
        </p:spPr>
        <p:txBody>
          <a:bodyPr wrap="square" lIns="45720" rIns="45720" rtlCol="0" anchor="ctr">
            <a:spAutoFit/>
          </a:bodyPr>
          <a:lstStyle/>
          <a:p>
            <a:r>
              <a:rPr lang="en-US" sz="800" b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© McGraw Hill</a:t>
            </a:r>
          </a:p>
        </p:txBody>
      </p:sp>
      <p:sp>
        <p:nvSpPr>
          <p:cNvPr id="7" name="Slide Number"/>
          <p:cNvSpPr txBox="1"/>
          <p:nvPr userDrawn="1"/>
        </p:nvSpPr>
        <p:spPr>
          <a:xfrm>
            <a:off x="8625636" y="6670335"/>
            <a:ext cx="356616" cy="164592"/>
          </a:xfrm>
          <a:prstGeom prst="rect">
            <a:avLst/>
          </a:prstGeom>
          <a:noFill/>
        </p:spPr>
        <p:txBody>
          <a:bodyPr wrap="square" lIns="45720" rIns="45720" rtlCol="0" anchor="ctr" anchorCtr="0">
            <a:noAutofit/>
          </a:bodyPr>
          <a:lstStyle/>
          <a:p>
            <a:pPr algn="r"/>
            <a:fld id="{960EEC4C-B90A-40FB-9378-A310753B0AE3}" type="slidenum">
              <a:rPr lang="en-US" sz="800" smtClean="0">
                <a:solidFill>
                  <a:srgbClr val="595959"/>
                </a:solidFill>
              </a:rPr>
              <a:pPr algn="r"/>
              <a:t>‹#›</a:t>
            </a:fld>
            <a:endParaRPr lang="en-US" sz="800" dirty="0">
              <a:solidFill>
                <a:srgbClr val="59595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11034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6" r:id="rId1"/>
    <p:sldLayoutId id="2147483707" r:id="rId2"/>
    <p:sldLayoutId id="2147483708" r:id="rId3"/>
    <p:sldLayoutId id="2147483709" r:id="rId4"/>
    <p:sldLayoutId id="2147483710" r:id="rId5"/>
    <p:sldLayoutId id="2147483711" r:id="rId6"/>
    <p:sldLayoutId id="2147483712" r:id="rId7"/>
    <p:sldLayoutId id="2147483713" r:id="rId8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400" b="1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marR="0" indent="0" algn="l" defTabSz="914400" rtl="0" eaLnBrk="1" fontAlgn="auto" latinLnBrk="0" hangingPunct="1">
        <a:lnSpc>
          <a:spcPct val="100000"/>
        </a:lnSpc>
        <a:spcBef>
          <a:spcPts val="0"/>
        </a:spcBef>
        <a:spcAft>
          <a:spcPts val="800"/>
        </a:spcAft>
        <a:buClrTx/>
        <a:buSzTx/>
        <a:buFont typeface="Arial" panose="020B0604020202020204" pitchFamily="34" charset="0"/>
        <a:buNone/>
        <a:tabLst/>
        <a:defRPr sz="2000" kern="1200">
          <a:solidFill>
            <a:schemeClr val="tx2"/>
          </a:solidFill>
          <a:latin typeface="+mn-lt"/>
          <a:ea typeface="+mn-ea"/>
          <a:cs typeface="+mn-cs"/>
        </a:defRPr>
      </a:lvl1pPr>
      <a:lvl2pPr marL="344488" indent="-342900" algn="l" defTabSz="914400" rtl="0" eaLnBrk="1" latinLnBrk="0" hangingPunct="1">
        <a:lnSpc>
          <a:spcPct val="100000"/>
        </a:lnSpc>
        <a:spcBef>
          <a:spcPts val="800"/>
        </a:spcBef>
        <a:spcAft>
          <a:spcPts val="800"/>
        </a:spcAft>
        <a:buClrTx/>
        <a:buFont typeface="Arial" panose="020B0604020202020204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517525" indent="-285750" algn="l" defTabSz="914400" rtl="0" eaLnBrk="1" latinLnBrk="0" hangingPunct="1">
        <a:lnSpc>
          <a:spcPct val="100000"/>
        </a:lnSpc>
        <a:spcBef>
          <a:spcPts val="800"/>
        </a:spcBef>
        <a:spcAft>
          <a:spcPts val="800"/>
        </a:spcAft>
        <a:buFont typeface="Arial" panose="020B0604020202020204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741363" indent="-285750" algn="l" defTabSz="914400" rtl="0" eaLnBrk="1" latinLnBrk="0" hangingPunct="1">
        <a:lnSpc>
          <a:spcPct val="100000"/>
        </a:lnSpc>
        <a:spcBef>
          <a:spcPts val="800"/>
        </a:spcBef>
        <a:spcAft>
          <a:spcPts val="800"/>
        </a:spcAft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971550" indent="-285750" algn="l" defTabSz="914400" rtl="0" eaLnBrk="1" latinLnBrk="0" hangingPunct="1">
        <a:lnSpc>
          <a:spcPct val="100000"/>
        </a:lnSpc>
        <a:spcBef>
          <a:spcPts val="8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2" orient="horz" pos="192">
          <p15:clr>
            <a:srgbClr val="F26B43"/>
          </p15:clr>
        </p15:guide>
        <p15:guide id="6" pos="216">
          <p15:clr>
            <a:srgbClr val="F26B43"/>
          </p15:clr>
        </p15:guide>
        <p15:guide id="7" pos="5544">
          <p15:clr>
            <a:srgbClr val="F26B43"/>
          </p15:clr>
        </p15:guide>
        <p15:guide id="9" orient="horz" pos="4211">
          <p15:clr>
            <a:srgbClr val="F26B43"/>
          </p15:clr>
        </p15:guide>
        <p15:guide id="10" orient="horz" pos="624">
          <p15:clr>
            <a:srgbClr val="F26B43"/>
          </p15:clr>
        </p15:guide>
        <p15:guide id="11" orient="horz" pos="4104">
          <p15:clr>
            <a:srgbClr val="F26B43"/>
          </p15:clr>
        </p15:guide>
        <p15:guide id="12" orient="horz" pos="864">
          <p15:clr>
            <a:srgbClr val="F26B43"/>
          </p15:clr>
        </p15:guide>
        <p15:guide id="13" orient="horz" pos="360">
          <p15:clr>
            <a:srgbClr val="F26B43"/>
          </p15:clr>
        </p15:guide>
        <p15:guide id="14" orient="horz" pos="3936">
          <p15:clr>
            <a:srgbClr val="F26B43"/>
          </p15:clr>
        </p15:guide>
        <p15:guide id="15" pos="984">
          <p15:clr>
            <a:srgbClr val="F26B43"/>
          </p15:clr>
        </p15:guide>
        <p15:guide id="16" pos="5376">
          <p15:clr>
            <a:srgbClr val="F26B43"/>
          </p15:clr>
        </p15:guide>
        <p15:guide id="17" pos="264">
          <p15:clr>
            <a:srgbClr val="F26B43"/>
          </p15:clr>
        </p15:guide>
      </p15:sldGuideLst>
    </p:ext>
  </p:extLst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0" y="6495691"/>
            <a:ext cx="9144000" cy="3623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Add long copyright line here</a:t>
            </a:r>
          </a:p>
        </p:txBody>
      </p:sp>
      <p:sp>
        <p:nvSpPr>
          <p:cNvPr id="6" name="MGH Yellow Line">
            <a:extLst>
              <a:ext uri="{FF2B5EF4-FFF2-40B4-BE49-F238E27FC236}">
                <a16:creationId xmlns:a16="http://schemas.microsoft.com/office/drawing/2014/main" id="{F20163A4-4644-4B17-9C8A-EF42A992331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6432547"/>
            <a:ext cx="9144000" cy="5459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405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6" r:id="rId1"/>
  </p:sldLayoutIdLst>
  <p:hf hd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1600" b="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marR="0" indent="0" algn="ctr" defTabSz="914400" rtl="0" eaLnBrk="1" fontAlgn="auto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000" kern="1200">
          <a:solidFill>
            <a:schemeClr val="tx2"/>
          </a:solidFill>
          <a:latin typeface="+mn-lt"/>
          <a:ea typeface="+mn-ea"/>
          <a:cs typeface="+mn-cs"/>
        </a:defRPr>
      </a:lvl1pPr>
      <a:lvl2pPr marL="230188" indent="-228600" algn="l" defTabSz="914400" rtl="0" eaLnBrk="1" latinLnBrk="0" hangingPunct="1">
        <a:lnSpc>
          <a:spcPct val="100000"/>
        </a:lnSpc>
        <a:spcBef>
          <a:spcPts val="800"/>
        </a:spcBef>
        <a:buClrTx/>
        <a:buFont typeface="Arial" panose="020B0604020202020204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460375" indent="-228600" algn="l" defTabSz="914400" rtl="0" eaLnBrk="1" latinLnBrk="0" hangingPunct="1">
        <a:lnSpc>
          <a:spcPct val="100000"/>
        </a:lnSpc>
        <a:spcBef>
          <a:spcPts val="800"/>
        </a:spcBef>
        <a:buFont typeface="Arial" panose="020B0604020202020204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455613" indent="0" algn="l" defTabSz="914400" rtl="0" eaLnBrk="1" latinLnBrk="0" hangingPunct="1">
        <a:lnSpc>
          <a:spcPct val="100000"/>
        </a:lnSpc>
        <a:spcBef>
          <a:spcPts val="800"/>
        </a:spcBef>
        <a:buFont typeface="Arial" panose="020B0604020202020204" pitchFamily="34" charset="0"/>
        <a:buNone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685800" indent="0" algn="l" defTabSz="914400" rtl="0" eaLnBrk="1" latinLnBrk="0" hangingPunct="1">
        <a:lnSpc>
          <a:spcPct val="100000"/>
        </a:lnSpc>
        <a:spcBef>
          <a:spcPts val="800"/>
        </a:spcBef>
        <a:buFont typeface="Arial" panose="020B0604020202020204" pitchFamily="34" charset="0"/>
        <a:buNone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360">
          <p15:clr>
            <a:srgbClr val="F26B43"/>
          </p15:clr>
        </p15:guide>
        <p15:guide id="2" orient="horz" pos="192">
          <p15:clr>
            <a:srgbClr val="F26B43"/>
          </p15:clr>
        </p15:guide>
        <p15:guide id="5" pos="2112">
          <p15:clr>
            <a:srgbClr val="F26B43"/>
          </p15:clr>
        </p15:guide>
        <p15:guide id="6" pos="216">
          <p15:clr>
            <a:srgbClr val="F26B43"/>
          </p15:clr>
        </p15:guide>
        <p15:guide id="7" pos="5544">
          <p15:clr>
            <a:srgbClr val="F26B43"/>
          </p15:clr>
        </p15:guide>
        <p15:guide id="9" orient="horz" pos="4211">
          <p15:clr>
            <a:srgbClr val="F26B43"/>
          </p15:clr>
        </p15:guide>
        <p15:guide id="10" orient="horz" pos="624">
          <p15:clr>
            <a:srgbClr val="F26B43"/>
          </p15:clr>
        </p15:guide>
        <p15:guide id="11" orient="horz" pos="4104">
          <p15:clr>
            <a:srgbClr val="F26B43"/>
          </p15:clr>
        </p15:guide>
        <p15:guide id="12" orient="horz" pos="2160">
          <p15:clr>
            <a:srgbClr val="F26B43"/>
          </p15:clr>
        </p15:guide>
        <p15:guide id="13" pos="3648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3.wmf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slide" Target="slide44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6.wmf"/><Relationship Id="rId5" Type="http://schemas.openxmlformats.org/officeDocument/2006/relationships/oleObject" Target="../embeddings/oleObject3.bin"/><Relationship Id="rId4" Type="http://schemas.openxmlformats.org/officeDocument/2006/relationships/image" Target="../media/image5.wmf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slide" Target="slide45.xm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0.xml"/><Relationship Id="rId4" Type="http://schemas.openxmlformats.org/officeDocument/2006/relationships/slide" Target="slide44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8.wmf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10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9.wmf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5.vml"/><Relationship Id="rId4" Type="http://schemas.openxmlformats.org/officeDocument/2006/relationships/image" Target="../media/image10.wmf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6.vml"/><Relationship Id="rId4" Type="http://schemas.openxmlformats.org/officeDocument/2006/relationships/image" Target="../media/image11.wmf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slide" Target="slide29.xml"/><Relationship Id="rId1" Type="http://schemas.openxmlformats.org/officeDocument/2006/relationships/slideLayout" Target="../slideLayouts/slideLayout24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slide" Target="slide35.xml"/><Relationship Id="rId1" Type="http://schemas.openxmlformats.org/officeDocument/2006/relationships/slideLayout" Target="../slideLayouts/slideLayout2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>
            <a:extLst>
              <a:ext uri="{FF2B5EF4-FFF2-40B4-BE49-F238E27FC236}">
                <a16:creationId xmlns:a16="http://schemas.microsoft.com/office/drawing/2014/main" id="{F14C897A-4409-4F96-826A-7AE9F128191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Chapter 8</a:t>
            </a:r>
          </a:p>
        </p:txBody>
      </p:sp>
      <p:sp>
        <p:nvSpPr>
          <p:cNvPr id="13" name="Subtitle 2">
            <a:extLst>
              <a:ext uri="{FF2B5EF4-FFF2-40B4-BE49-F238E27FC236}">
                <a16:creationId xmlns:a16="http://schemas.microsoft.com/office/drawing/2014/main" id="{39DC5F79-D657-4B2E-8FAB-C143E561894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82057" y="3896631"/>
            <a:ext cx="3017211" cy="517585"/>
          </a:xfrm>
        </p:spPr>
        <p:txBody>
          <a:bodyPr/>
          <a:lstStyle/>
          <a:p>
            <a:r>
              <a:rPr lang="en-US" sz="2000" b="1" dirty="0"/>
              <a:t>Location Planning and Analysis</a:t>
            </a:r>
          </a:p>
        </p:txBody>
      </p:sp>
      <p:sp>
        <p:nvSpPr>
          <p:cNvPr id="14" name="Text Placeholder 3">
            <a:extLst>
              <a:ext uri="{FF2B5EF4-FFF2-40B4-BE49-F238E27FC236}">
                <a16:creationId xmlns:a16="http://schemas.microsoft.com/office/drawing/2014/main" id="{A59F268B-4D44-410E-9686-AEB4FDBAB43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77239" y="4718304"/>
            <a:ext cx="4663440" cy="1236726"/>
          </a:xfrm>
        </p:spPr>
        <p:txBody>
          <a:bodyPr/>
          <a:lstStyle/>
          <a:p>
            <a:pPr>
              <a:spcBef>
                <a:spcPts val="300"/>
              </a:spcBef>
            </a:pPr>
            <a:r>
              <a:rPr lang="en-US" sz="2000" b="1" dirty="0"/>
              <a:t>Operations Management</a:t>
            </a:r>
          </a:p>
          <a:p>
            <a:pPr>
              <a:spcBef>
                <a:spcPts val="300"/>
              </a:spcBef>
            </a:pPr>
            <a:r>
              <a:rPr lang="en-IN" dirty="0"/>
              <a:t>FOURTEENTH EDITION</a:t>
            </a:r>
          </a:p>
          <a:p>
            <a:pPr>
              <a:spcBef>
                <a:spcPts val="1200"/>
              </a:spcBef>
            </a:pPr>
            <a:r>
              <a:rPr lang="en-IN" dirty="0"/>
              <a:t>William J. Stevenson</a:t>
            </a:r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5075BF32-B42F-470F-B1EE-DD2931D140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n-US" dirty="0"/>
              <a:t>© 2021 McGraw Hill. All rights reserved. Authorized only for instructor use in the classroom.</a:t>
            </a:r>
          </a:p>
          <a:p>
            <a:pPr lvl="0"/>
            <a:r>
              <a:rPr lang="en-US" dirty="0"/>
              <a:t>No reproduction or further distribution permitted without the prior written consent of McGraw Hill.</a:t>
            </a:r>
          </a:p>
        </p:txBody>
      </p:sp>
    </p:spTree>
    <p:extLst>
      <p:ext uri="{BB962C8B-B14F-4D97-AF65-F5344CB8AC3E}">
        <p14:creationId xmlns:p14="http://schemas.microsoft.com/office/powerpoint/2010/main" val="302851504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F3EE99-E55A-48FC-B87F-9FC3187B5C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Global Location: Disadvantages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9D0EF9-353E-422A-8777-49E6B33374C0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0" y="6230874"/>
            <a:ext cx="914400" cy="365760"/>
          </a:xfrm>
        </p:spPr>
        <p:txBody>
          <a:bodyPr/>
          <a:lstStyle/>
          <a:p>
            <a:r>
              <a:rPr lang="en-US" sz="1800" b="1" dirty="0">
                <a:solidFill>
                  <a:schemeClr val="tx1"/>
                </a:solidFill>
              </a:rPr>
              <a:t>LO 8.4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556699D-5819-426C-913D-FE8FBB762488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342900" y="1276709"/>
            <a:ext cx="8458200" cy="4937760"/>
          </a:xfrm>
        </p:spPr>
        <p:txBody>
          <a:bodyPr/>
          <a:lstStyle/>
          <a:p>
            <a:r>
              <a:rPr lang="en-US" b="1" dirty="0"/>
              <a:t>There are a number of disadvantages that may arise when locating globally:</a:t>
            </a:r>
          </a:p>
          <a:p>
            <a:pPr lvl="1"/>
            <a:r>
              <a:rPr lang="en-US" dirty="0"/>
              <a:t>Transportation costs</a:t>
            </a:r>
          </a:p>
          <a:p>
            <a:pPr lvl="1"/>
            <a:r>
              <a:rPr lang="en-US" dirty="0"/>
              <a:t>Security costs</a:t>
            </a:r>
          </a:p>
          <a:p>
            <a:pPr lvl="1"/>
            <a:r>
              <a:rPr lang="en-US" dirty="0"/>
              <a:t>Unskilled labor</a:t>
            </a:r>
          </a:p>
          <a:p>
            <a:pPr lvl="1"/>
            <a:r>
              <a:rPr lang="en-US" dirty="0"/>
              <a:t>Import restrictions</a:t>
            </a:r>
          </a:p>
          <a:p>
            <a:pPr lvl="1"/>
            <a:r>
              <a:rPr lang="en-US" dirty="0"/>
              <a:t>Criticism for locating out-of-country</a:t>
            </a:r>
          </a:p>
          <a:p>
            <a:pPr lvl="1"/>
            <a:r>
              <a:rPr lang="en-US" dirty="0"/>
              <a:t>Productivity</a:t>
            </a:r>
          </a:p>
        </p:txBody>
      </p:sp>
    </p:spTree>
    <p:extLst>
      <p:ext uri="{BB962C8B-B14F-4D97-AF65-F5344CB8AC3E}">
        <p14:creationId xmlns:p14="http://schemas.microsoft.com/office/powerpoint/2010/main" val="90259025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F3EE99-E55A-48FC-B87F-9FC3187B5C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Global Location: Risks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9D0EF9-353E-422A-8777-49E6B33374C0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0" y="6230874"/>
            <a:ext cx="914400" cy="365760"/>
          </a:xfrm>
        </p:spPr>
        <p:txBody>
          <a:bodyPr/>
          <a:lstStyle/>
          <a:p>
            <a:r>
              <a:rPr lang="en-US" sz="1800" b="1" dirty="0">
                <a:solidFill>
                  <a:schemeClr val="tx1"/>
                </a:solidFill>
              </a:rPr>
              <a:t>LO 8.4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556699D-5819-426C-913D-FE8FBB762488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342900" y="1276709"/>
            <a:ext cx="8458200" cy="4937760"/>
          </a:xfrm>
        </p:spPr>
        <p:txBody>
          <a:bodyPr/>
          <a:lstStyle/>
          <a:p>
            <a:r>
              <a:rPr lang="en-US" sz="2000" b="1" dirty="0"/>
              <a:t>Organizations locating globally should be aware of potential risk factors related to:</a:t>
            </a:r>
          </a:p>
          <a:p>
            <a:pPr lvl="1"/>
            <a:r>
              <a:rPr lang="en-US" sz="2000" dirty="0"/>
              <a:t>Intellectual property rights</a:t>
            </a:r>
          </a:p>
          <a:p>
            <a:pPr lvl="1"/>
            <a:r>
              <a:rPr lang="en-US" sz="2000" dirty="0"/>
              <a:t>Political instability and unrest</a:t>
            </a:r>
          </a:p>
          <a:p>
            <a:pPr lvl="1"/>
            <a:r>
              <a:rPr lang="en-US" sz="2000" dirty="0"/>
              <a:t>Terrorism</a:t>
            </a:r>
          </a:p>
          <a:p>
            <a:pPr lvl="1"/>
            <a:r>
              <a:rPr lang="en-US" sz="2000" dirty="0"/>
              <a:t>Economic instability</a:t>
            </a:r>
          </a:p>
          <a:p>
            <a:pPr lvl="1"/>
            <a:r>
              <a:rPr lang="en-US" sz="2000" dirty="0"/>
              <a:t>Legal regulation</a:t>
            </a:r>
          </a:p>
          <a:p>
            <a:pPr lvl="1"/>
            <a:r>
              <a:rPr lang="en-US" sz="2000" dirty="0"/>
              <a:t>Ethical considerations</a:t>
            </a:r>
          </a:p>
          <a:p>
            <a:pPr lvl="1"/>
            <a:r>
              <a:rPr lang="en-US" sz="2000" dirty="0"/>
              <a:t>Cultural differences</a:t>
            </a:r>
          </a:p>
          <a:p>
            <a:pPr lvl="1"/>
            <a:r>
              <a:rPr lang="en-US" sz="2000" dirty="0"/>
              <a:t>Quality</a:t>
            </a:r>
          </a:p>
        </p:txBody>
      </p:sp>
    </p:spTree>
    <p:extLst>
      <p:ext uri="{BB962C8B-B14F-4D97-AF65-F5344CB8AC3E}">
        <p14:creationId xmlns:p14="http://schemas.microsoft.com/office/powerpoint/2010/main" val="367736056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F3EE99-E55A-48FC-B87F-9FC3187B5C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Managing Global Operations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9D0EF9-353E-422A-8777-49E6B33374C0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0" y="6230874"/>
            <a:ext cx="914400" cy="365760"/>
          </a:xfrm>
        </p:spPr>
        <p:txBody>
          <a:bodyPr/>
          <a:lstStyle/>
          <a:p>
            <a:r>
              <a:rPr lang="en-US" sz="1800" b="1" dirty="0">
                <a:solidFill>
                  <a:schemeClr val="tx1"/>
                </a:solidFill>
              </a:rPr>
              <a:t>LO 8.4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556699D-5819-426C-913D-FE8FBB762488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342900" y="1276709"/>
            <a:ext cx="8458200" cy="4937760"/>
          </a:xfrm>
        </p:spPr>
        <p:txBody>
          <a:bodyPr/>
          <a:lstStyle/>
          <a:p>
            <a:r>
              <a:rPr lang="en-US" sz="2000" b="1" dirty="0"/>
              <a:t>Managerial implications for global operations:</a:t>
            </a:r>
          </a:p>
          <a:p>
            <a:pPr lvl="1"/>
            <a:r>
              <a:rPr lang="en-US" sz="2000" dirty="0"/>
              <a:t>Language and cultural differences</a:t>
            </a:r>
          </a:p>
          <a:p>
            <a:pPr lvl="2"/>
            <a:r>
              <a:rPr lang="en-US" sz="1800" dirty="0"/>
              <a:t>Risk of miscommunication</a:t>
            </a:r>
          </a:p>
          <a:p>
            <a:pPr lvl="2"/>
            <a:r>
              <a:rPr lang="en-US" sz="1800" dirty="0"/>
              <a:t>Development of trust</a:t>
            </a:r>
          </a:p>
          <a:p>
            <a:pPr lvl="2"/>
            <a:r>
              <a:rPr lang="en-US" sz="1800" dirty="0"/>
              <a:t>Different management styles</a:t>
            </a:r>
          </a:p>
          <a:p>
            <a:pPr lvl="2"/>
            <a:r>
              <a:rPr lang="en-US" sz="1800" dirty="0"/>
              <a:t>Corruption and bribery</a:t>
            </a:r>
          </a:p>
          <a:p>
            <a:pPr lvl="1"/>
            <a:r>
              <a:rPr lang="en-US" sz="2000" dirty="0"/>
              <a:t>Increased travel (and related) costs</a:t>
            </a:r>
          </a:p>
          <a:p>
            <a:pPr lvl="1"/>
            <a:r>
              <a:rPr lang="en-US" sz="2000" dirty="0"/>
              <a:t>Challenges associated with managing far-flung operations</a:t>
            </a:r>
          </a:p>
          <a:p>
            <a:pPr lvl="1"/>
            <a:r>
              <a:rPr lang="en-US" sz="2000" dirty="0"/>
              <a:t>Level of technology and resistance to technological change</a:t>
            </a:r>
          </a:p>
          <a:p>
            <a:pPr lvl="1"/>
            <a:r>
              <a:rPr lang="en-US" sz="2000" dirty="0"/>
              <a:t>Domestic personnel may resist locating, even temporarily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80298746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F3EE99-E55A-48FC-B87F-9FC3187B5C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Location Decision: General Procedure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9D0EF9-353E-422A-8777-49E6B33374C0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0" y="6230874"/>
            <a:ext cx="914400" cy="365760"/>
          </a:xfrm>
        </p:spPr>
        <p:txBody>
          <a:bodyPr/>
          <a:lstStyle/>
          <a:p>
            <a:r>
              <a:rPr lang="en-US" sz="1800" b="1" dirty="0">
                <a:solidFill>
                  <a:schemeClr val="tx1"/>
                </a:solidFill>
              </a:rPr>
              <a:t>LO 8.5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556699D-5819-426C-913D-FE8FBB762488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342900" y="1276709"/>
            <a:ext cx="8458200" cy="4937760"/>
          </a:xfrm>
        </p:spPr>
        <p:txBody>
          <a:bodyPr/>
          <a:lstStyle/>
          <a:p>
            <a:pPr>
              <a:spcBef>
                <a:spcPts val="800"/>
              </a:spcBef>
            </a:pPr>
            <a:r>
              <a:rPr lang="en-US" b="1" dirty="0"/>
              <a:t>Steps:</a:t>
            </a:r>
          </a:p>
          <a:p>
            <a:pPr marL="457200" lvl="1" indent="-457200">
              <a:buFontTx/>
              <a:buAutoNum type="arabicPeriod"/>
            </a:pPr>
            <a:r>
              <a:rPr lang="en-US" sz="2000" dirty="0"/>
              <a:t>Decide on the criteria to use for evaluating location alternatives</a:t>
            </a:r>
          </a:p>
          <a:p>
            <a:pPr marL="457200" lvl="1" indent="-457200">
              <a:buFontTx/>
              <a:buAutoNum type="arabicPeriod"/>
            </a:pPr>
            <a:r>
              <a:rPr lang="en-US" sz="2000" dirty="0"/>
              <a:t>Identify important factors, such as location of markets or raw materials</a:t>
            </a:r>
          </a:p>
          <a:p>
            <a:pPr marL="457200" lvl="1" indent="-457200">
              <a:buFontTx/>
              <a:buAutoNum type="arabicPeriod"/>
            </a:pPr>
            <a:r>
              <a:rPr lang="en-US" sz="2000" dirty="0"/>
              <a:t>Develop location alternatives</a:t>
            </a:r>
          </a:p>
          <a:p>
            <a:pPr marL="936000" lvl="2" indent="-457200">
              <a:buFontTx/>
              <a:buAutoNum type="alphaLcPeriod"/>
            </a:pPr>
            <a:r>
              <a:rPr lang="en-US" dirty="0"/>
              <a:t>Identify the country or countries for location</a:t>
            </a:r>
          </a:p>
          <a:p>
            <a:pPr marL="936000" lvl="2" indent="-457200">
              <a:buFontTx/>
              <a:buAutoNum type="alphaLcPeriod"/>
            </a:pPr>
            <a:r>
              <a:rPr lang="en-US" dirty="0"/>
              <a:t>Identify the general region for location</a:t>
            </a:r>
          </a:p>
          <a:p>
            <a:pPr marL="936000" lvl="2" indent="-457200">
              <a:buFontTx/>
              <a:buAutoNum type="alphaLcPeriod"/>
            </a:pPr>
            <a:r>
              <a:rPr lang="en-US" dirty="0"/>
              <a:t>Identify a small number of community alternatives</a:t>
            </a:r>
          </a:p>
          <a:p>
            <a:pPr marL="936000" lvl="2" indent="-457200">
              <a:buFontTx/>
              <a:buAutoNum type="alphaLcPeriod"/>
            </a:pPr>
            <a:r>
              <a:rPr lang="en-US" dirty="0"/>
              <a:t>Identify the site alternatives among the community alternatives</a:t>
            </a:r>
          </a:p>
          <a:p>
            <a:pPr marL="457200" lvl="1" indent="-457200">
              <a:buFontTx/>
              <a:buAutoNum type="arabicPeriod"/>
            </a:pPr>
            <a:r>
              <a:rPr lang="en-US" sz="2000" dirty="0"/>
              <a:t>Evaluate the alternatives and make a decision</a:t>
            </a:r>
          </a:p>
        </p:txBody>
      </p:sp>
    </p:spTree>
    <p:extLst>
      <p:ext uri="{BB962C8B-B14F-4D97-AF65-F5344CB8AC3E}">
        <p14:creationId xmlns:p14="http://schemas.microsoft.com/office/powerpoint/2010/main" val="193076515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F3EE99-E55A-48FC-B87F-9FC3187B5C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Location: Identifying a Country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9D0EF9-353E-422A-8777-49E6B33374C0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0" y="6230874"/>
            <a:ext cx="914400" cy="365760"/>
          </a:xfrm>
        </p:spPr>
        <p:txBody>
          <a:bodyPr/>
          <a:lstStyle/>
          <a:p>
            <a:r>
              <a:rPr lang="en-US" sz="1800" b="1" dirty="0">
                <a:solidFill>
                  <a:schemeClr val="tx1"/>
                </a:solidFill>
              </a:rPr>
              <a:t>LO 8.5</a:t>
            </a:r>
          </a:p>
        </p:txBody>
      </p:sp>
      <p:graphicFrame>
        <p:nvGraphicFramePr>
          <p:cNvPr id="5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63753921"/>
              </p:ext>
            </p:extLst>
          </p:nvPr>
        </p:nvGraphicFramePr>
        <p:xfrm>
          <a:off x="1373257" y="983411"/>
          <a:ext cx="7099935" cy="5394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1353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486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74320"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3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>
                          <a:solidFill>
                            <a:schemeClr val="tx1"/>
                          </a:solidFill>
                        </a:rPr>
                        <a:t>Factors Relating to Foreign Locations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3D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27593606"/>
                  </a:ext>
                </a:extLst>
              </a:tr>
              <a:tr h="1003150">
                <a:tc>
                  <a:txBody>
                    <a:bodyPr/>
                    <a:lstStyle/>
                    <a:p>
                      <a:r>
                        <a:rPr lang="en-US" sz="1200" dirty="0"/>
                        <a:t>Government</a:t>
                      </a:r>
                    </a:p>
                  </a:txBody>
                  <a:tcPr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3D2"/>
                    </a:solidFill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AutoNum type="alphaLcPeriod"/>
                      </a:pPr>
                      <a:r>
                        <a:rPr lang="en-US" sz="1200" dirty="0"/>
                        <a:t>Policies on foreign ownership of production</a:t>
                      </a:r>
                      <a:r>
                        <a:rPr lang="en-US" sz="1200" baseline="0" dirty="0"/>
                        <a:t> facilities</a:t>
                      </a:r>
                    </a:p>
                    <a:p>
                      <a:pPr marL="228600" indent="0">
                        <a:buNone/>
                      </a:pPr>
                      <a:r>
                        <a:rPr lang="en-US" sz="1200" baseline="0" dirty="0"/>
                        <a:t>Local content requirements</a:t>
                      </a:r>
                    </a:p>
                    <a:p>
                      <a:pPr marL="228600" indent="0">
                        <a:buNone/>
                      </a:pPr>
                      <a:r>
                        <a:rPr lang="en-US" sz="1200" baseline="0" dirty="0"/>
                        <a:t>Import restrictions</a:t>
                      </a:r>
                    </a:p>
                    <a:p>
                      <a:pPr marL="228600" indent="0">
                        <a:buNone/>
                      </a:pPr>
                      <a:r>
                        <a:rPr lang="en-US" sz="1200" dirty="0"/>
                        <a:t>Currency</a:t>
                      </a:r>
                      <a:r>
                        <a:rPr lang="en-US" sz="1200" baseline="0" dirty="0"/>
                        <a:t> restrictions</a:t>
                      </a:r>
                    </a:p>
                    <a:p>
                      <a:pPr marL="228600" indent="0">
                        <a:buNone/>
                      </a:pPr>
                      <a:r>
                        <a:rPr lang="en-US" sz="1200" baseline="0" dirty="0"/>
                        <a:t>Environment regulations</a:t>
                      </a:r>
                    </a:p>
                    <a:p>
                      <a:pPr marL="228600" indent="0">
                        <a:buNone/>
                      </a:pPr>
                      <a:r>
                        <a:rPr lang="en-US" sz="1200" baseline="0" dirty="0"/>
                        <a:t>Local product standards</a:t>
                      </a:r>
                    </a:p>
                    <a:p>
                      <a:pPr marL="228600" indent="0">
                        <a:buNone/>
                      </a:pPr>
                      <a:r>
                        <a:rPr lang="en-US" sz="1200" baseline="0" dirty="0"/>
                        <a:t>Liability laws</a:t>
                      </a:r>
                    </a:p>
                    <a:p>
                      <a:pPr marL="0" indent="0">
                        <a:buNone/>
                      </a:pPr>
                      <a:r>
                        <a:rPr lang="en-US" sz="1200" baseline="0" dirty="0"/>
                        <a:t>b.  Stability issues</a:t>
                      </a:r>
                      <a:endParaRPr lang="en-US" sz="1200" dirty="0"/>
                    </a:p>
                  </a:txBody>
                  <a:tcPr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3D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71630">
                <a:tc>
                  <a:txBody>
                    <a:bodyPr/>
                    <a:lstStyle/>
                    <a:p>
                      <a:r>
                        <a:rPr lang="en-US" sz="1200" dirty="0"/>
                        <a:t>Cultural</a:t>
                      </a:r>
                      <a:r>
                        <a:rPr lang="en-US" sz="1200" baseline="0" dirty="0"/>
                        <a:t> differences</a:t>
                      </a:r>
                    </a:p>
                  </a:txBody>
                  <a:tcPr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3D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Living circumstances for foreign workers and their dependents</a:t>
                      </a:r>
                    </a:p>
                    <a:p>
                      <a:r>
                        <a:rPr lang="en-US" sz="1200" dirty="0"/>
                        <a:t>Ways of doing business</a:t>
                      </a:r>
                    </a:p>
                    <a:p>
                      <a:r>
                        <a:rPr lang="en-US" sz="1200" dirty="0"/>
                        <a:t>Religious</a:t>
                      </a:r>
                      <a:r>
                        <a:rPr lang="en-US" sz="1200" baseline="0" dirty="0"/>
                        <a:t> holidays/traditions</a:t>
                      </a:r>
                    </a:p>
                  </a:txBody>
                  <a:tcPr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3D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200" dirty="0"/>
                        <a:t>Customer preferences</a:t>
                      </a:r>
                    </a:p>
                  </a:txBody>
                  <a:tcPr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3D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Possible “buy locally” sentiment</a:t>
                      </a:r>
                    </a:p>
                  </a:txBody>
                  <a:tcPr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3D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87860">
                <a:tc>
                  <a:txBody>
                    <a:bodyPr/>
                    <a:lstStyle/>
                    <a:p>
                      <a:r>
                        <a:rPr lang="en-US" sz="1200" dirty="0"/>
                        <a:t>Labor</a:t>
                      </a:r>
                    </a:p>
                  </a:txBody>
                  <a:tcPr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3D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Level of training and education of workers</a:t>
                      </a:r>
                    </a:p>
                    <a:p>
                      <a:r>
                        <a:rPr lang="en-US" sz="1200" dirty="0"/>
                        <a:t>Work ethic</a:t>
                      </a:r>
                    </a:p>
                    <a:p>
                      <a:r>
                        <a:rPr lang="en-US" sz="1200" dirty="0"/>
                        <a:t>Wage rates</a:t>
                      </a:r>
                    </a:p>
                    <a:p>
                      <a:r>
                        <a:rPr lang="en-US" sz="1200" dirty="0"/>
                        <a:t>Possible regulations limiting</a:t>
                      </a:r>
                      <a:r>
                        <a:rPr lang="en-US" sz="1200" baseline="0" dirty="0"/>
                        <a:t> the number of foreign employees</a:t>
                      </a:r>
                    </a:p>
                    <a:p>
                      <a:r>
                        <a:rPr lang="en-US" sz="1200" baseline="0" dirty="0"/>
                        <a:t>Language differences</a:t>
                      </a:r>
                    </a:p>
                  </a:txBody>
                  <a:tcPr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3D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8770">
                <a:tc>
                  <a:txBody>
                    <a:bodyPr/>
                    <a:lstStyle/>
                    <a:p>
                      <a:r>
                        <a:rPr lang="en-US" sz="1200" dirty="0"/>
                        <a:t>Resources</a:t>
                      </a:r>
                    </a:p>
                  </a:txBody>
                  <a:tcPr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3D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Availability</a:t>
                      </a:r>
                      <a:r>
                        <a:rPr lang="en-US" sz="1200" baseline="0" dirty="0"/>
                        <a:t> and quality of raw materials, energy, transportation infrastructure</a:t>
                      </a:r>
                      <a:endParaRPr lang="en-US" sz="1200" dirty="0"/>
                    </a:p>
                  </a:txBody>
                  <a:tcPr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3D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r>
                        <a:rPr lang="en-US" sz="1200" dirty="0"/>
                        <a:t>Financial</a:t>
                      </a:r>
                    </a:p>
                  </a:txBody>
                  <a:tcPr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3D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Financial incentives, tax rates, inflation rates, interest rates</a:t>
                      </a:r>
                    </a:p>
                  </a:txBody>
                  <a:tcPr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3D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r>
                        <a:rPr lang="en-US" sz="1200" dirty="0"/>
                        <a:t>Technological</a:t>
                      </a:r>
                    </a:p>
                  </a:txBody>
                  <a:tcPr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3D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Rate of technological change,</a:t>
                      </a:r>
                      <a:r>
                        <a:rPr lang="en-US" sz="1200" baseline="0" dirty="0"/>
                        <a:t> rate of innovations</a:t>
                      </a:r>
                      <a:endParaRPr lang="en-US" sz="1200" dirty="0"/>
                    </a:p>
                  </a:txBody>
                  <a:tcPr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3D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200" dirty="0"/>
                        <a:t>Market</a:t>
                      </a:r>
                    </a:p>
                  </a:txBody>
                  <a:tcPr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3D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Market potential, competition</a:t>
                      </a:r>
                    </a:p>
                  </a:txBody>
                  <a:tcPr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3D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200" dirty="0"/>
                        <a:t>Safety</a:t>
                      </a:r>
                    </a:p>
                  </a:txBody>
                  <a:tcPr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3D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Crime, terrorism</a:t>
                      </a:r>
                      <a:r>
                        <a:rPr lang="en-US" sz="1200" baseline="0" dirty="0"/>
                        <a:t> threat</a:t>
                      </a:r>
                      <a:endParaRPr lang="en-US" sz="1200" dirty="0"/>
                    </a:p>
                  </a:txBody>
                  <a:tcPr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3D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432759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F3EE99-E55A-48FC-B87F-9FC3187B5C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Location: Identifying a Region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9D0EF9-353E-422A-8777-49E6B33374C0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0" y="6230874"/>
            <a:ext cx="914400" cy="365760"/>
          </a:xfrm>
        </p:spPr>
        <p:txBody>
          <a:bodyPr/>
          <a:lstStyle/>
          <a:p>
            <a:r>
              <a:rPr lang="en-US" sz="1800" b="1" dirty="0">
                <a:solidFill>
                  <a:schemeClr val="tx1"/>
                </a:solidFill>
              </a:rPr>
              <a:t>LO 8.5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556699D-5819-426C-913D-FE8FBB762488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342900" y="1276709"/>
            <a:ext cx="8458200" cy="4937760"/>
          </a:xfrm>
        </p:spPr>
        <p:txBody>
          <a:bodyPr/>
          <a:lstStyle/>
          <a:p>
            <a:r>
              <a:rPr lang="en-US" b="1" dirty="0"/>
              <a:t>Primary regional factors:</a:t>
            </a:r>
          </a:p>
          <a:p>
            <a:pPr lvl="1"/>
            <a:r>
              <a:rPr lang="en-US" sz="2200" dirty="0"/>
              <a:t>Location of raw materials</a:t>
            </a:r>
          </a:p>
          <a:p>
            <a:pPr lvl="2"/>
            <a:r>
              <a:rPr lang="en-US" dirty="0"/>
              <a:t>Necessity</a:t>
            </a:r>
          </a:p>
          <a:p>
            <a:pPr lvl="2"/>
            <a:r>
              <a:rPr lang="en-US" dirty="0"/>
              <a:t>Perishability</a:t>
            </a:r>
          </a:p>
          <a:p>
            <a:pPr lvl="2"/>
            <a:r>
              <a:rPr lang="en-US" dirty="0"/>
              <a:t>Transportation costs</a:t>
            </a:r>
          </a:p>
          <a:p>
            <a:pPr lvl="1"/>
            <a:r>
              <a:rPr lang="en-US" sz="2200" dirty="0"/>
              <a:t>Location of markets</a:t>
            </a:r>
          </a:p>
          <a:p>
            <a:pPr lvl="2"/>
            <a:r>
              <a:rPr lang="en-US" dirty="0"/>
              <a:t>As part of a profit-oriented company’s competitive strategy</a:t>
            </a:r>
          </a:p>
          <a:p>
            <a:pPr lvl="2"/>
            <a:r>
              <a:rPr lang="en-US" dirty="0"/>
              <a:t>So not-for-profits can meet the needs of their service users</a:t>
            </a:r>
          </a:p>
          <a:p>
            <a:pPr lvl="2"/>
            <a:r>
              <a:rPr lang="en-US" dirty="0"/>
              <a:t>Distribution costs and perishability</a:t>
            </a:r>
          </a:p>
        </p:txBody>
      </p:sp>
    </p:spTree>
    <p:extLst>
      <p:ext uri="{BB962C8B-B14F-4D97-AF65-F5344CB8AC3E}">
        <p14:creationId xmlns:p14="http://schemas.microsoft.com/office/powerpoint/2010/main" val="96502464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F3EE99-E55A-48FC-B87F-9FC3187B5C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Location: Identifying a Region (cont.)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9D0EF9-353E-422A-8777-49E6B33374C0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0" y="6230874"/>
            <a:ext cx="914400" cy="365760"/>
          </a:xfrm>
        </p:spPr>
        <p:txBody>
          <a:bodyPr/>
          <a:lstStyle/>
          <a:p>
            <a:r>
              <a:rPr lang="en-US" sz="1800" b="1" dirty="0">
                <a:solidFill>
                  <a:schemeClr val="tx1"/>
                </a:solidFill>
              </a:rPr>
              <a:t>LO 8.5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556699D-5819-426C-913D-FE8FBB762488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342900" y="1276709"/>
            <a:ext cx="8458200" cy="4937760"/>
          </a:xfrm>
        </p:spPr>
        <p:txBody>
          <a:bodyPr/>
          <a:lstStyle/>
          <a:p>
            <a:pPr lvl="1"/>
            <a:r>
              <a:rPr lang="en-US" dirty="0"/>
              <a:t>Labor factors</a:t>
            </a:r>
          </a:p>
          <a:p>
            <a:pPr lvl="2"/>
            <a:r>
              <a:rPr lang="en-US" dirty="0"/>
              <a:t>Cost of labor</a:t>
            </a:r>
          </a:p>
          <a:p>
            <a:pPr lvl="2"/>
            <a:r>
              <a:rPr lang="en-US" dirty="0"/>
              <a:t>Availability of suitably skilled workers</a:t>
            </a:r>
          </a:p>
          <a:p>
            <a:pPr lvl="2"/>
            <a:r>
              <a:rPr lang="en-US" dirty="0"/>
              <a:t>Wage rates in the area</a:t>
            </a:r>
          </a:p>
          <a:p>
            <a:pPr lvl="2"/>
            <a:r>
              <a:rPr lang="en-US" dirty="0"/>
              <a:t>Labor productivity</a:t>
            </a:r>
          </a:p>
          <a:p>
            <a:pPr lvl="2"/>
            <a:r>
              <a:rPr lang="en-US" dirty="0"/>
              <a:t>Attitudes toward work</a:t>
            </a:r>
          </a:p>
          <a:p>
            <a:pPr lvl="2"/>
            <a:r>
              <a:rPr lang="en-US" dirty="0"/>
              <a:t>Whether unions pose a serious potential problem</a:t>
            </a:r>
          </a:p>
          <a:p>
            <a:pPr lvl="1"/>
            <a:r>
              <a:rPr lang="en-US" dirty="0"/>
              <a:t>Other factors</a:t>
            </a:r>
          </a:p>
          <a:p>
            <a:pPr lvl="2"/>
            <a:r>
              <a:rPr lang="en-US" dirty="0"/>
              <a:t>Climate and taxes may play an important role in location decisions</a:t>
            </a:r>
          </a:p>
        </p:txBody>
      </p:sp>
    </p:spTree>
    <p:extLst>
      <p:ext uri="{BB962C8B-B14F-4D97-AF65-F5344CB8AC3E}">
        <p14:creationId xmlns:p14="http://schemas.microsoft.com/office/powerpoint/2010/main" val="143453469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F3EE99-E55A-48FC-B87F-9FC3187B5C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Location: Identifying a Community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9D0EF9-353E-422A-8777-49E6B33374C0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0" y="6230874"/>
            <a:ext cx="914400" cy="365760"/>
          </a:xfrm>
        </p:spPr>
        <p:txBody>
          <a:bodyPr/>
          <a:lstStyle/>
          <a:p>
            <a:r>
              <a:rPr lang="en-US" sz="1800" b="1" dirty="0">
                <a:solidFill>
                  <a:schemeClr val="tx1"/>
                </a:solidFill>
              </a:rPr>
              <a:t>LO 8.5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556699D-5819-426C-913D-FE8FBB762488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342900" y="1276709"/>
            <a:ext cx="8458200" cy="4937760"/>
          </a:xfrm>
        </p:spPr>
        <p:txBody>
          <a:bodyPr/>
          <a:lstStyle/>
          <a:p>
            <a:r>
              <a:rPr lang="en-US" sz="2000" dirty="0"/>
              <a:t>Many communities actively attempt to attract new businesses they perceive to be a good fit for the community</a:t>
            </a:r>
          </a:p>
          <a:p>
            <a:r>
              <a:rPr lang="en-US" sz="2000" dirty="0"/>
              <a:t>Businesses also actively seek attractive communities based on such factors such as:</a:t>
            </a:r>
          </a:p>
          <a:p>
            <a:pPr lvl="1"/>
            <a:r>
              <a:rPr lang="en-US" sz="2000" dirty="0"/>
              <a:t>Quality of life</a:t>
            </a:r>
          </a:p>
          <a:p>
            <a:pPr lvl="1"/>
            <a:r>
              <a:rPr lang="en-US" sz="2000" dirty="0"/>
              <a:t>Services</a:t>
            </a:r>
          </a:p>
          <a:p>
            <a:pPr lvl="1"/>
            <a:r>
              <a:rPr lang="en-US" sz="2000" dirty="0"/>
              <a:t>Attitudes</a:t>
            </a:r>
          </a:p>
          <a:p>
            <a:pPr lvl="1"/>
            <a:r>
              <a:rPr lang="en-US" sz="2000" dirty="0"/>
              <a:t>Taxes</a:t>
            </a:r>
          </a:p>
          <a:p>
            <a:pPr lvl="1"/>
            <a:r>
              <a:rPr lang="en-US" sz="2000" dirty="0"/>
              <a:t>Environmental regulations</a:t>
            </a:r>
          </a:p>
          <a:p>
            <a:pPr lvl="1"/>
            <a:r>
              <a:rPr lang="en-US" sz="2000" dirty="0"/>
              <a:t>Utilities</a:t>
            </a:r>
          </a:p>
          <a:p>
            <a:pPr lvl="1"/>
            <a:r>
              <a:rPr lang="en-US" sz="2000" dirty="0"/>
              <a:t>Development support</a:t>
            </a:r>
          </a:p>
        </p:txBody>
      </p:sp>
    </p:spTree>
    <p:extLst>
      <p:ext uri="{BB962C8B-B14F-4D97-AF65-F5344CB8AC3E}">
        <p14:creationId xmlns:p14="http://schemas.microsoft.com/office/powerpoint/2010/main" val="338746437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F3EE99-E55A-48FC-B87F-9FC3187B5C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Location: Identifying a Site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9D0EF9-353E-422A-8777-49E6B33374C0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0" y="6230874"/>
            <a:ext cx="914400" cy="365760"/>
          </a:xfrm>
        </p:spPr>
        <p:txBody>
          <a:bodyPr/>
          <a:lstStyle/>
          <a:p>
            <a:r>
              <a:rPr lang="en-US" sz="1800" b="1" dirty="0">
                <a:solidFill>
                  <a:schemeClr val="tx1"/>
                </a:solidFill>
              </a:rPr>
              <a:t>LO 8.5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556699D-5819-426C-913D-FE8FBB762488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342900" y="1276709"/>
            <a:ext cx="8458200" cy="4937760"/>
          </a:xfrm>
        </p:spPr>
        <p:txBody>
          <a:bodyPr/>
          <a:lstStyle/>
          <a:p>
            <a:r>
              <a:rPr lang="en-US" b="1" dirty="0"/>
              <a:t>Primary site location considerations are</a:t>
            </a:r>
          </a:p>
          <a:p>
            <a:pPr lvl="1"/>
            <a:r>
              <a:rPr lang="en-US" dirty="0"/>
              <a:t>Land</a:t>
            </a:r>
          </a:p>
          <a:p>
            <a:pPr lvl="1"/>
            <a:r>
              <a:rPr lang="en-US" dirty="0"/>
              <a:t>Transportation</a:t>
            </a:r>
          </a:p>
          <a:p>
            <a:pPr lvl="1"/>
            <a:r>
              <a:rPr lang="en-US" dirty="0"/>
              <a:t>Zoning</a:t>
            </a:r>
          </a:p>
          <a:p>
            <a:pPr lvl="1"/>
            <a:r>
              <a:rPr lang="en-US" dirty="0"/>
              <a:t>Other restrictions</a:t>
            </a:r>
          </a:p>
        </p:txBody>
      </p:sp>
    </p:spTree>
    <p:extLst>
      <p:ext uri="{BB962C8B-B14F-4D97-AF65-F5344CB8AC3E}">
        <p14:creationId xmlns:p14="http://schemas.microsoft.com/office/powerpoint/2010/main" val="80018880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F3EE99-E55A-48FC-B87F-9FC3187B5C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Multiple Plant Manufacturing Strategies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9D0EF9-353E-422A-8777-49E6B33374C0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0" y="6230874"/>
            <a:ext cx="914400" cy="365760"/>
          </a:xfrm>
        </p:spPr>
        <p:txBody>
          <a:bodyPr/>
          <a:lstStyle/>
          <a:p>
            <a:r>
              <a:rPr lang="en-US" sz="1800" b="1" dirty="0">
                <a:solidFill>
                  <a:schemeClr val="tx1"/>
                </a:solidFill>
              </a:rPr>
              <a:t>LO 8.5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556699D-5819-426C-913D-FE8FBB762488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342900" y="1276709"/>
            <a:ext cx="8458200" cy="4937760"/>
          </a:xfrm>
        </p:spPr>
        <p:txBody>
          <a:bodyPr/>
          <a:lstStyle/>
          <a:p>
            <a:r>
              <a:rPr lang="en-US" b="1" dirty="0"/>
              <a:t>Organizing operations</a:t>
            </a:r>
          </a:p>
          <a:p>
            <a:pPr lvl="1"/>
            <a:r>
              <a:rPr lang="en-US" dirty="0"/>
              <a:t>Product plant strategy</a:t>
            </a:r>
          </a:p>
          <a:p>
            <a:pPr lvl="2"/>
            <a:r>
              <a:rPr lang="en-US" dirty="0"/>
              <a:t>Entire products or product lines are produced in separate plants, and each plant usually supplies the entire domestic market</a:t>
            </a:r>
          </a:p>
          <a:p>
            <a:pPr lvl="1"/>
            <a:r>
              <a:rPr lang="en-US" dirty="0"/>
              <a:t>Market area plant strategy</a:t>
            </a:r>
          </a:p>
          <a:p>
            <a:pPr lvl="2"/>
            <a:r>
              <a:rPr lang="en-US" dirty="0"/>
              <a:t>Plants are designated to serve a particular geographic segment of the market</a:t>
            </a:r>
          </a:p>
          <a:p>
            <a:pPr lvl="2"/>
            <a:r>
              <a:rPr lang="en-US" dirty="0"/>
              <a:t>Plants produce most, if not all, of a company’s products</a:t>
            </a:r>
          </a:p>
        </p:txBody>
      </p:sp>
    </p:spTree>
    <p:extLst>
      <p:ext uri="{BB962C8B-B14F-4D97-AF65-F5344CB8AC3E}">
        <p14:creationId xmlns:p14="http://schemas.microsoft.com/office/powerpoint/2010/main" val="38101982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Chapter 8: Learning Objectives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D27DE6EC-CE7E-4C51-A6B2-273AB5F5B3B2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342900" y="1276708"/>
            <a:ext cx="8503920" cy="5120640"/>
          </a:xfrm>
        </p:spPr>
        <p:txBody>
          <a:bodyPr/>
          <a:lstStyle/>
          <a:p>
            <a:pPr marL="914400" lvl="1" indent="-914400">
              <a:spcBef>
                <a:spcPts val="600"/>
              </a:spcBef>
              <a:spcAft>
                <a:spcPts val="1200"/>
              </a:spcAft>
              <a:buNone/>
            </a:pPr>
            <a:r>
              <a:rPr lang="en-US" sz="2000" b="1" dirty="0"/>
              <a:t>You should be able to:</a:t>
            </a:r>
          </a:p>
          <a:p>
            <a:pPr marL="914400" lvl="1" indent="-914400">
              <a:spcBef>
                <a:spcPts val="600"/>
              </a:spcBef>
              <a:spcAft>
                <a:spcPts val="1200"/>
              </a:spcAft>
              <a:buNone/>
            </a:pPr>
            <a:r>
              <a:rPr lang="en-US" sz="2000" dirty="0"/>
              <a:t>LO 8.1	Identify some of the main reasons organizations need to make location decisions</a:t>
            </a:r>
          </a:p>
          <a:p>
            <a:pPr marL="914400" lvl="1" indent="-914400">
              <a:spcBef>
                <a:spcPts val="600"/>
              </a:spcBef>
              <a:spcAft>
                <a:spcPts val="1200"/>
              </a:spcAft>
              <a:buNone/>
            </a:pPr>
            <a:r>
              <a:rPr lang="en-US" sz="2000" dirty="0"/>
              <a:t>LO 8.2	Explain why location decisions are important</a:t>
            </a:r>
          </a:p>
          <a:p>
            <a:pPr marL="914400" lvl="1" indent="-914400">
              <a:spcBef>
                <a:spcPts val="600"/>
              </a:spcBef>
              <a:spcAft>
                <a:spcPts val="1200"/>
              </a:spcAft>
              <a:buNone/>
            </a:pPr>
            <a:r>
              <a:rPr lang="en-US" sz="2000" dirty="0"/>
              <a:t>LO 8.3	Discuss the options that are available for location decisions</a:t>
            </a:r>
          </a:p>
          <a:p>
            <a:pPr marL="914400" lvl="1" indent="-914400">
              <a:spcBef>
                <a:spcPts val="600"/>
              </a:spcBef>
              <a:spcAft>
                <a:spcPts val="1200"/>
              </a:spcAft>
              <a:buNone/>
            </a:pPr>
            <a:r>
              <a:rPr lang="en-US" sz="2000" dirty="0"/>
              <a:t>LO 8.4	Discuss key considerations related to global location decisions.</a:t>
            </a:r>
          </a:p>
          <a:p>
            <a:pPr marL="914400" lvl="1" indent="-914400">
              <a:spcBef>
                <a:spcPts val="600"/>
              </a:spcBef>
              <a:spcAft>
                <a:spcPts val="1200"/>
              </a:spcAft>
              <a:buNone/>
            </a:pPr>
            <a:r>
              <a:rPr lang="en-US" sz="2000" dirty="0"/>
              <a:t>LO 8.5	Outline the decision process for making location decisions</a:t>
            </a:r>
          </a:p>
          <a:p>
            <a:pPr marL="914400" lvl="1" indent="-914400">
              <a:spcBef>
                <a:spcPts val="600"/>
              </a:spcBef>
              <a:spcAft>
                <a:spcPts val="1200"/>
              </a:spcAft>
              <a:buNone/>
            </a:pPr>
            <a:r>
              <a:rPr lang="en-US" sz="2000" dirty="0"/>
              <a:t>LO 8.6	Describe some of the key factors that guide service and retail location decisions.</a:t>
            </a:r>
          </a:p>
          <a:p>
            <a:pPr marL="914400" lvl="1" indent="-914400">
              <a:spcBef>
                <a:spcPts val="600"/>
              </a:spcBef>
              <a:spcAft>
                <a:spcPts val="1200"/>
              </a:spcAft>
              <a:buNone/>
            </a:pPr>
            <a:r>
              <a:rPr lang="en-US" sz="2000" dirty="0"/>
              <a:t>LO 8.7	Use the techniques presented to evaluate location alternatives.</a:t>
            </a:r>
          </a:p>
        </p:txBody>
      </p:sp>
    </p:spTree>
    <p:extLst>
      <p:ext uri="{BB962C8B-B14F-4D97-AF65-F5344CB8AC3E}">
        <p14:creationId xmlns:p14="http://schemas.microsoft.com/office/powerpoint/2010/main" val="416008064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F3EE99-E55A-48FC-B87F-9FC3187B5C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Multiple Plant Manufacturing Strategies (cont.)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9D0EF9-353E-422A-8777-49E6B33374C0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0" y="6230874"/>
            <a:ext cx="914400" cy="365760"/>
          </a:xfrm>
        </p:spPr>
        <p:txBody>
          <a:bodyPr/>
          <a:lstStyle/>
          <a:p>
            <a:r>
              <a:rPr lang="en-US" sz="1800" b="1" dirty="0">
                <a:solidFill>
                  <a:schemeClr val="tx1"/>
                </a:solidFill>
              </a:rPr>
              <a:t>LO 8.5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556699D-5819-426C-913D-FE8FBB762488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342900" y="1276709"/>
            <a:ext cx="8458200" cy="4937760"/>
          </a:xfrm>
        </p:spPr>
        <p:txBody>
          <a:bodyPr/>
          <a:lstStyle/>
          <a:p>
            <a:pPr>
              <a:spcBef>
                <a:spcPts val="800"/>
              </a:spcBef>
            </a:pPr>
            <a:r>
              <a:rPr lang="en-US" b="1" dirty="0"/>
              <a:t>Organizing operations</a:t>
            </a:r>
          </a:p>
          <a:p>
            <a:pPr lvl="1"/>
            <a:r>
              <a:rPr lang="en-US" dirty="0"/>
              <a:t>Process plant strategy</a:t>
            </a:r>
          </a:p>
          <a:p>
            <a:pPr lvl="2"/>
            <a:r>
              <a:rPr lang="en-US" sz="2200" dirty="0"/>
              <a:t>Different plants focus on different aspects of a process</a:t>
            </a:r>
          </a:p>
          <a:p>
            <a:pPr marL="914400" lvl="4">
              <a:spcAft>
                <a:spcPts val="800"/>
              </a:spcAft>
            </a:pPr>
            <a:r>
              <a:rPr lang="en-US" sz="2000" dirty="0"/>
              <a:t>Automobile manufacturers – engine plant, body stamping plant, etc.</a:t>
            </a:r>
          </a:p>
          <a:p>
            <a:pPr lvl="2"/>
            <a:r>
              <a:rPr lang="en-US" sz="2200" dirty="0"/>
              <a:t>Coordination across the system becomes a significant issue</a:t>
            </a:r>
          </a:p>
          <a:p>
            <a:pPr lvl="1"/>
            <a:r>
              <a:rPr lang="en-US" dirty="0"/>
              <a:t>General-purpose plant strategy</a:t>
            </a:r>
          </a:p>
          <a:p>
            <a:pPr lvl="2"/>
            <a:r>
              <a:rPr lang="en-US" sz="2200" dirty="0"/>
              <a:t>Plants are flexible and capable of handling a range of products</a:t>
            </a:r>
          </a:p>
        </p:txBody>
      </p:sp>
    </p:spTree>
    <p:extLst>
      <p:ext uri="{BB962C8B-B14F-4D97-AF65-F5344CB8AC3E}">
        <p14:creationId xmlns:p14="http://schemas.microsoft.com/office/powerpoint/2010/main" val="428738544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F3EE99-E55A-48FC-B87F-9FC3187B5C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Geographic Information System (GIS)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9D0EF9-353E-422A-8777-49E6B33374C0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0" y="6230874"/>
            <a:ext cx="914400" cy="365760"/>
          </a:xfrm>
        </p:spPr>
        <p:txBody>
          <a:bodyPr/>
          <a:lstStyle/>
          <a:p>
            <a:r>
              <a:rPr lang="en-US" sz="1800" b="1" dirty="0">
                <a:solidFill>
                  <a:schemeClr val="tx1"/>
                </a:solidFill>
              </a:rPr>
              <a:t>LO 8.5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556699D-5819-426C-913D-FE8FBB762488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342900" y="1276709"/>
            <a:ext cx="8458200" cy="4937760"/>
          </a:xfrm>
        </p:spPr>
        <p:txBody>
          <a:bodyPr/>
          <a:lstStyle/>
          <a:p>
            <a:r>
              <a:rPr lang="en-US" sz="2200" b="1" dirty="0"/>
              <a:t>Examples</a:t>
            </a:r>
          </a:p>
          <a:p>
            <a:pPr lvl="1"/>
            <a:r>
              <a:rPr lang="en-US" sz="2200" b="1" dirty="0"/>
              <a:t>Logistics companies</a:t>
            </a:r>
            <a:r>
              <a:rPr lang="en-US" sz="2200" dirty="0"/>
              <a:t> use GIS data to plan fleet</a:t>
            </a:r>
          </a:p>
          <a:p>
            <a:pPr lvl="1"/>
            <a:r>
              <a:rPr lang="en-US" sz="2200" b="1" dirty="0"/>
              <a:t>Publishers</a:t>
            </a:r>
            <a:r>
              <a:rPr lang="en-US" sz="2200" dirty="0"/>
              <a:t> of magazines and newspapers use a GIS to analyze circulation and attract advertisers</a:t>
            </a:r>
          </a:p>
          <a:p>
            <a:pPr lvl="1"/>
            <a:r>
              <a:rPr lang="en-US" sz="2200" b="1" dirty="0"/>
              <a:t>Banks</a:t>
            </a:r>
            <a:r>
              <a:rPr lang="en-US" sz="2200" dirty="0"/>
              <a:t> use a GIS to help decide where to locate branch banks</a:t>
            </a:r>
          </a:p>
          <a:p>
            <a:pPr lvl="1"/>
            <a:r>
              <a:rPr lang="en-US" sz="2200" b="1" dirty="0"/>
              <a:t>Utility companies</a:t>
            </a:r>
            <a:r>
              <a:rPr lang="en-US" sz="2200" dirty="0"/>
              <a:t> use a GIS to balance supply and demand, and identify problem areas</a:t>
            </a:r>
          </a:p>
          <a:p>
            <a:pPr lvl="1"/>
            <a:r>
              <a:rPr lang="en-US" sz="2200" b="1" dirty="0"/>
              <a:t>Insurance companies</a:t>
            </a:r>
            <a:r>
              <a:rPr lang="en-US" sz="2200" dirty="0"/>
              <a:t> use a GIS to determine premiums based on population distribution, crime figures, and likelihood of natural disasters such as flooding in various locations, and to manage risk</a:t>
            </a:r>
          </a:p>
        </p:txBody>
      </p:sp>
    </p:spTree>
    <p:extLst>
      <p:ext uri="{BB962C8B-B14F-4D97-AF65-F5344CB8AC3E}">
        <p14:creationId xmlns:p14="http://schemas.microsoft.com/office/powerpoint/2010/main" val="110900905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F3EE99-E55A-48FC-B87F-9FC3187B5C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Geographic Information System (GIS) (cont.)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9D0EF9-353E-422A-8777-49E6B33374C0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0" y="6230874"/>
            <a:ext cx="914400" cy="365760"/>
          </a:xfrm>
        </p:spPr>
        <p:txBody>
          <a:bodyPr/>
          <a:lstStyle/>
          <a:p>
            <a:r>
              <a:rPr lang="en-US" sz="1800" b="1" dirty="0">
                <a:solidFill>
                  <a:schemeClr val="tx1"/>
                </a:solidFill>
              </a:rPr>
              <a:t>LO 8.5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556699D-5819-426C-913D-FE8FBB762488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342900" y="1276709"/>
            <a:ext cx="8458200" cy="4937760"/>
          </a:xfrm>
        </p:spPr>
        <p:txBody>
          <a:bodyPr/>
          <a:lstStyle/>
          <a:p>
            <a:r>
              <a:rPr lang="en-US" b="1" dirty="0"/>
              <a:t>GIS</a:t>
            </a:r>
          </a:p>
          <a:p>
            <a:pPr lvl="1"/>
            <a:r>
              <a:rPr lang="en-US" dirty="0"/>
              <a:t>A computer-based tool for collecting, storing, retrieving, and displaying demographic data on maps</a:t>
            </a:r>
          </a:p>
          <a:p>
            <a:pPr lvl="1"/>
            <a:r>
              <a:rPr lang="en-US" dirty="0"/>
              <a:t>Aids decision makers in</a:t>
            </a:r>
          </a:p>
          <a:p>
            <a:pPr lvl="2"/>
            <a:r>
              <a:rPr lang="en-US" dirty="0"/>
              <a:t>Targeting market segments</a:t>
            </a:r>
          </a:p>
          <a:p>
            <a:pPr lvl="2"/>
            <a:r>
              <a:rPr lang="en-US" dirty="0"/>
              <a:t>Identifying locations relative to their market potential</a:t>
            </a:r>
          </a:p>
          <a:p>
            <a:pPr lvl="2"/>
            <a:r>
              <a:rPr lang="en-US" dirty="0"/>
              <a:t>Planning distribution networks</a:t>
            </a:r>
          </a:p>
          <a:p>
            <a:pPr lvl="1"/>
            <a:r>
              <a:rPr lang="en-US" dirty="0"/>
              <a:t>Portraying relevant information on a map makes it easier for decision makers to understand</a:t>
            </a:r>
          </a:p>
        </p:txBody>
      </p:sp>
    </p:spTree>
    <p:extLst>
      <p:ext uri="{BB962C8B-B14F-4D97-AF65-F5344CB8AC3E}">
        <p14:creationId xmlns:p14="http://schemas.microsoft.com/office/powerpoint/2010/main" val="403345931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F3EE99-E55A-48FC-B87F-9FC3187B5C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Service and Retail Locations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9D0EF9-353E-422A-8777-49E6B33374C0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0" y="6230874"/>
            <a:ext cx="914400" cy="365760"/>
          </a:xfrm>
        </p:spPr>
        <p:txBody>
          <a:bodyPr/>
          <a:lstStyle/>
          <a:p>
            <a:r>
              <a:rPr lang="en-US" sz="1800" b="1" dirty="0">
                <a:solidFill>
                  <a:schemeClr val="tx1"/>
                </a:solidFill>
              </a:rPr>
              <a:t>LO 8.6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556699D-5819-426C-913D-FE8FBB762488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342900" y="1276709"/>
            <a:ext cx="8458200" cy="4937760"/>
          </a:xfrm>
        </p:spPr>
        <p:txBody>
          <a:bodyPr/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b="1" dirty="0"/>
              <a:t>Considerations:</a:t>
            </a: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en-US" dirty="0"/>
              <a:t>Nearness to raw materials is not usually a consideration</a:t>
            </a: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en-US" dirty="0"/>
              <a:t>Customer access is</a:t>
            </a:r>
          </a:p>
          <a:p>
            <a:pPr lvl="2">
              <a:spcBef>
                <a:spcPts val="600"/>
              </a:spcBef>
              <a:spcAft>
                <a:spcPts val="600"/>
              </a:spcAft>
            </a:pPr>
            <a:r>
              <a:rPr lang="en-US" dirty="0"/>
              <a:t>A prime consideration for some: restaurants, hotels, etc.</a:t>
            </a:r>
          </a:p>
          <a:p>
            <a:pPr lvl="2">
              <a:spcBef>
                <a:spcPts val="600"/>
              </a:spcBef>
              <a:spcAft>
                <a:spcPts val="600"/>
              </a:spcAft>
            </a:pPr>
            <a:r>
              <a:rPr lang="en-US" dirty="0"/>
              <a:t>Not an important consideration for others: service call centers, etc.</a:t>
            </a: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en-US" dirty="0"/>
              <a:t>Tend to be profit or revenue driven, and so are</a:t>
            </a:r>
          </a:p>
          <a:p>
            <a:pPr lvl="2">
              <a:spcBef>
                <a:spcPts val="600"/>
              </a:spcBef>
              <a:spcAft>
                <a:spcPts val="600"/>
              </a:spcAft>
            </a:pPr>
            <a:r>
              <a:rPr lang="en-US" dirty="0"/>
              <a:t>Concerned with demographics, competition, traffic volume patterns, and convenience</a:t>
            </a: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en-US" dirty="0"/>
              <a:t>Clustering</a:t>
            </a:r>
          </a:p>
          <a:p>
            <a:pPr lvl="2">
              <a:spcBef>
                <a:spcPts val="600"/>
              </a:spcBef>
              <a:spcAft>
                <a:spcPts val="600"/>
              </a:spcAft>
            </a:pPr>
            <a:r>
              <a:rPr lang="en-US" dirty="0"/>
              <a:t>Similar types of businesses locate near one another</a:t>
            </a:r>
          </a:p>
        </p:txBody>
      </p:sp>
    </p:spTree>
    <p:extLst>
      <p:ext uri="{BB962C8B-B14F-4D97-AF65-F5344CB8AC3E}">
        <p14:creationId xmlns:p14="http://schemas.microsoft.com/office/powerpoint/2010/main" val="311520916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F3EE99-E55A-48FC-B87F-9FC3187B5C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Evaluating Location Alternatives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9D0EF9-353E-422A-8777-49E6B33374C0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0" y="6230874"/>
            <a:ext cx="914400" cy="365760"/>
          </a:xfrm>
        </p:spPr>
        <p:txBody>
          <a:bodyPr/>
          <a:lstStyle/>
          <a:p>
            <a:r>
              <a:rPr lang="en-US" sz="1800" b="1" dirty="0">
                <a:solidFill>
                  <a:schemeClr val="tx1"/>
                </a:solidFill>
              </a:rPr>
              <a:t>LO 8.7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556699D-5819-426C-913D-FE8FBB762488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342900" y="1276709"/>
            <a:ext cx="8458200" cy="4937760"/>
          </a:xfrm>
        </p:spPr>
        <p:txBody>
          <a:bodyPr/>
          <a:lstStyle/>
          <a:p>
            <a:r>
              <a:rPr lang="en-US" b="1" dirty="0"/>
              <a:t>Common techniques:</a:t>
            </a:r>
          </a:p>
          <a:p>
            <a:pPr lvl="1"/>
            <a:r>
              <a:rPr lang="en-US" dirty="0"/>
              <a:t>Locational cost-volume-profit analysis</a:t>
            </a:r>
          </a:p>
          <a:p>
            <a:pPr lvl="1"/>
            <a:r>
              <a:rPr lang="en-US" dirty="0"/>
              <a:t>Transportation model</a:t>
            </a:r>
          </a:p>
          <a:p>
            <a:pPr lvl="1"/>
            <a:r>
              <a:rPr lang="en-US" dirty="0"/>
              <a:t>Factor rating</a:t>
            </a:r>
          </a:p>
          <a:p>
            <a:pPr lvl="1"/>
            <a:r>
              <a:rPr lang="en-US" dirty="0"/>
              <a:t>Center of gravity method</a:t>
            </a:r>
          </a:p>
        </p:txBody>
      </p:sp>
    </p:spTree>
    <p:extLst>
      <p:ext uri="{BB962C8B-B14F-4D97-AF65-F5344CB8AC3E}">
        <p14:creationId xmlns:p14="http://schemas.microsoft.com/office/powerpoint/2010/main" val="334273675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F3EE99-E55A-48FC-B87F-9FC3187B5C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Locational Cost-Profit-Volume Analysis</a:t>
            </a:r>
            <a:r>
              <a:rPr lang="en-US" sz="1200" dirty="0"/>
              <a:t> 1</a:t>
            </a:r>
            <a:endParaRPr lang="en-IN" sz="12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9D0EF9-353E-422A-8777-49E6B33374C0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0" y="6230874"/>
            <a:ext cx="914400" cy="365760"/>
          </a:xfrm>
        </p:spPr>
        <p:txBody>
          <a:bodyPr/>
          <a:lstStyle/>
          <a:p>
            <a:r>
              <a:rPr lang="en-US" sz="1800" b="1" dirty="0">
                <a:solidFill>
                  <a:schemeClr val="tx1"/>
                </a:solidFill>
              </a:rPr>
              <a:t>LO 8.7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556699D-5819-426C-913D-FE8FBB762488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342900" y="1276709"/>
            <a:ext cx="8458200" cy="4937760"/>
          </a:xfrm>
        </p:spPr>
        <p:txBody>
          <a:bodyPr/>
          <a:lstStyle/>
          <a:p>
            <a:r>
              <a:rPr lang="en-US" b="1" dirty="0"/>
              <a:t>Locational cost-profit-volume </a:t>
            </a:r>
            <a:r>
              <a:rPr lang="en-US" dirty="0"/>
              <a:t>a</a:t>
            </a:r>
            <a:r>
              <a:rPr lang="en-US" b="1" dirty="0"/>
              <a:t>nalysis</a:t>
            </a:r>
          </a:p>
          <a:p>
            <a:pPr lvl="1"/>
            <a:r>
              <a:rPr lang="en-US" dirty="0"/>
              <a:t>Technique for evaluating location choices in economic terms</a:t>
            </a:r>
          </a:p>
          <a:p>
            <a:pPr lvl="1"/>
            <a:r>
              <a:rPr lang="en-US" dirty="0"/>
              <a:t>Steps:</a:t>
            </a:r>
          </a:p>
          <a:p>
            <a:pPr marL="828000" lvl="2" indent="-457200">
              <a:buFontTx/>
              <a:buAutoNum type="arabicPeriod"/>
            </a:pPr>
            <a:r>
              <a:rPr lang="en-US" dirty="0"/>
              <a:t>Determine the fixed and variable costs for each alternative</a:t>
            </a:r>
          </a:p>
          <a:p>
            <a:pPr marL="828000" lvl="2" indent="-457200">
              <a:buFontTx/>
              <a:buAutoNum type="arabicPeriod"/>
            </a:pPr>
            <a:r>
              <a:rPr lang="en-US" dirty="0"/>
              <a:t>Plot the total-cost lines for all alternatives on the same graph</a:t>
            </a:r>
          </a:p>
          <a:p>
            <a:pPr marL="828000" lvl="2" indent="-457200">
              <a:buFontTx/>
              <a:buAutoNum type="arabicPeriod"/>
            </a:pPr>
            <a:r>
              <a:rPr lang="en-US" dirty="0"/>
              <a:t>Determine the location that will have the lowest total cost (or highest profit) for the expected level of output</a:t>
            </a:r>
          </a:p>
        </p:txBody>
      </p:sp>
    </p:spTree>
    <p:extLst>
      <p:ext uri="{BB962C8B-B14F-4D97-AF65-F5344CB8AC3E}">
        <p14:creationId xmlns:p14="http://schemas.microsoft.com/office/powerpoint/2010/main" val="80504443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F3EE99-E55A-48FC-B87F-9FC3187B5C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Locational Cost-Profit-Volume Analysis</a:t>
            </a:r>
            <a:r>
              <a:rPr lang="en-US" sz="1200" dirty="0"/>
              <a:t> 2</a:t>
            </a:r>
            <a:endParaRPr lang="en-IN" sz="12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9D0EF9-353E-422A-8777-49E6B33374C0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0" y="6230874"/>
            <a:ext cx="914400" cy="365760"/>
          </a:xfrm>
        </p:spPr>
        <p:txBody>
          <a:bodyPr/>
          <a:lstStyle/>
          <a:p>
            <a:r>
              <a:rPr lang="en-US" sz="1800" b="1" dirty="0">
                <a:solidFill>
                  <a:schemeClr val="tx1"/>
                </a:solidFill>
              </a:rPr>
              <a:t>LO 8.7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556699D-5819-426C-913D-FE8FBB762488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342900" y="1276709"/>
            <a:ext cx="8458200" cy="4937760"/>
          </a:xfrm>
        </p:spPr>
        <p:txBody>
          <a:bodyPr/>
          <a:lstStyle/>
          <a:p>
            <a:pPr>
              <a:spcBef>
                <a:spcPts val="800"/>
              </a:spcBef>
            </a:pPr>
            <a:r>
              <a:rPr lang="en-US" b="1" dirty="0"/>
              <a:t>Assumptions</a:t>
            </a:r>
          </a:p>
          <a:p>
            <a:pPr marL="457200" lvl="1" indent="-457200">
              <a:buFontTx/>
              <a:buAutoNum type="arabicPeriod"/>
            </a:pPr>
            <a:r>
              <a:rPr lang="en-US" dirty="0"/>
              <a:t>Fixed costs are constant for the range of probable output</a:t>
            </a:r>
          </a:p>
          <a:p>
            <a:pPr marL="457200" lvl="1" indent="-457200">
              <a:buFontTx/>
              <a:buAutoNum type="arabicPeriod"/>
            </a:pPr>
            <a:r>
              <a:rPr lang="en-US" dirty="0"/>
              <a:t>Variable costs are linear for the range of probable output</a:t>
            </a:r>
          </a:p>
          <a:p>
            <a:pPr marL="457200" lvl="1" indent="-457200">
              <a:buFontTx/>
              <a:buAutoNum type="arabicPeriod"/>
            </a:pPr>
            <a:r>
              <a:rPr lang="en-US" dirty="0"/>
              <a:t>The required level of output can be closely estimated</a:t>
            </a:r>
          </a:p>
          <a:p>
            <a:pPr marL="457200" lvl="1" indent="-457200">
              <a:buFontTx/>
              <a:buAutoNum type="arabicPeriod"/>
            </a:pPr>
            <a:r>
              <a:rPr lang="en-US" dirty="0"/>
              <a:t>Only one product is involved</a:t>
            </a:r>
          </a:p>
        </p:txBody>
      </p:sp>
    </p:spTree>
    <p:extLst>
      <p:ext uri="{BB962C8B-B14F-4D97-AF65-F5344CB8AC3E}">
        <p14:creationId xmlns:p14="http://schemas.microsoft.com/office/powerpoint/2010/main" val="46944086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F3EE99-E55A-48FC-B87F-9FC3187B5C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Locational Cost-Profit-Volume Analysis</a:t>
            </a:r>
            <a:r>
              <a:rPr lang="en-US" sz="1200" dirty="0"/>
              <a:t> 3</a:t>
            </a:r>
            <a:endParaRPr lang="en-IN" sz="12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9D0EF9-353E-422A-8777-49E6B33374C0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0" y="6230874"/>
            <a:ext cx="914400" cy="365760"/>
          </a:xfrm>
        </p:spPr>
        <p:txBody>
          <a:bodyPr/>
          <a:lstStyle/>
          <a:p>
            <a:r>
              <a:rPr lang="en-US" sz="1800" b="1" dirty="0">
                <a:solidFill>
                  <a:schemeClr val="tx1"/>
                </a:solidFill>
              </a:rPr>
              <a:t>LO 8.7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556699D-5819-426C-913D-FE8FBB762488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342900" y="1276709"/>
            <a:ext cx="8458200" cy="870143"/>
          </a:xfrm>
        </p:spPr>
        <p:txBody>
          <a:bodyPr/>
          <a:lstStyle/>
          <a:p>
            <a:r>
              <a:rPr lang="en-US" dirty="0"/>
              <a:t>For a cost analysis, compute the total cost for each alternative location:</a:t>
            </a:r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04216146"/>
              </p:ext>
            </p:extLst>
          </p:nvPr>
        </p:nvGraphicFramePr>
        <p:xfrm>
          <a:off x="1828800" y="2667000"/>
          <a:ext cx="5080000" cy="2540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81" name="Equation" r:id="rId3" imgW="2235016" imgH="1117233" progId="Equation.3">
                  <p:embed/>
                </p:oleObj>
              </mc:Choice>
              <mc:Fallback>
                <p:oleObj name="Equation" r:id="rId3" imgW="2235016" imgH="1117233" progId="Equation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28800" y="2667000"/>
                        <a:ext cx="5080000" cy="2540000"/>
                      </a:xfrm>
                      <a:prstGeom prst="rect">
                        <a:avLst/>
                      </a:prstGeom>
                      <a:solidFill>
                        <a:srgbClr val="DDD9C3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93209291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F3EE99-E55A-48FC-B87F-9FC3187B5C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Example: Cost-Profit-Volume Analysis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9D0EF9-353E-422A-8777-49E6B33374C0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0" y="6230874"/>
            <a:ext cx="914400" cy="365760"/>
          </a:xfrm>
        </p:spPr>
        <p:txBody>
          <a:bodyPr/>
          <a:lstStyle/>
          <a:p>
            <a:r>
              <a:rPr lang="en-US" sz="1800" b="1" dirty="0">
                <a:solidFill>
                  <a:schemeClr val="tx1"/>
                </a:solidFill>
              </a:rPr>
              <a:t>LO 8.7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556699D-5819-426C-913D-FE8FBB762488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342900" y="1276709"/>
            <a:ext cx="8458200" cy="883395"/>
          </a:xfrm>
        </p:spPr>
        <p:txBody>
          <a:bodyPr/>
          <a:lstStyle/>
          <a:p>
            <a:r>
              <a:rPr lang="en-US" dirty="0"/>
              <a:t>Fixed and variable costs for four potential plant locations are shown below: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95585353"/>
              </p:ext>
            </p:extLst>
          </p:nvPr>
        </p:nvGraphicFramePr>
        <p:xfrm>
          <a:off x="2240280" y="2493120"/>
          <a:ext cx="4663440" cy="2286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8016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544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288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333333"/>
                        </a:solidFill>
                      </a:endParaRPr>
                    </a:p>
                    <a:p>
                      <a:pPr algn="ctr"/>
                      <a:r>
                        <a:rPr lang="en-US" sz="2000" dirty="0">
                          <a:solidFill>
                            <a:srgbClr val="333333"/>
                          </a:solidFill>
                        </a:rPr>
                        <a:t>Location</a:t>
                      </a: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1CBA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rgbClr val="333333"/>
                          </a:solidFill>
                        </a:rPr>
                        <a:t>Fixed Cost</a:t>
                      </a:r>
                    </a:p>
                    <a:p>
                      <a:pPr algn="ctr"/>
                      <a:r>
                        <a:rPr lang="en-US" sz="2000" dirty="0">
                          <a:solidFill>
                            <a:srgbClr val="333333"/>
                          </a:solidFill>
                        </a:rPr>
                        <a:t>per</a:t>
                      </a:r>
                      <a:r>
                        <a:rPr lang="en-US" sz="2000" baseline="0" dirty="0">
                          <a:solidFill>
                            <a:srgbClr val="333333"/>
                          </a:solidFill>
                        </a:rPr>
                        <a:t> Year</a:t>
                      </a:r>
                      <a:endParaRPr lang="en-US" sz="2000" dirty="0">
                        <a:solidFill>
                          <a:srgbClr val="333333"/>
                        </a:solidFill>
                      </a:endParaRP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1CBA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rgbClr val="333333"/>
                          </a:solidFill>
                        </a:rPr>
                        <a:t>Variable Cost</a:t>
                      </a:r>
                    </a:p>
                    <a:p>
                      <a:pPr algn="ctr"/>
                      <a:r>
                        <a:rPr lang="en-US" sz="2000" dirty="0">
                          <a:solidFill>
                            <a:srgbClr val="333333"/>
                          </a:solidFill>
                        </a:rPr>
                        <a:t>per Unit</a:t>
                      </a: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1CBA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A</a:t>
                      </a: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3D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$250,000</a:t>
                      </a: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3D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$11</a:t>
                      </a: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3D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B</a:t>
                      </a: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3D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$100,000</a:t>
                      </a: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3D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$30</a:t>
                      </a: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3D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C</a:t>
                      </a: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3D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$150,000</a:t>
                      </a: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3D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$20</a:t>
                      </a: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3D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D</a:t>
                      </a: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3D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$200,000</a:t>
                      </a: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3D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$35</a:t>
                      </a: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3D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7182789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F3EE99-E55A-48FC-B87F-9FC3187B5C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Example: Cost-Profit-Volume Analysis </a:t>
            </a:r>
            <a:r>
              <a:rPr lang="en-US" sz="1200" dirty="0"/>
              <a:t>2</a:t>
            </a:r>
            <a:endParaRPr lang="en-IN" sz="12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9D0EF9-353E-422A-8777-49E6B33374C0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0" y="6230874"/>
            <a:ext cx="914400" cy="365760"/>
          </a:xfrm>
        </p:spPr>
        <p:txBody>
          <a:bodyPr/>
          <a:lstStyle/>
          <a:p>
            <a:r>
              <a:rPr lang="en-US" sz="1800" b="1" dirty="0">
                <a:solidFill>
                  <a:schemeClr val="tx1"/>
                </a:solidFill>
              </a:rPr>
              <a:t>LO 8.7</a:t>
            </a:r>
          </a:p>
        </p:txBody>
      </p:sp>
      <p:pic>
        <p:nvPicPr>
          <p:cNvPr id="20482" name="Picture 3" descr="A graph of four lines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0237" y="1344549"/>
            <a:ext cx="5343525" cy="4886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 Placeholder 3">
            <a:extLst>
              <a:ext uri="{FF2B5EF4-FFF2-40B4-BE49-F238E27FC236}">
                <a16:creationId xmlns:a16="http://schemas.microsoft.com/office/drawing/2014/main" id="{13F658B0-65E2-43D4-A36C-324FEB46CD59}"/>
              </a:ext>
            </a:extLst>
          </p:cNvPr>
          <p:cNvSpPr>
            <a:spLocks noGrp="1"/>
          </p:cNvSpPr>
          <p:nvPr>
            <p:ph type="body" sz="quarter" idx="29"/>
          </p:nvPr>
        </p:nvSpPr>
        <p:spPr>
          <a:xfrm>
            <a:off x="3200400" y="6324600"/>
            <a:ext cx="2743200" cy="192024"/>
          </a:xfrm>
        </p:spPr>
        <p:txBody>
          <a:bodyPr/>
          <a:lstStyle/>
          <a:p>
            <a:r>
              <a:rPr lang="en-US" dirty="0">
                <a:hlinkClick r:id="rId3" action="ppaction://hlinksldjump"/>
              </a:rPr>
              <a:t>Access the text alternative for slide images.</a:t>
            </a:r>
          </a:p>
        </p:txBody>
      </p:sp>
    </p:spTree>
    <p:extLst>
      <p:ext uri="{BB962C8B-B14F-4D97-AF65-F5344CB8AC3E}">
        <p14:creationId xmlns:p14="http://schemas.microsoft.com/office/powerpoint/2010/main" val="32323520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F3EE99-E55A-48FC-B87F-9FC3187B5C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Need for Location Decisions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9D0EF9-353E-422A-8777-49E6B33374C0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0" y="6230874"/>
            <a:ext cx="914400" cy="365760"/>
          </a:xfrm>
        </p:spPr>
        <p:txBody>
          <a:bodyPr/>
          <a:lstStyle/>
          <a:p>
            <a:r>
              <a:rPr lang="en-US" sz="1800" b="1" dirty="0">
                <a:solidFill>
                  <a:schemeClr val="tx1"/>
                </a:solidFill>
              </a:rPr>
              <a:t>LO 8.1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556699D-5819-426C-913D-FE8FBB762488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342900" y="1276709"/>
            <a:ext cx="8458200" cy="4766282"/>
          </a:xfrm>
        </p:spPr>
        <p:txBody>
          <a:bodyPr/>
          <a:lstStyle/>
          <a:p>
            <a:r>
              <a:rPr lang="en-US" b="1" dirty="0"/>
              <a:t>Location decisions arise for a variety of reasons:</a:t>
            </a:r>
          </a:p>
          <a:p>
            <a:pPr lvl="1"/>
            <a:r>
              <a:rPr lang="en-US" dirty="0"/>
              <a:t>Addition of new facilities</a:t>
            </a:r>
          </a:p>
          <a:p>
            <a:pPr lvl="2"/>
            <a:r>
              <a:rPr lang="en-US" dirty="0"/>
              <a:t>As part of a marketing strategy to expand markets</a:t>
            </a:r>
          </a:p>
          <a:p>
            <a:pPr lvl="2"/>
            <a:r>
              <a:rPr lang="en-US" dirty="0"/>
              <a:t>Growth in demand that cannot be satisfied by expanding existing facilities</a:t>
            </a:r>
          </a:p>
          <a:p>
            <a:pPr lvl="1"/>
            <a:r>
              <a:rPr lang="en-US" dirty="0"/>
              <a:t>Depletion of basic inputs requires relocation</a:t>
            </a:r>
          </a:p>
          <a:p>
            <a:pPr lvl="1"/>
            <a:r>
              <a:rPr lang="en-US" dirty="0"/>
              <a:t>Shift in markets</a:t>
            </a:r>
          </a:p>
          <a:p>
            <a:pPr lvl="1"/>
            <a:r>
              <a:rPr lang="en-US" dirty="0"/>
              <a:t>Cost of doing business at a particular location makes relocation attractive</a:t>
            </a:r>
          </a:p>
        </p:txBody>
      </p:sp>
    </p:spTree>
    <p:extLst>
      <p:ext uri="{BB962C8B-B14F-4D97-AF65-F5344CB8AC3E}">
        <p14:creationId xmlns:p14="http://schemas.microsoft.com/office/powerpoint/2010/main" val="302074066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F3EE99-E55A-48FC-B87F-9FC3187B5C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Example: Cost-Profit-Volume Analysis </a:t>
            </a:r>
            <a:r>
              <a:rPr lang="en-US" sz="1200" dirty="0"/>
              <a:t>3</a:t>
            </a:r>
            <a:endParaRPr lang="en-IN" sz="12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9D0EF9-353E-422A-8777-49E6B33374C0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0" y="6230874"/>
            <a:ext cx="914400" cy="365760"/>
          </a:xfrm>
        </p:spPr>
        <p:txBody>
          <a:bodyPr/>
          <a:lstStyle/>
          <a:p>
            <a:r>
              <a:rPr lang="en-US" sz="1800" b="1" dirty="0">
                <a:solidFill>
                  <a:schemeClr val="tx1"/>
                </a:solidFill>
              </a:rPr>
              <a:t>LO 8.7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556699D-5819-426C-913D-FE8FBB762488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342900" y="1276709"/>
            <a:ext cx="4838700" cy="4937760"/>
          </a:xfrm>
        </p:spPr>
        <p:txBody>
          <a:bodyPr/>
          <a:lstStyle/>
          <a:p>
            <a:r>
              <a:rPr lang="en-US" b="1" dirty="0"/>
              <a:t>Range approximations</a:t>
            </a:r>
          </a:p>
          <a:p>
            <a:pPr lvl="1"/>
            <a:r>
              <a:rPr lang="en-US" sz="2000" dirty="0"/>
              <a:t>B Superior (up to 4,999 units)</a:t>
            </a:r>
          </a:p>
          <a:p>
            <a:pPr lvl="1">
              <a:buNone/>
            </a:pPr>
            <a:endParaRPr lang="en-US" sz="1800" dirty="0"/>
          </a:p>
          <a:p>
            <a:pPr lvl="1">
              <a:buNone/>
            </a:pPr>
            <a:endParaRPr lang="en-US" sz="1800" dirty="0"/>
          </a:p>
          <a:p>
            <a:pPr lvl="1"/>
            <a:r>
              <a:rPr lang="en-US" sz="2000" dirty="0"/>
              <a:t>C Superior (&gt;5,000 to 11,111 units)</a:t>
            </a:r>
          </a:p>
          <a:p>
            <a:pPr lvl="1"/>
            <a:endParaRPr lang="en-US" sz="1800" dirty="0"/>
          </a:p>
          <a:p>
            <a:pPr lvl="1"/>
            <a:endParaRPr lang="en-US" sz="1800" dirty="0"/>
          </a:p>
          <a:p>
            <a:pPr lvl="1"/>
            <a:r>
              <a:rPr lang="en-US" sz="2000" dirty="0"/>
              <a:t>A superior (11,112 units and up)</a:t>
            </a:r>
          </a:p>
          <a:p>
            <a:endParaRPr lang="en-US" dirty="0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56860703"/>
              </p:ext>
            </p:extLst>
          </p:nvPr>
        </p:nvGraphicFramePr>
        <p:xfrm>
          <a:off x="5459413" y="1689100"/>
          <a:ext cx="3341687" cy="1435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488" name="Equation" r:id="rId3" imgW="2069664" imgH="889046" progId="Equation.3">
                  <p:embed/>
                </p:oleObj>
              </mc:Choice>
              <mc:Fallback>
                <p:oleObj name="Equation" r:id="rId3" imgW="2069664" imgH="889046" progId="Equation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59413" y="1689100"/>
                        <a:ext cx="3341687" cy="1435100"/>
                      </a:xfrm>
                      <a:prstGeom prst="rect">
                        <a:avLst/>
                      </a:prstGeom>
                      <a:solidFill>
                        <a:srgbClr val="DDD9C3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7297299"/>
              </p:ext>
            </p:extLst>
          </p:nvPr>
        </p:nvGraphicFramePr>
        <p:xfrm>
          <a:off x="5438775" y="3830638"/>
          <a:ext cx="3362325" cy="1435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489" name="Equation" r:id="rId5" imgW="2082341" imgH="889046" progId="Equation.3">
                  <p:embed/>
                </p:oleObj>
              </mc:Choice>
              <mc:Fallback>
                <p:oleObj name="Equation" r:id="rId5" imgW="2082341" imgH="889046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38775" y="3830638"/>
                        <a:ext cx="3362325" cy="1435100"/>
                      </a:xfrm>
                      <a:prstGeom prst="rect">
                        <a:avLst/>
                      </a:prstGeom>
                      <a:solidFill>
                        <a:srgbClr val="DDD9C3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04533171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F3EE99-E55A-48FC-B87F-9FC3187B5C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Factor Rating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9D0EF9-353E-422A-8777-49E6B33374C0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0" y="6230874"/>
            <a:ext cx="914400" cy="365760"/>
          </a:xfrm>
        </p:spPr>
        <p:txBody>
          <a:bodyPr/>
          <a:lstStyle/>
          <a:p>
            <a:r>
              <a:rPr lang="en-US" sz="1800" b="1" dirty="0">
                <a:solidFill>
                  <a:schemeClr val="tx1"/>
                </a:solidFill>
              </a:rPr>
              <a:t>LO 8.7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556699D-5819-426C-913D-FE8FBB762488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342900" y="1186556"/>
            <a:ext cx="8458200" cy="5098334"/>
          </a:xfrm>
        </p:spPr>
        <p:txBody>
          <a:bodyPr/>
          <a:lstStyle/>
          <a:p>
            <a:pPr>
              <a:spcBef>
                <a:spcPts val="300"/>
              </a:spcBef>
              <a:spcAft>
                <a:spcPts val="400"/>
              </a:spcAft>
            </a:pPr>
            <a:r>
              <a:rPr lang="en-US" sz="2000" b="1" dirty="0"/>
              <a:t>Factor rating</a:t>
            </a:r>
          </a:p>
          <a:p>
            <a:pPr lvl="1">
              <a:spcBef>
                <a:spcPts val="300"/>
              </a:spcBef>
              <a:spcAft>
                <a:spcPts val="400"/>
              </a:spcAft>
            </a:pPr>
            <a:r>
              <a:rPr lang="en-US" sz="1800" dirty="0"/>
              <a:t>General approach to evaluating locations that includes quantitative and qualitative inputs</a:t>
            </a:r>
          </a:p>
          <a:p>
            <a:pPr>
              <a:spcBef>
                <a:spcPts val="300"/>
              </a:spcBef>
              <a:spcAft>
                <a:spcPts val="400"/>
              </a:spcAft>
            </a:pPr>
            <a:r>
              <a:rPr lang="en-US" sz="2000" b="1" dirty="0"/>
              <a:t>Procedure:</a:t>
            </a:r>
          </a:p>
          <a:p>
            <a:pPr marL="457200" lvl="1" indent="-457200">
              <a:spcBef>
                <a:spcPts val="300"/>
              </a:spcBef>
              <a:spcAft>
                <a:spcPts val="400"/>
              </a:spcAft>
              <a:buFontTx/>
              <a:buAutoNum type="arabicPeriod"/>
            </a:pPr>
            <a:r>
              <a:rPr lang="en-US" sz="1800" dirty="0"/>
              <a:t>Determine which factors are relevant</a:t>
            </a:r>
          </a:p>
          <a:p>
            <a:pPr marL="457200" lvl="1" indent="-457200">
              <a:spcBef>
                <a:spcPts val="300"/>
              </a:spcBef>
              <a:spcAft>
                <a:spcPts val="400"/>
              </a:spcAft>
              <a:buFontTx/>
              <a:buAutoNum type="arabicPeriod"/>
            </a:pPr>
            <a:r>
              <a:rPr lang="en-US" sz="1800" dirty="0"/>
              <a:t>Assign a weight to each factor that indicates its relative importance compared with all other factors</a:t>
            </a:r>
          </a:p>
          <a:p>
            <a:pPr marL="828000" lvl="2" indent="-342900">
              <a:spcBef>
                <a:spcPts val="300"/>
              </a:spcBef>
              <a:spcAft>
                <a:spcPts val="400"/>
              </a:spcAft>
            </a:pPr>
            <a:r>
              <a:rPr lang="en-US" sz="1800" dirty="0"/>
              <a:t>Weights typically sum to 1.00</a:t>
            </a:r>
          </a:p>
          <a:p>
            <a:pPr marL="457200" lvl="1" indent="-457200">
              <a:spcBef>
                <a:spcPts val="300"/>
              </a:spcBef>
              <a:spcAft>
                <a:spcPts val="400"/>
              </a:spcAft>
              <a:buFontTx/>
              <a:buAutoNum type="arabicPeriod"/>
            </a:pPr>
            <a:r>
              <a:rPr lang="en-US" sz="1800" dirty="0"/>
              <a:t>Decide on a common scale for all factors, and set a minimum acceptable score if necessary</a:t>
            </a:r>
          </a:p>
          <a:p>
            <a:pPr marL="457200" lvl="1" indent="-457200">
              <a:spcBef>
                <a:spcPts val="300"/>
              </a:spcBef>
              <a:spcAft>
                <a:spcPts val="400"/>
              </a:spcAft>
              <a:buFontTx/>
              <a:buAutoNum type="arabicPeriod"/>
            </a:pPr>
            <a:r>
              <a:rPr lang="en-US" sz="1800" dirty="0"/>
              <a:t>Score each location alternative</a:t>
            </a:r>
          </a:p>
          <a:p>
            <a:pPr marL="457200" lvl="1" indent="-457200">
              <a:spcBef>
                <a:spcPts val="300"/>
              </a:spcBef>
              <a:spcAft>
                <a:spcPts val="400"/>
              </a:spcAft>
              <a:buFontTx/>
              <a:buAutoNum type="arabicPeriod"/>
            </a:pPr>
            <a:r>
              <a:rPr lang="en-US" sz="1800" dirty="0"/>
              <a:t>Multiply the factor weight by the score for each factor, and sum the results for each location alternative</a:t>
            </a:r>
          </a:p>
          <a:p>
            <a:pPr marL="457200" lvl="1" indent="-457200">
              <a:spcBef>
                <a:spcPts val="300"/>
              </a:spcBef>
              <a:spcAft>
                <a:spcPts val="400"/>
              </a:spcAft>
              <a:buFontTx/>
              <a:buAutoNum type="arabicPeriod"/>
            </a:pPr>
            <a:r>
              <a:rPr lang="en-US" sz="1800" dirty="0"/>
              <a:t>Choose the alternative that has the highest composite score, unless it fails to meet the minimum acceptable score</a:t>
            </a:r>
          </a:p>
        </p:txBody>
      </p:sp>
    </p:spTree>
    <p:extLst>
      <p:ext uri="{BB962C8B-B14F-4D97-AF65-F5344CB8AC3E}">
        <p14:creationId xmlns:p14="http://schemas.microsoft.com/office/powerpoint/2010/main" val="126770530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F3EE99-E55A-48FC-B87F-9FC3187B5C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Example: Factor Rating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9D0EF9-353E-422A-8777-49E6B33374C0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0" y="6230874"/>
            <a:ext cx="914400" cy="365760"/>
          </a:xfrm>
        </p:spPr>
        <p:txBody>
          <a:bodyPr/>
          <a:lstStyle/>
          <a:p>
            <a:r>
              <a:rPr lang="en-US" sz="1800" b="1" dirty="0">
                <a:solidFill>
                  <a:schemeClr val="tx1"/>
                </a:solidFill>
              </a:rPr>
              <a:t>LO 8.7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556699D-5819-426C-913D-FE8FBB762488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342900" y="1276709"/>
            <a:ext cx="8458200" cy="1174943"/>
          </a:xfrm>
        </p:spPr>
        <p:txBody>
          <a:bodyPr/>
          <a:lstStyle/>
          <a:p>
            <a:r>
              <a:rPr lang="en-US" dirty="0"/>
              <a:t>A photo-processing company intends to open a new branch store. The following table contains information on two potential locations. Which is better?</a:t>
            </a:r>
          </a:p>
        </p:txBody>
      </p:sp>
      <p:graphicFrame>
        <p:nvGraphicFramePr>
          <p:cNvPr id="6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27679929"/>
              </p:ext>
            </p:extLst>
          </p:nvPr>
        </p:nvGraphicFramePr>
        <p:xfrm>
          <a:off x="2196548" y="2598674"/>
          <a:ext cx="5265732" cy="3815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7013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686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6304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3569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3D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3D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Scores</a:t>
                      </a:r>
                    </a:p>
                    <a:p>
                      <a:pPr algn="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(Out</a:t>
                      </a:r>
                      <a:r>
                        <a:rPr lang="en-US" baseline="0" dirty="0">
                          <a:solidFill>
                            <a:schemeClr val="tx1"/>
                          </a:solidFill>
                        </a:rPr>
                        <a:t> of 100)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3D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3D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3403842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Factor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3D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Weight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3D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Alt 1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3D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Alt 2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3D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Proximity to existing source</a:t>
                      </a: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3D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.10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3D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100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3D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60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3D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Traffic volume</a:t>
                      </a: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3D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.05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3D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80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3D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80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3D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Rental costs</a:t>
                      </a: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3D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.40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3D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70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3D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90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3D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Size </a:t>
                      </a: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3D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.10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3D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86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3D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92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3D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Layout</a:t>
                      </a: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3D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.20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3D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40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3D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70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3D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Operating Cost</a:t>
                      </a: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3D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.15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3D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80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3D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90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3D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3D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1.00</a:t>
                      </a: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3D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3D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3D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72762995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F3EE99-E55A-48FC-B87F-9FC3187B5C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Example: Factor Rating (cont.)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9D0EF9-353E-422A-8777-49E6B33374C0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0" y="6230874"/>
            <a:ext cx="914400" cy="365760"/>
          </a:xfrm>
        </p:spPr>
        <p:txBody>
          <a:bodyPr/>
          <a:lstStyle/>
          <a:p>
            <a:r>
              <a:rPr lang="en-US" sz="1800" b="1" dirty="0">
                <a:solidFill>
                  <a:schemeClr val="tx1"/>
                </a:solidFill>
              </a:rPr>
              <a:t>LO 8.7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556699D-5819-426C-913D-FE8FBB762488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342900" y="1276710"/>
            <a:ext cx="8458200" cy="1121934"/>
          </a:xfrm>
        </p:spPr>
        <p:txBody>
          <a:bodyPr/>
          <a:lstStyle/>
          <a:p>
            <a:r>
              <a:rPr lang="en-US" sz="2200" dirty="0"/>
              <a:t>A photo-processing company intends to open a new branch store. The following table contains information on two potential locations. Which is better?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88875210"/>
              </p:ext>
            </p:extLst>
          </p:nvPr>
        </p:nvGraphicFramePr>
        <p:xfrm>
          <a:off x="784862" y="2437699"/>
          <a:ext cx="8016238" cy="3754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001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382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6304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62674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72605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3D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3D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Scores</a:t>
                      </a:r>
                    </a:p>
                    <a:p>
                      <a:pPr algn="r"/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(Out</a:t>
                      </a:r>
                      <a:r>
                        <a:rPr lang="en-US" sz="1600" baseline="0" dirty="0">
                          <a:solidFill>
                            <a:schemeClr val="tx1"/>
                          </a:solidFill>
                        </a:rPr>
                        <a:t> of 100)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3D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3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Weighted</a:t>
                      </a:r>
                      <a:r>
                        <a:rPr lang="en-US" sz="1600" baseline="0" dirty="0">
                          <a:solidFill>
                            <a:schemeClr val="tx1"/>
                          </a:solidFill>
                        </a:rPr>
                        <a:t> Scores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3D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3D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4564774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Factor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3D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Weight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3D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Alt 1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3D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Alt 2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3D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Alt 1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3D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Alt 2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3D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Proximity to existing source</a:t>
                      </a: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3D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/>
                        <a:t>.10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3D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100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3D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60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3D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/>
                        <a:t>.10(100) = 10.0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3D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/>
                        <a:t>.10(60) =   6.0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3D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Traffic volume</a:t>
                      </a: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3D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/>
                        <a:t>.05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3D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80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3D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80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3D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/>
                        <a:t>.05(80) =   4.0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3D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/>
                        <a:t>.05(80) =   4.0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3D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Rental costs</a:t>
                      </a: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3D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/>
                        <a:t>.40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3D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70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3D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90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3D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/>
                        <a:t>.40(70) = 28.0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3D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/>
                        <a:t>.40(90) = 36.0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3D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Size </a:t>
                      </a: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3D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/>
                        <a:t>.10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3D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86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3D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92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3D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/>
                        <a:t>.10(86) =   8.6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3D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/>
                        <a:t>.10(92) =   9.2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3D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Layout</a:t>
                      </a: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3D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/>
                        <a:t>.20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3D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40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3D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70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3D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/>
                        <a:t>.20(40) =   8.0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3D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/>
                        <a:t>.20(70) = 14.0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3D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Operating Cost</a:t>
                      </a: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3D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/>
                        <a:t>.15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3D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80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3D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90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3D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/>
                        <a:t>.15(80)</a:t>
                      </a:r>
                      <a:r>
                        <a:rPr lang="en-US" sz="1600" baseline="0" dirty="0"/>
                        <a:t> </a:t>
                      </a:r>
                      <a:r>
                        <a:rPr lang="en-US" sz="1600" dirty="0"/>
                        <a:t>= 12.0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3D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/>
                        <a:t>.15(90) = 13.5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3D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3D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/>
                        <a:t>1.00</a:t>
                      </a: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3D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16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3D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16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3D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/>
                        <a:t>70.6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3D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/>
                        <a:t>82.7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3D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47572864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F3EE99-E55A-48FC-B87F-9FC3187B5C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Center of Gravity Method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9D0EF9-353E-422A-8777-49E6B33374C0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0" y="6230874"/>
            <a:ext cx="914400" cy="365760"/>
          </a:xfrm>
        </p:spPr>
        <p:txBody>
          <a:bodyPr/>
          <a:lstStyle/>
          <a:p>
            <a:r>
              <a:rPr lang="en-US" sz="1800" b="1" dirty="0">
                <a:solidFill>
                  <a:schemeClr val="tx1"/>
                </a:solidFill>
              </a:rPr>
              <a:t>LO 8.7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556699D-5819-426C-913D-FE8FBB762488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342900" y="1276709"/>
            <a:ext cx="8458200" cy="4937760"/>
          </a:xfrm>
        </p:spPr>
        <p:txBody>
          <a:bodyPr/>
          <a:lstStyle/>
          <a:p>
            <a:r>
              <a:rPr lang="en-US" b="1" dirty="0"/>
              <a:t>Center of gravity </a:t>
            </a:r>
            <a:r>
              <a:rPr lang="en-US" dirty="0"/>
              <a:t>m</a:t>
            </a:r>
            <a:r>
              <a:rPr lang="en-US" b="1" dirty="0"/>
              <a:t>ethod</a:t>
            </a:r>
          </a:p>
          <a:p>
            <a:pPr lvl="1"/>
            <a:r>
              <a:rPr lang="en-US" sz="2000" dirty="0"/>
              <a:t>Method for locating a distribution center that minimizes distribution costs</a:t>
            </a:r>
          </a:p>
          <a:p>
            <a:pPr lvl="2"/>
            <a:r>
              <a:rPr lang="en-US" dirty="0"/>
              <a:t>Treats distribution costs as a linear function of the distance and the quantity shipped</a:t>
            </a:r>
          </a:p>
          <a:p>
            <a:pPr lvl="2"/>
            <a:r>
              <a:rPr lang="en-US" dirty="0"/>
              <a:t>The quantity to be shipped to each destination is assumed to be fixed</a:t>
            </a:r>
          </a:p>
          <a:p>
            <a:pPr lvl="2"/>
            <a:r>
              <a:rPr lang="en-US" dirty="0"/>
              <a:t>The method includes the use of a map that shows the locations of destinations</a:t>
            </a:r>
          </a:p>
          <a:p>
            <a:pPr marL="914400" lvl="3" indent="-285750">
              <a:buFont typeface="Arial" panose="020B0604020202020204" pitchFamily="34" charset="0"/>
              <a:buChar char="•"/>
            </a:pPr>
            <a:r>
              <a:rPr lang="en-US" sz="1800" dirty="0"/>
              <a:t>The map must be accurate and drawn to scale</a:t>
            </a:r>
          </a:p>
          <a:p>
            <a:pPr lvl="2"/>
            <a:r>
              <a:rPr lang="en-US" dirty="0"/>
              <a:t>A coordinate system is overlaid on the map to determine relative locations</a:t>
            </a:r>
          </a:p>
        </p:txBody>
      </p:sp>
    </p:spTree>
    <p:extLst>
      <p:ext uri="{BB962C8B-B14F-4D97-AF65-F5344CB8AC3E}">
        <p14:creationId xmlns:p14="http://schemas.microsoft.com/office/powerpoint/2010/main" val="2782609330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F3EE99-E55A-48FC-B87F-9FC3187B5C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Center of Gravity Method</a:t>
            </a:r>
            <a:r>
              <a:rPr lang="en-US" sz="1200" dirty="0"/>
              <a:t> 2</a:t>
            </a:r>
            <a:endParaRPr lang="en-IN" sz="12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9D0EF9-353E-422A-8777-49E6B33374C0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0" y="6209319"/>
            <a:ext cx="957866" cy="371786"/>
          </a:xfrm>
        </p:spPr>
        <p:txBody>
          <a:bodyPr/>
          <a:lstStyle/>
          <a:p>
            <a:r>
              <a:rPr lang="en-US" sz="1800" b="1" dirty="0">
                <a:solidFill>
                  <a:schemeClr val="tx1"/>
                </a:solidFill>
              </a:rPr>
              <a:t>LO 8.7</a:t>
            </a:r>
          </a:p>
        </p:txBody>
      </p:sp>
      <p:sp>
        <p:nvSpPr>
          <p:cNvPr id="8" name="Content Placeholder 3"/>
          <p:cNvSpPr>
            <a:spLocks noGrp="1"/>
          </p:cNvSpPr>
          <p:nvPr>
            <p:ph sz="quarter" idx="14"/>
          </p:nvPr>
        </p:nvSpPr>
        <p:spPr>
          <a:xfrm>
            <a:off x="342900" y="2096254"/>
            <a:ext cx="1653325" cy="395155"/>
          </a:xfrm>
        </p:spPr>
        <p:txBody>
          <a:bodyPr/>
          <a:lstStyle/>
          <a:p>
            <a:r>
              <a:rPr lang="en-US" sz="1800" b="1" dirty="0"/>
              <a:t>Figure 8.1</a:t>
            </a:r>
          </a:p>
        </p:txBody>
      </p:sp>
      <p:pic>
        <p:nvPicPr>
          <p:cNvPr id="5" name="Picture 4" descr="Three figures: map showing destinations, coordinate system added to the map, center of gravity located.&#10;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597" b="-6230"/>
          <a:stretch/>
        </p:blipFill>
        <p:spPr>
          <a:xfrm>
            <a:off x="304800" y="2614410"/>
            <a:ext cx="8229600" cy="2498503"/>
          </a:xfrm>
          <a:prstGeom prst="rect">
            <a:avLst/>
          </a:prstGeom>
        </p:spPr>
      </p:pic>
      <p:sp>
        <p:nvSpPr>
          <p:cNvPr id="6" name="Text Placeholder 3">
            <a:extLst>
              <a:ext uri="{FF2B5EF4-FFF2-40B4-BE49-F238E27FC236}">
                <a16:creationId xmlns:a16="http://schemas.microsoft.com/office/drawing/2014/main" id="{918B2422-4760-40A6-A885-21F7E8B4F3C5}"/>
              </a:ext>
            </a:extLst>
          </p:cNvPr>
          <p:cNvSpPr>
            <a:spLocks noGrp="1"/>
          </p:cNvSpPr>
          <p:nvPr>
            <p:ph type="body" sz="quarter" idx="29"/>
          </p:nvPr>
        </p:nvSpPr>
        <p:spPr>
          <a:xfrm>
            <a:off x="3200400" y="6324600"/>
            <a:ext cx="2743200" cy="192024"/>
          </a:xfrm>
        </p:spPr>
        <p:txBody>
          <a:bodyPr/>
          <a:lstStyle/>
          <a:p>
            <a:r>
              <a:rPr lang="en-US" dirty="0">
                <a:hlinkClick r:id="rId3" action="ppaction://hlinksldjump"/>
              </a:rPr>
              <a:t>Access the text alternative for slide images.</a:t>
            </a:r>
            <a:endParaRPr lang="en-US" dirty="0">
              <a:hlinkClick r:id="rId4" action="ppaction://hlinksldjump"/>
            </a:endParaRPr>
          </a:p>
        </p:txBody>
      </p:sp>
    </p:spTree>
    <p:extLst>
      <p:ext uri="{BB962C8B-B14F-4D97-AF65-F5344CB8AC3E}">
        <p14:creationId xmlns:p14="http://schemas.microsoft.com/office/powerpoint/2010/main" val="262715116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F3EE99-E55A-48FC-B87F-9FC3187B5C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Center of Gravity Method </a:t>
            </a:r>
            <a:r>
              <a:rPr lang="en-US" sz="1200" dirty="0"/>
              <a:t>3</a:t>
            </a:r>
            <a:endParaRPr lang="en-IN" sz="12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9D0EF9-353E-422A-8777-49E6B33374C0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0" y="6230874"/>
            <a:ext cx="914400" cy="365760"/>
          </a:xfrm>
        </p:spPr>
        <p:txBody>
          <a:bodyPr/>
          <a:lstStyle/>
          <a:p>
            <a:r>
              <a:rPr lang="en-US" sz="1800" b="1" dirty="0">
                <a:solidFill>
                  <a:schemeClr val="tx1"/>
                </a:solidFill>
              </a:rPr>
              <a:t>LO 8.7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556699D-5819-426C-913D-FE8FBB762488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342900" y="1276709"/>
            <a:ext cx="8458200" cy="1135187"/>
          </a:xfrm>
        </p:spPr>
        <p:txBody>
          <a:bodyPr/>
          <a:lstStyle/>
          <a:p>
            <a:r>
              <a:rPr lang="en-US" sz="2000" dirty="0"/>
              <a:t>If quantities to be shipped to every location are equal, you can obtain the coordinates of the center of gravity by finding the average of the </a:t>
            </a:r>
            <a:r>
              <a:rPr lang="en-US" sz="2000" i="1" dirty="0"/>
              <a:t>x-</a:t>
            </a:r>
            <a:r>
              <a:rPr lang="en-US" sz="2000" dirty="0"/>
              <a:t>coordinates and the average of the </a:t>
            </a:r>
            <a:r>
              <a:rPr lang="en-US" sz="2000" i="1" dirty="0"/>
              <a:t>y-</a:t>
            </a:r>
            <a:r>
              <a:rPr lang="en-US" sz="2000" dirty="0"/>
              <a:t>coordinates.</a:t>
            </a:r>
            <a:endParaRPr lang="en-US" sz="2200" dirty="0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95535398"/>
              </p:ext>
            </p:extLst>
          </p:nvPr>
        </p:nvGraphicFramePr>
        <p:xfrm>
          <a:off x="2571888" y="2705194"/>
          <a:ext cx="3624263" cy="3013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440" name="Equation" r:id="rId3" imgW="2107695" imgH="1752187" progId="Equation.3">
                  <p:embed/>
                </p:oleObj>
              </mc:Choice>
              <mc:Fallback>
                <p:oleObj name="Equation" r:id="rId3" imgW="2107695" imgH="1752187" progId="Equation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71888" y="2705194"/>
                        <a:ext cx="3624263" cy="3013075"/>
                      </a:xfrm>
                      <a:prstGeom prst="rect">
                        <a:avLst/>
                      </a:prstGeom>
                      <a:solidFill>
                        <a:srgbClr val="DDD9C3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164650811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F3EE99-E55A-48FC-B87F-9FC3187B5C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Example: Center of Gravity Method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9D0EF9-353E-422A-8777-49E6B33374C0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19050" y="6267810"/>
            <a:ext cx="1014620" cy="342540"/>
          </a:xfrm>
        </p:spPr>
        <p:txBody>
          <a:bodyPr/>
          <a:lstStyle/>
          <a:p>
            <a:r>
              <a:rPr lang="en-US" sz="1800" b="1" dirty="0">
                <a:solidFill>
                  <a:schemeClr val="tx1"/>
                </a:solidFill>
              </a:rPr>
              <a:t>LO 8.7</a:t>
            </a:r>
          </a:p>
        </p:txBody>
      </p:sp>
      <p:sp>
        <p:nvSpPr>
          <p:cNvPr id="5" name="Content Placeholder 3"/>
          <p:cNvSpPr>
            <a:spLocks noGrp="1"/>
          </p:cNvSpPr>
          <p:nvPr>
            <p:ph sz="quarter" idx="14"/>
          </p:nvPr>
        </p:nvSpPr>
        <p:spPr>
          <a:xfrm>
            <a:off x="342900" y="1365646"/>
            <a:ext cx="8458200" cy="901304"/>
          </a:xfrm>
        </p:spPr>
        <p:txBody>
          <a:bodyPr/>
          <a:lstStyle/>
          <a:p>
            <a:r>
              <a:rPr lang="en-US" dirty="0"/>
              <a:t>Suppose you are attempting to find the center of gravity for the problem depicted in Figure 8.1c.</a:t>
            </a:r>
          </a:p>
        </p:txBody>
      </p:sp>
      <p:graphicFrame>
        <p:nvGraphicFramePr>
          <p:cNvPr id="12" name="Table 4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1971754791"/>
              </p:ext>
            </p:extLst>
          </p:nvPr>
        </p:nvGraphicFramePr>
        <p:xfrm>
          <a:off x="1905000" y="2498725"/>
          <a:ext cx="2286000" cy="2225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71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572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572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Destination</a:t>
                      </a: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1CBA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x</a:t>
                      </a: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1CBA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y </a:t>
                      </a: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1CBA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D1</a:t>
                      </a: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3D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2</a:t>
                      </a: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3D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2</a:t>
                      </a: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3D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D2</a:t>
                      </a: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3D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3</a:t>
                      </a: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3D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5</a:t>
                      </a: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3D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D3</a:t>
                      </a: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3D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5</a:t>
                      </a: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3D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4</a:t>
                      </a: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3D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D4</a:t>
                      </a: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3D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8</a:t>
                      </a: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3D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5</a:t>
                      </a: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3D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3D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18</a:t>
                      </a: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3D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16</a:t>
                      </a: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3D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aphicFrame>
        <p:nvGraphicFramePr>
          <p:cNvPr id="13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35708632"/>
              </p:ext>
            </p:extLst>
          </p:nvPr>
        </p:nvGraphicFramePr>
        <p:xfrm>
          <a:off x="4876800" y="2549525"/>
          <a:ext cx="2386013" cy="2098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62" name="Equation" r:id="rId3" imgW="1257300" imgH="1104900" progId="Equation.3">
                  <p:embed/>
                </p:oleObj>
              </mc:Choice>
              <mc:Fallback>
                <p:oleObj name="Equation" r:id="rId3" imgW="1257300" imgH="11049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76800" y="2549525"/>
                        <a:ext cx="2386013" cy="2098675"/>
                      </a:xfrm>
                      <a:prstGeom prst="rect">
                        <a:avLst/>
                      </a:prstGeom>
                      <a:solidFill>
                        <a:srgbClr val="DDD9C3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Content Placeholder 6"/>
          <p:cNvSpPr>
            <a:spLocks noGrp="1"/>
          </p:cNvSpPr>
          <p:nvPr>
            <p:ph sz="quarter" idx="15"/>
          </p:nvPr>
        </p:nvSpPr>
        <p:spPr>
          <a:xfrm>
            <a:off x="342900" y="5072644"/>
            <a:ext cx="8458200" cy="813806"/>
          </a:xfrm>
        </p:spPr>
        <p:txBody>
          <a:bodyPr/>
          <a:lstStyle/>
          <a:p>
            <a:r>
              <a:rPr lang="en-US" dirty="0"/>
              <a:t>Here, the center of gravity is (4.5,4). This is slightly west of D3 from Figure 8.1.</a:t>
            </a:r>
          </a:p>
        </p:txBody>
      </p:sp>
    </p:spTree>
    <p:extLst>
      <p:ext uri="{BB962C8B-B14F-4D97-AF65-F5344CB8AC3E}">
        <p14:creationId xmlns:p14="http://schemas.microsoft.com/office/powerpoint/2010/main" val="620630714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F3EE99-E55A-48FC-B87F-9FC3187B5C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Center of Gravity Method </a:t>
            </a:r>
            <a:r>
              <a:rPr lang="en-US" sz="1200" dirty="0"/>
              <a:t>4</a:t>
            </a:r>
            <a:endParaRPr lang="en-IN" sz="12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9D0EF9-353E-422A-8777-49E6B33374C0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0" y="6230874"/>
            <a:ext cx="914400" cy="365760"/>
          </a:xfrm>
        </p:spPr>
        <p:txBody>
          <a:bodyPr/>
          <a:lstStyle/>
          <a:p>
            <a:r>
              <a:rPr lang="en-US" sz="1800" b="1" dirty="0">
                <a:solidFill>
                  <a:schemeClr val="tx1"/>
                </a:solidFill>
              </a:rPr>
              <a:t>LO 8.7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556699D-5819-426C-913D-FE8FBB762488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342900" y="1276709"/>
            <a:ext cx="8458200" cy="1148439"/>
          </a:xfrm>
        </p:spPr>
        <p:txBody>
          <a:bodyPr/>
          <a:lstStyle/>
          <a:p>
            <a:r>
              <a:rPr lang="en-US" sz="2000" dirty="0"/>
              <a:t>When the quantities to be shipped to every location are unequal, you can obtain the coordinates of the center of gravity by finding the weighted average of the </a:t>
            </a:r>
            <a:r>
              <a:rPr lang="en-US" sz="2000" i="1" dirty="0"/>
              <a:t>x-</a:t>
            </a:r>
            <a:r>
              <a:rPr lang="en-US" sz="2000" dirty="0"/>
              <a:t>coordinates and the average of the </a:t>
            </a:r>
            <a:r>
              <a:rPr lang="en-US" sz="2000" i="1" dirty="0"/>
              <a:t>y-</a:t>
            </a:r>
            <a:r>
              <a:rPr lang="en-US" sz="2000" dirty="0"/>
              <a:t>coordinates.</a:t>
            </a:r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8911495"/>
              </p:ext>
            </p:extLst>
          </p:nvPr>
        </p:nvGraphicFramePr>
        <p:xfrm>
          <a:off x="2050774" y="2570093"/>
          <a:ext cx="4716463" cy="32750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86" name="Equation" r:id="rId3" imgW="2742649" imgH="1904862" progId="Equation.3">
                  <p:embed/>
                </p:oleObj>
              </mc:Choice>
              <mc:Fallback>
                <p:oleObj name="Equation" r:id="rId3" imgW="2742649" imgH="1904862" progId="Equation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50774" y="2570093"/>
                        <a:ext cx="4716463" cy="3275013"/>
                      </a:xfrm>
                      <a:prstGeom prst="rect">
                        <a:avLst/>
                      </a:prstGeom>
                      <a:solidFill>
                        <a:srgbClr val="DDD9C3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189857435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F3EE99-E55A-48FC-B87F-9FC3187B5C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Example: Center of Gravity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9D0EF9-353E-422A-8777-49E6B33374C0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0" y="6230874"/>
            <a:ext cx="914400" cy="365760"/>
          </a:xfrm>
        </p:spPr>
        <p:txBody>
          <a:bodyPr/>
          <a:lstStyle/>
          <a:p>
            <a:r>
              <a:rPr lang="en-US" sz="1800" b="1" dirty="0">
                <a:solidFill>
                  <a:schemeClr val="tx1"/>
                </a:solidFill>
              </a:rPr>
              <a:t>LO 8.7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556699D-5819-426C-913D-FE8FBB762488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342900" y="1276709"/>
            <a:ext cx="8458200" cy="817134"/>
          </a:xfrm>
        </p:spPr>
        <p:txBody>
          <a:bodyPr/>
          <a:lstStyle/>
          <a:p>
            <a:r>
              <a:rPr lang="en-US" sz="2000" dirty="0"/>
              <a:t>Suppose the shipments for the problem depicted in Figure 8.1a are not all equal. Determine the center of gravity based on the following information.</a:t>
            </a:r>
          </a:p>
        </p:txBody>
      </p:sp>
      <p:graphicFrame>
        <p:nvGraphicFramePr>
          <p:cNvPr id="5" name="Table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58007552"/>
              </p:ext>
            </p:extLst>
          </p:nvPr>
        </p:nvGraphicFramePr>
        <p:xfrm>
          <a:off x="2743200" y="2387141"/>
          <a:ext cx="3931920" cy="2494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6304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400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400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8872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 sz="1800" dirty="0">
                        <a:solidFill>
                          <a:srgbClr val="333333"/>
                        </a:solidFill>
                      </a:endParaRPr>
                    </a:p>
                    <a:p>
                      <a:r>
                        <a:rPr lang="en-US" sz="1800" dirty="0">
                          <a:solidFill>
                            <a:srgbClr val="333333"/>
                          </a:solidFill>
                        </a:rPr>
                        <a:t>Destination</a:t>
                      </a: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1CBA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>
                        <a:solidFill>
                          <a:srgbClr val="333333"/>
                        </a:solidFill>
                      </a:endParaRPr>
                    </a:p>
                    <a:p>
                      <a:pPr algn="ctr"/>
                      <a:r>
                        <a:rPr lang="en-US" sz="1800" dirty="0">
                          <a:solidFill>
                            <a:srgbClr val="333333"/>
                          </a:solidFill>
                        </a:rPr>
                        <a:t>x</a:t>
                      </a: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1CBA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>
                        <a:solidFill>
                          <a:srgbClr val="333333"/>
                        </a:solidFill>
                      </a:endParaRPr>
                    </a:p>
                    <a:p>
                      <a:pPr algn="ctr"/>
                      <a:r>
                        <a:rPr lang="en-US" sz="1800" dirty="0">
                          <a:solidFill>
                            <a:srgbClr val="333333"/>
                          </a:solidFill>
                        </a:rPr>
                        <a:t>y </a:t>
                      </a: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1CBA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rgbClr val="333333"/>
                          </a:solidFill>
                        </a:rPr>
                        <a:t>Weekly</a:t>
                      </a:r>
                    </a:p>
                    <a:p>
                      <a:pPr algn="ctr"/>
                      <a:r>
                        <a:rPr lang="en-US" sz="1800" dirty="0">
                          <a:solidFill>
                            <a:srgbClr val="333333"/>
                          </a:solidFill>
                        </a:rPr>
                        <a:t>Quantity</a:t>
                      </a: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1CBA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dirty="0"/>
                        <a:t>D1</a:t>
                      </a: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3D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</a:t>
                      </a: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3D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</a:t>
                      </a: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3D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800</a:t>
                      </a: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3D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dirty="0"/>
                        <a:t>D2</a:t>
                      </a: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3D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3</a:t>
                      </a: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3D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5</a:t>
                      </a: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3D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900</a:t>
                      </a: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3D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dirty="0"/>
                        <a:t>D3</a:t>
                      </a: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3D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5</a:t>
                      </a: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3D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4</a:t>
                      </a: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3D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200</a:t>
                      </a: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3D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dirty="0"/>
                        <a:t>D4</a:t>
                      </a: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3D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8</a:t>
                      </a: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3D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5</a:t>
                      </a: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3D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100</a:t>
                      </a: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3D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3D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18</a:t>
                      </a: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3D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16</a:t>
                      </a: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3D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2,000</a:t>
                      </a: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3D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660697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F3EE99-E55A-48FC-B87F-9FC3187B5C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Location Decisions: Strategically Important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9D0EF9-353E-422A-8777-49E6B33374C0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0" y="6230874"/>
            <a:ext cx="914400" cy="365760"/>
          </a:xfrm>
        </p:spPr>
        <p:txBody>
          <a:bodyPr/>
          <a:lstStyle/>
          <a:p>
            <a:r>
              <a:rPr lang="en-US" sz="1800" b="1" dirty="0">
                <a:solidFill>
                  <a:schemeClr val="tx1"/>
                </a:solidFill>
              </a:rPr>
              <a:t>LO 8.2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556699D-5819-426C-913D-FE8FBB762488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342900" y="1276709"/>
            <a:ext cx="8458200" cy="4937760"/>
          </a:xfrm>
        </p:spPr>
        <p:txBody>
          <a:bodyPr/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2200" b="1" dirty="0"/>
              <a:t>Location decisions:</a:t>
            </a: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en-US" sz="2200" dirty="0"/>
              <a:t>Are closely tied to an organization’s strategies</a:t>
            </a:r>
          </a:p>
          <a:p>
            <a:pPr lvl="2">
              <a:spcBef>
                <a:spcPts val="600"/>
              </a:spcBef>
              <a:spcAft>
                <a:spcPts val="600"/>
              </a:spcAft>
            </a:pPr>
            <a:r>
              <a:rPr lang="en-US" dirty="0"/>
              <a:t>Low-cost</a:t>
            </a:r>
          </a:p>
          <a:p>
            <a:pPr lvl="2">
              <a:spcBef>
                <a:spcPts val="600"/>
              </a:spcBef>
              <a:spcAft>
                <a:spcPts val="600"/>
              </a:spcAft>
            </a:pPr>
            <a:r>
              <a:rPr lang="en-US" dirty="0"/>
              <a:t>Convenience to attract market share</a:t>
            </a: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en-US" sz="2200" dirty="0"/>
              <a:t>Affect capacity and flexibility</a:t>
            </a: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en-US" sz="2200" dirty="0"/>
              <a:t>Represent a long-term commitment of resources</a:t>
            </a: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en-US" sz="2200" dirty="0"/>
              <a:t>Affect investment requirements, operating costs, revenues, and operations</a:t>
            </a: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en-US" sz="2200" dirty="0"/>
              <a:t>Impact competitive advantage</a:t>
            </a: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en-US" sz="2200" dirty="0"/>
              <a:t>Importance to supply chains</a:t>
            </a:r>
          </a:p>
        </p:txBody>
      </p:sp>
    </p:spTree>
    <p:extLst>
      <p:ext uri="{BB962C8B-B14F-4D97-AF65-F5344CB8AC3E}">
        <p14:creationId xmlns:p14="http://schemas.microsoft.com/office/powerpoint/2010/main" val="4006307888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F3EE99-E55A-48FC-B87F-9FC3187B5C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Example: Center of Gravity </a:t>
            </a:r>
            <a:r>
              <a:rPr lang="en-US" sz="1200" dirty="0"/>
              <a:t>2</a:t>
            </a:r>
            <a:endParaRPr lang="en-IN" sz="12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9D0EF9-353E-422A-8777-49E6B33374C0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0" y="6230874"/>
            <a:ext cx="914400" cy="365760"/>
          </a:xfrm>
        </p:spPr>
        <p:txBody>
          <a:bodyPr/>
          <a:lstStyle/>
          <a:p>
            <a:r>
              <a:rPr lang="en-US" sz="1800" b="1" dirty="0">
                <a:solidFill>
                  <a:schemeClr val="tx1"/>
                </a:solidFill>
              </a:rPr>
              <a:t>LO 8.7</a:t>
            </a:r>
          </a:p>
        </p:txBody>
      </p:sp>
      <p:graphicFrame>
        <p:nvGraphicFramePr>
          <p:cNvPr id="5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23569194"/>
              </p:ext>
            </p:extLst>
          </p:nvPr>
        </p:nvGraphicFramePr>
        <p:xfrm>
          <a:off x="1241425" y="1451112"/>
          <a:ext cx="6661150" cy="2095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508" name="Equation" r:id="rId3" imgW="3872558" imgH="1219200" progId="Equation.3">
                  <p:embed/>
                </p:oleObj>
              </mc:Choice>
              <mc:Fallback>
                <p:oleObj name="Equation" r:id="rId3" imgW="3872558" imgH="1219200" progId="Equation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41425" y="1451112"/>
                        <a:ext cx="6661150" cy="2095500"/>
                      </a:xfrm>
                      <a:prstGeom prst="rect">
                        <a:avLst/>
                      </a:prstGeom>
                      <a:solidFill>
                        <a:srgbClr val="DDD9C3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Content Placeholder 4">
            <a:extLst>
              <a:ext uri="{FF2B5EF4-FFF2-40B4-BE49-F238E27FC236}">
                <a16:creationId xmlns:a16="http://schemas.microsoft.com/office/drawing/2014/main" id="{1556699D-5819-426C-913D-FE8FBB762488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342900" y="4014314"/>
            <a:ext cx="8458200" cy="1061270"/>
          </a:xfrm>
        </p:spPr>
        <p:txBody>
          <a:bodyPr/>
          <a:lstStyle/>
          <a:p>
            <a:r>
              <a:rPr lang="en-US" sz="2000" dirty="0"/>
              <a:t>The coordinates for the center of gravity are (3.05, 3.7). You may round the x-coordinate down to 3.0, so the coordinates for the center of gravity are (3.0, 3.7). This is south of destination D2 (3, 5).</a:t>
            </a: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3563537991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F3EE99-E55A-48FC-B87F-9FC3187B5C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Example: Center of Gravity </a:t>
            </a:r>
            <a:r>
              <a:rPr lang="en-US" sz="1200" dirty="0"/>
              <a:t>3</a:t>
            </a:r>
            <a:endParaRPr lang="en-IN" sz="12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9D0EF9-353E-422A-8777-49E6B33374C0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0" y="6230874"/>
            <a:ext cx="914400" cy="365760"/>
          </a:xfrm>
        </p:spPr>
        <p:txBody>
          <a:bodyPr/>
          <a:lstStyle/>
          <a:p>
            <a:r>
              <a:rPr lang="en-US" sz="1800" b="1" dirty="0">
                <a:solidFill>
                  <a:schemeClr val="tx1"/>
                </a:solidFill>
              </a:rPr>
              <a:t>LO 8.7</a:t>
            </a:r>
          </a:p>
        </p:txBody>
      </p:sp>
      <p:pic>
        <p:nvPicPr>
          <p:cNvPr id="5" name="Picture 3" descr="This figure is the same map with the same coordinates from the last figure, but the center of gravity is now (3,3.7), because of the weights assigned.&#10;"/>
          <p:cNvPicPr>
            <a:picLocks noGrp="1" noChangeAspect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6333" r="-16333"/>
          <a:stretch>
            <a:fillRect/>
          </a:stretch>
        </p:blipFill>
        <p:spPr>
          <a:xfrm>
            <a:off x="571500" y="1321142"/>
            <a:ext cx="8229600" cy="457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72809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>
            <a:extLst>
              <a:ext uri="{FF2B5EF4-FFF2-40B4-BE49-F238E27FC236}">
                <a16:creationId xmlns:a16="http://schemas.microsoft.com/office/drawing/2014/main" id="{6F92C4D4-C867-4E2F-BF62-33A518B427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End of Main Content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630F02A-B1AC-4A6F-B7C6-6A288F03C29B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© 2021 McGraw Hill. All rights reserved. Authorized only for instructor use in the classroom.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No reproduction or further distribution permitted without the prior written consent of McGraw Hill.</a:t>
            </a:r>
          </a:p>
        </p:txBody>
      </p:sp>
    </p:spTree>
    <p:extLst>
      <p:ext uri="{BB962C8B-B14F-4D97-AF65-F5344CB8AC3E}">
        <p14:creationId xmlns:p14="http://schemas.microsoft.com/office/powerpoint/2010/main" val="1080484485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C88242-31AB-427B-8857-866D707A49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Accessibility Content: Text Alternatives for Images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1997930569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Example: Cost-Profit-Volume Analysis </a:t>
            </a:r>
            <a:r>
              <a:rPr lang="en-US" sz="1200" dirty="0"/>
              <a:t>2 </a:t>
            </a:r>
            <a:r>
              <a:rPr lang="en-US" dirty="0"/>
              <a:t>- Text Alternative</a:t>
            </a:r>
          </a:p>
        </p:txBody>
      </p:sp>
      <p:sp>
        <p:nvSpPr>
          <p:cNvPr id="7" name="Text Placeholder 2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IN" dirty="0">
                <a:hlinkClick r:id="rId2" action="ppaction://hlinksldjump"/>
              </a:rPr>
              <a:t>Return to parent-slide containing images.</a:t>
            </a:r>
            <a:endParaRPr lang="en-IN" dirty="0"/>
          </a:p>
        </p:txBody>
      </p:sp>
      <p:sp>
        <p:nvSpPr>
          <p:cNvPr id="8" name="Content Placeholder 3"/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/>
              <a:t>The x-axis is annual output in thousands of units, and is labeled 0 to 16 by 2s; the y-axis is total annual cost in thousands of dollars, and is labeled 100 to 700 by 100s. Line A goes through the points (0,250) and approximately (16,400). Line B goes through (0, 100) and approximately (16,600). Line C goes through (0, 150) and approximately (16, 500). Line D goes through (0,200) and approximately (16,700). The range 0&lt;x&lt;5 is labeled "B superior." The range 5&lt;x&lt;11 is labeled "C superior." The range x&gt;11 is labeled "A superior." 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en-IN" dirty="0">
                <a:hlinkClick r:id="rId2" action="ppaction://hlinksldjump"/>
              </a:rPr>
              <a:t>Return to parent-slide containing images.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4172901217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Center of Gravity Method</a:t>
            </a:r>
            <a:r>
              <a:rPr lang="en-US" sz="1200" dirty="0"/>
              <a:t> 2 </a:t>
            </a:r>
            <a:r>
              <a:rPr lang="en-US" dirty="0"/>
              <a:t>- Text Alternative</a:t>
            </a:r>
          </a:p>
        </p:txBody>
      </p:sp>
      <p:sp>
        <p:nvSpPr>
          <p:cNvPr id="7" name="Text Placeholder 2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IN" dirty="0">
                <a:hlinkClick r:id="rId2" action="ppaction://hlinksldjump"/>
              </a:rPr>
              <a:t>Return to parent-slide containing images.</a:t>
            </a:r>
            <a:endParaRPr lang="en-IN" dirty="0"/>
          </a:p>
        </p:txBody>
      </p:sp>
      <p:sp>
        <p:nvSpPr>
          <p:cNvPr id="8" name="Content Placeholder 3"/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/>
              <a:t>The first figure is a map with four points named D1 through D4 (D meaning destination), along with a compass rose. On the second map, a coordinate system is added, and coordinates are named: D1(2,2), D2(3,5), D3(5,4), D4(8,5). The third map locates the center of gravity, labeled (x-</a:t>
            </a:r>
            <a:r>
              <a:rPr lang="en-US" dirty="0" err="1"/>
              <a:t>bar,y</a:t>
            </a:r>
            <a:r>
              <a:rPr lang="en-US" dirty="0"/>
              <a:t>-bar). 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en-IN" dirty="0">
                <a:hlinkClick r:id="rId2" action="ppaction://hlinksldjump"/>
              </a:rPr>
              <a:t>Return to parent-slide containing images.</a:t>
            </a:r>
          </a:p>
        </p:txBody>
      </p:sp>
    </p:spTree>
    <p:extLst>
      <p:ext uri="{BB962C8B-B14F-4D97-AF65-F5344CB8AC3E}">
        <p14:creationId xmlns:p14="http://schemas.microsoft.com/office/powerpoint/2010/main" val="23711601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F3EE99-E55A-48FC-B87F-9FC3187B5C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Location Decisions: Objectives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9D0EF9-353E-422A-8777-49E6B33374C0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0" y="6230874"/>
            <a:ext cx="914400" cy="365760"/>
          </a:xfrm>
        </p:spPr>
        <p:txBody>
          <a:bodyPr/>
          <a:lstStyle/>
          <a:p>
            <a:r>
              <a:rPr lang="en-US" sz="1800" b="1" dirty="0">
                <a:solidFill>
                  <a:schemeClr val="tx1"/>
                </a:solidFill>
              </a:rPr>
              <a:t>LO 8.2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556699D-5819-426C-913D-FE8FBB762488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342900" y="1276709"/>
            <a:ext cx="8458200" cy="4739778"/>
          </a:xfrm>
        </p:spPr>
        <p:txBody>
          <a:bodyPr/>
          <a:lstStyle/>
          <a:p>
            <a:r>
              <a:rPr lang="en-US" sz="2200" b="1" dirty="0"/>
              <a:t>Location decisions are based on:</a:t>
            </a:r>
          </a:p>
          <a:p>
            <a:pPr lvl="1"/>
            <a:r>
              <a:rPr lang="en-US" sz="2200" dirty="0"/>
              <a:t>Profit potential or cost and customer service</a:t>
            </a:r>
          </a:p>
          <a:p>
            <a:pPr lvl="1"/>
            <a:r>
              <a:rPr lang="en-US" sz="2200" dirty="0"/>
              <a:t>Finding a number of acceptable locations from which to choose</a:t>
            </a:r>
          </a:p>
          <a:p>
            <a:pPr lvl="1"/>
            <a:r>
              <a:rPr lang="en-US" sz="2200" dirty="0"/>
              <a:t>Position in the supply chain</a:t>
            </a:r>
          </a:p>
          <a:p>
            <a:pPr lvl="2"/>
            <a:r>
              <a:rPr lang="en-US" sz="1800" dirty="0"/>
              <a:t>End: accessibility, consumer demographics, traffic patterns, and local customs are important</a:t>
            </a:r>
          </a:p>
          <a:p>
            <a:pPr lvl="2"/>
            <a:r>
              <a:rPr lang="en-US" sz="1800" dirty="0"/>
              <a:t>Middle: locate near suppliers or markets</a:t>
            </a:r>
          </a:p>
          <a:p>
            <a:pPr lvl="2"/>
            <a:r>
              <a:rPr lang="en-US" sz="1800" dirty="0"/>
              <a:t>Beginning: locate near the source of raw materials</a:t>
            </a:r>
          </a:p>
          <a:p>
            <a:pPr lvl="1"/>
            <a:r>
              <a:rPr lang="en-US" sz="2200" dirty="0"/>
              <a:t>Web-based retail organizations are effectively location independent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336307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F3EE99-E55A-48FC-B87F-9FC3187B5C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Supply Chain Considerations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9D0EF9-353E-422A-8777-49E6B33374C0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0" y="6230874"/>
            <a:ext cx="914400" cy="365760"/>
          </a:xfrm>
        </p:spPr>
        <p:txBody>
          <a:bodyPr/>
          <a:lstStyle/>
          <a:p>
            <a:r>
              <a:rPr lang="en-US" sz="1800" b="1" dirty="0">
                <a:solidFill>
                  <a:schemeClr val="tx1"/>
                </a:solidFill>
              </a:rPr>
              <a:t>LO 8.2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556699D-5819-426C-913D-FE8FBB762488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342900" y="1276709"/>
            <a:ext cx="8458200" cy="4937760"/>
          </a:xfrm>
        </p:spPr>
        <p:txBody>
          <a:bodyPr/>
          <a:lstStyle/>
          <a:p>
            <a:r>
              <a:rPr lang="en-US" dirty="0"/>
              <a:t>Location criteria can depend on where a business is in the supply chain</a:t>
            </a:r>
          </a:p>
          <a:p>
            <a:r>
              <a:rPr lang="en-US" dirty="0"/>
              <a:t>Supply chain management must address supply chain configuration:</a:t>
            </a:r>
          </a:p>
          <a:p>
            <a:pPr lvl="1"/>
            <a:r>
              <a:rPr lang="en-US" dirty="0"/>
              <a:t>Number and location of suppliers, production facilities, warehouses and distribution centers</a:t>
            </a:r>
          </a:p>
          <a:p>
            <a:pPr lvl="1"/>
            <a:r>
              <a:rPr lang="en-US" dirty="0"/>
              <a:t>Centralized versus decentralized distribution</a:t>
            </a:r>
          </a:p>
          <a:p>
            <a:r>
              <a:rPr lang="en-US" dirty="0"/>
              <a:t>The importance of such decisions is underscored by their reflection of the basic strategy for accessing customer markets</a:t>
            </a:r>
          </a:p>
        </p:txBody>
      </p:sp>
    </p:spTree>
    <p:extLst>
      <p:ext uri="{BB962C8B-B14F-4D97-AF65-F5344CB8AC3E}">
        <p14:creationId xmlns:p14="http://schemas.microsoft.com/office/powerpoint/2010/main" val="11292570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F3EE99-E55A-48FC-B87F-9FC3187B5C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Location: Options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9D0EF9-353E-422A-8777-49E6B33374C0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0" y="6230874"/>
            <a:ext cx="914400" cy="365760"/>
          </a:xfrm>
        </p:spPr>
        <p:txBody>
          <a:bodyPr/>
          <a:lstStyle/>
          <a:p>
            <a:r>
              <a:rPr lang="en-US" sz="1800" b="1" dirty="0">
                <a:solidFill>
                  <a:schemeClr val="tx1"/>
                </a:solidFill>
              </a:rPr>
              <a:t>LO 8.2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556699D-5819-426C-913D-FE8FBB762488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342900" y="1276709"/>
            <a:ext cx="8458200" cy="4937760"/>
          </a:xfrm>
        </p:spPr>
        <p:txBody>
          <a:bodyPr/>
          <a:lstStyle/>
          <a:p>
            <a:r>
              <a:rPr lang="en-US" b="1" dirty="0"/>
              <a:t>Existing companies generally have four options available in location planning:</a:t>
            </a:r>
          </a:p>
          <a:p>
            <a:pPr marL="457200" lvl="1" indent="-457200">
              <a:buFontTx/>
              <a:buAutoNum type="arabicPeriod"/>
            </a:pPr>
            <a:r>
              <a:rPr lang="en-US" dirty="0"/>
              <a:t>Expand an existing facility</a:t>
            </a:r>
          </a:p>
          <a:p>
            <a:pPr marL="457200" lvl="1" indent="-457200">
              <a:buFontTx/>
              <a:buAutoNum type="arabicPeriod"/>
            </a:pPr>
            <a:r>
              <a:rPr lang="en-US" dirty="0"/>
              <a:t>Add new locations while retaining existing facilities</a:t>
            </a:r>
          </a:p>
          <a:p>
            <a:pPr marL="457200" lvl="1" indent="-457200">
              <a:buFontTx/>
              <a:buAutoNum type="arabicPeriod"/>
            </a:pPr>
            <a:r>
              <a:rPr lang="en-US" dirty="0"/>
              <a:t>Shut down one location and move to another</a:t>
            </a:r>
          </a:p>
          <a:p>
            <a:pPr marL="457200" lvl="1" indent="-457200">
              <a:buFontTx/>
              <a:buAutoNum type="arabicPeriod"/>
            </a:pPr>
            <a:r>
              <a:rPr lang="en-US" dirty="0"/>
              <a:t>Do nothing</a:t>
            </a:r>
          </a:p>
        </p:txBody>
      </p:sp>
    </p:spTree>
    <p:extLst>
      <p:ext uri="{BB962C8B-B14F-4D97-AF65-F5344CB8AC3E}">
        <p14:creationId xmlns:p14="http://schemas.microsoft.com/office/powerpoint/2010/main" val="117116777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F3EE99-E55A-48FC-B87F-9FC3187B5C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Global Location: Facilitating Factors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9D0EF9-353E-422A-8777-49E6B33374C0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0" y="6230874"/>
            <a:ext cx="914400" cy="365760"/>
          </a:xfrm>
        </p:spPr>
        <p:txBody>
          <a:bodyPr/>
          <a:lstStyle/>
          <a:p>
            <a:r>
              <a:rPr lang="en-US" sz="1800" b="1" dirty="0">
                <a:solidFill>
                  <a:schemeClr val="tx1"/>
                </a:solidFill>
              </a:rPr>
              <a:t>LO 8.3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556699D-5819-426C-913D-FE8FBB762488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342900" y="1276709"/>
            <a:ext cx="8458200" cy="4937760"/>
          </a:xfrm>
        </p:spPr>
        <p:txBody>
          <a:bodyPr/>
          <a:lstStyle/>
          <a:p>
            <a:r>
              <a:rPr lang="en-US" b="1" dirty="0"/>
              <a:t>Two key factors have contributed to the attractiveness of globalization:</a:t>
            </a:r>
          </a:p>
          <a:p>
            <a:pPr lvl="1"/>
            <a:r>
              <a:rPr lang="en-US" dirty="0"/>
              <a:t>Trade agreements such as</a:t>
            </a:r>
          </a:p>
          <a:p>
            <a:pPr lvl="2"/>
            <a:r>
              <a:rPr lang="en-US" dirty="0"/>
              <a:t>North American Free Trade Agreement (NAFTA)</a:t>
            </a:r>
          </a:p>
          <a:p>
            <a:pPr lvl="2"/>
            <a:r>
              <a:rPr lang="en-US" dirty="0"/>
              <a:t>General Agreement on Tariffs and Trade (GATT)</a:t>
            </a:r>
          </a:p>
          <a:p>
            <a:pPr lvl="2"/>
            <a:r>
              <a:rPr lang="en-US" dirty="0"/>
              <a:t>U.S.-China Trade Relations Act</a:t>
            </a:r>
          </a:p>
          <a:p>
            <a:pPr lvl="2"/>
            <a:r>
              <a:rPr lang="en-US" dirty="0"/>
              <a:t>EU and WTO efforts to facilitate trade</a:t>
            </a:r>
          </a:p>
          <a:p>
            <a:pPr lvl="1"/>
            <a:r>
              <a:rPr lang="en-US" dirty="0"/>
              <a:t>Technology</a:t>
            </a:r>
          </a:p>
          <a:p>
            <a:pPr lvl="2"/>
            <a:r>
              <a:rPr lang="en-US" dirty="0"/>
              <a:t>Advances in communication and information technology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99300827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F3EE99-E55A-48FC-B87F-9FC3187B5C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Global Location: Benefits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9D0EF9-353E-422A-8777-49E6B33374C0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0" y="6230874"/>
            <a:ext cx="914400" cy="365760"/>
          </a:xfrm>
        </p:spPr>
        <p:txBody>
          <a:bodyPr/>
          <a:lstStyle/>
          <a:p>
            <a:r>
              <a:rPr lang="en-US" sz="1800" b="1" dirty="0">
                <a:solidFill>
                  <a:schemeClr val="tx1"/>
                </a:solidFill>
              </a:rPr>
              <a:t>LO 8.4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556699D-5819-426C-913D-FE8FBB762488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342900" y="1276709"/>
            <a:ext cx="8458200" cy="4937760"/>
          </a:xfrm>
        </p:spPr>
        <p:txBody>
          <a:bodyPr/>
          <a:lstStyle/>
          <a:p>
            <a:r>
              <a:rPr lang="en-US" dirty="0"/>
              <a:t>A wide range of benefits have accrued to organizations that have globalized operations:</a:t>
            </a:r>
          </a:p>
          <a:p>
            <a:pPr lvl="1"/>
            <a:r>
              <a:rPr lang="en-US" dirty="0"/>
              <a:t>Markets</a:t>
            </a:r>
          </a:p>
          <a:p>
            <a:pPr lvl="1"/>
            <a:r>
              <a:rPr lang="en-US" dirty="0"/>
              <a:t>Cost savings</a:t>
            </a:r>
          </a:p>
          <a:p>
            <a:pPr lvl="1"/>
            <a:r>
              <a:rPr lang="en-US" dirty="0"/>
              <a:t>Legal and regulatory</a:t>
            </a:r>
          </a:p>
          <a:p>
            <a:pPr lvl="1"/>
            <a:r>
              <a:rPr lang="en-US" dirty="0"/>
              <a:t>Financial</a:t>
            </a:r>
          </a:p>
          <a:p>
            <a:pPr lvl="1"/>
            <a:r>
              <a:rPr lang="en-US" dirty="0"/>
              <a:t>Other</a:t>
            </a:r>
          </a:p>
        </p:txBody>
      </p:sp>
    </p:spTree>
    <p:extLst>
      <p:ext uri="{BB962C8B-B14F-4D97-AF65-F5344CB8AC3E}">
        <p14:creationId xmlns:p14="http://schemas.microsoft.com/office/powerpoint/2010/main" val="3163671156"/>
      </p:ext>
    </p:extLst>
  </p:cSld>
  <p:clrMapOvr>
    <a:masterClrMapping/>
  </p:clrMapOvr>
</p:sld>
</file>

<file path=ppt/theme/theme1.xml><?xml version="1.0" encoding="utf-8"?>
<a:theme xmlns:a="http://schemas.openxmlformats.org/drawingml/2006/main" name="Title Slides Master">
  <a:themeElements>
    <a:clrScheme name="MHE PPT Theme Colors 06 15 18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E21A23"/>
      </a:accent1>
      <a:accent2>
        <a:srgbClr val="FFB600"/>
      </a:accent2>
      <a:accent3>
        <a:srgbClr val="625D9C"/>
      </a:accent3>
      <a:accent4>
        <a:srgbClr val="AF1858"/>
      </a:accent4>
      <a:accent5>
        <a:srgbClr val="692146"/>
      </a:accent5>
      <a:accent6>
        <a:srgbClr val="EC7700"/>
      </a:accent6>
      <a:hlink>
        <a:srgbClr val="625D9C"/>
      </a:hlink>
      <a:folHlink>
        <a:srgbClr val="373A36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MHHE_Generic Accessible PPT Template_Editorial_v9_2019.potx" id="{41975DA0-F041-4DB0-8948-AC3BFD0C25BA}" vid="{84F6219E-3D47-41AC-9893-1108D06AA07D}"/>
    </a:ext>
  </a:extLst>
</a:theme>
</file>

<file path=ppt/theme/theme2.xml><?xml version="1.0" encoding="utf-8"?>
<a:theme xmlns:a="http://schemas.openxmlformats.org/drawingml/2006/main" name="MainContentSlideMaster">
  <a:themeElements>
    <a:clrScheme name="Custom 127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E21A23"/>
      </a:accent1>
      <a:accent2>
        <a:srgbClr val="FFB600"/>
      </a:accent2>
      <a:accent3>
        <a:srgbClr val="625D9C"/>
      </a:accent3>
      <a:accent4>
        <a:srgbClr val="AF1858"/>
      </a:accent4>
      <a:accent5>
        <a:srgbClr val="692146"/>
      </a:accent5>
      <a:accent6>
        <a:srgbClr val="EC7700"/>
      </a:accent6>
      <a:hlink>
        <a:srgbClr val="494575"/>
      </a:hlink>
      <a:folHlink>
        <a:srgbClr val="625D9C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MHHE_Generic Accessible PPT Template_Editorial_v9_2019.potx" id="{41975DA0-F041-4DB0-8948-AC3BFD0C25BA}" vid="{B385948E-CF34-4CE8-9AC7-28DE40FDC656}"/>
    </a:ext>
  </a:extLst>
</a:theme>
</file>

<file path=ppt/theme/theme3.xml><?xml version="1.0" encoding="utf-8"?>
<a:theme xmlns:a="http://schemas.openxmlformats.org/drawingml/2006/main" name="ClosingMaster">
  <a:themeElements>
    <a:clrScheme name="MHE PPT Theme Colors 06 15 18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E21A23"/>
      </a:accent1>
      <a:accent2>
        <a:srgbClr val="FFB600"/>
      </a:accent2>
      <a:accent3>
        <a:srgbClr val="625D9C"/>
      </a:accent3>
      <a:accent4>
        <a:srgbClr val="AF1858"/>
      </a:accent4>
      <a:accent5>
        <a:srgbClr val="692146"/>
      </a:accent5>
      <a:accent6>
        <a:srgbClr val="EC7700"/>
      </a:accent6>
      <a:hlink>
        <a:srgbClr val="625D9C"/>
      </a:hlink>
      <a:folHlink>
        <a:srgbClr val="373A36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MHHE_Generic Accessible PPT Template_Editorial_v9_2019.potx" id="{41975DA0-F041-4DB0-8948-AC3BFD0C25BA}" vid="{FEE61EC3-6634-45B5-BF77-FBC9B835BC79}"/>
    </a:ext>
  </a:extLst>
</a:theme>
</file>

<file path=ppt/theme/theme4.xml><?xml version="1.0" encoding="utf-8"?>
<a:theme xmlns:a="http://schemas.openxmlformats.org/drawingml/2006/main" name="DividerSlideMaster">
  <a:themeElements>
    <a:clrScheme name="MHE PPT Theme Colors 06 15 18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E21A23"/>
      </a:accent1>
      <a:accent2>
        <a:srgbClr val="FFB600"/>
      </a:accent2>
      <a:accent3>
        <a:srgbClr val="625D9C"/>
      </a:accent3>
      <a:accent4>
        <a:srgbClr val="AF1858"/>
      </a:accent4>
      <a:accent5>
        <a:srgbClr val="692146"/>
      </a:accent5>
      <a:accent6>
        <a:srgbClr val="EC7700"/>
      </a:accent6>
      <a:hlink>
        <a:srgbClr val="625D9C"/>
      </a:hlink>
      <a:folHlink>
        <a:srgbClr val="373A36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MHHE_Generic Accessible PPT Template_Editorial_v9_2019.potx" id="{41975DA0-F041-4DB0-8948-AC3BFD0C25BA}" vid="{A15A20A0-BEE6-47A5-BC6B-F87134FBF13C}"/>
    </a:ext>
  </a:extLst>
</a:theme>
</file>

<file path=ppt/theme/theme5.xml><?xml version="1.0" encoding="utf-8"?>
<a:theme xmlns:a="http://schemas.openxmlformats.org/drawingml/2006/main" name="ImageDescriptionAppendixSlideMaster">
  <a:themeElements>
    <a:clrScheme name="Custom 128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E21A23"/>
      </a:accent1>
      <a:accent2>
        <a:srgbClr val="FFB600"/>
      </a:accent2>
      <a:accent3>
        <a:srgbClr val="625D9C"/>
      </a:accent3>
      <a:accent4>
        <a:srgbClr val="AF1858"/>
      </a:accent4>
      <a:accent5>
        <a:srgbClr val="692146"/>
      </a:accent5>
      <a:accent6>
        <a:srgbClr val="EC7700"/>
      </a:accent6>
      <a:hlink>
        <a:srgbClr val="494575"/>
      </a:hlink>
      <a:folHlink>
        <a:srgbClr val="625D9C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MHHE_Generic Accessible PPT Template_Editorial_v9_2019.potx" id="{41975DA0-F041-4DB0-8948-AC3BFD0C25BA}" vid="{22313DF8-AA3F-4A8D-9652-6DDC53D759ED}"/>
    </a:ext>
  </a:extLst>
</a:theme>
</file>

<file path=ppt/theme/theme6.xml><?xml version="1.0" encoding="utf-8"?>
<a:theme xmlns:a="http://schemas.openxmlformats.org/drawingml/2006/main" name="1_MainContentSlideMaster">
  <a:themeElements>
    <a:clrScheme name="Custom 127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E21A23"/>
      </a:accent1>
      <a:accent2>
        <a:srgbClr val="FFB600"/>
      </a:accent2>
      <a:accent3>
        <a:srgbClr val="625D9C"/>
      </a:accent3>
      <a:accent4>
        <a:srgbClr val="AF1858"/>
      </a:accent4>
      <a:accent5>
        <a:srgbClr val="692146"/>
      </a:accent5>
      <a:accent6>
        <a:srgbClr val="EC7700"/>
      </a:accent6>
      <a:hlink>
        <a:srgbClr val="494575"/>
      </a:hlink>
      <a:folHlink>
        <a:srgbClr val="625D9C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MHHE_Generic Accessible PPT Template_Editorial_v9_2019.potx" id="{41975DA0-F041-4DB0-8948-AC3BFD0C25BA}" vid="{B385948E-CF34-4CE8-9AC7-28DE40FDC656}"/>
    </a:ext>
  </a:extLst>
</a:theme>
</file>

<file path=ppt/theme/theme7.xml><?xml version="1.0" encoding="utf-8"?>
<a:theme xmlns:a="http://schemas.openxmlformats.org/drawingml/2006/main" name="1_ClosingMaster">
  <a:themeElements>
    <a:clrScheme name="MHE PPT Theme Colors 06 15 18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E21A23"/>
      </a:accent1>
      <a:accent2>
        <a:srgbClr val="FFB600"/>
      </a:accent2>
      <a:accent3>
        <a:srgbClr val="625D9C"/>
      </a:accent3>
      <a:accent4>
        <a:srgbClr val="AF1858"/>
      </a:accent4>
      <a:accent5>
        <a:srgbClr val="692146"/>
      </a:accent5>
      <a:accent6>
        <a:srgbClr val="EC7700"/>
      </a:accent6>
      <a:hlink>
        <a:srgbClr val="625D9C"/>
      </a:hlink>
      <a:folHlink>
        <a:srgbClr val="373A36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MHHE_Generic Accessible PPT Template_Editorial_v9_2019.potx" id="{41975DA0-F041-4DB0-8948-AC3BFD0C25BA}" vid="{FEE61EC3-6634-45B5-BF77-FBC9B835BC79}"/>
    </a:ext>
  </a:extLst>
</a:theme>
</file>

<file path=ppt/theme/theme8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MHHE_Generic Accessible PPT Template_Editorial_v9_2019</Template>
  <TotalTime>951</TotalTime>
  <Words>2560</Words>
  <Application>Microsoft Office PowerPoint</Application>
  <PresentationFormat>On-screen Show (4:3)</PresentationFormat>
  <Paragraphs>484</Paragraphs>
  <Slides>45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2</vt:i4>
      </vt:variant>
      <vt:variant>
        <vt:lpstr>Theme</vt:lpstr>
      </vt:variant>
      <vt:variant>
        <vt:i4>7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45</vt:i4>
      </vt:variant>
    </vt:vector>
  </HeadingPairs>
  <TitlesOfParts>
    <vt:vector size="55" baseType="lpstr">
      <vt:lpstr>Arial</vt:lpstr>
      <vt:lpstr>Calibri</vt:lpstr>
      <vt:lpstr>Title Slides Master</vt:lpstr>
      <vt:lpstr>MainContentSlideMaster</vt:lpstr>
      <vt:lpstr>ClosingMaster</vt:lpstr>
      <vt:lpstr>DividerSlideMaster</vt:lpstr>
      <vt:lpstr>ImageDescriptionAppendixSlideMaster</vt:lpstr>
      <vt:lpstr>1_MainContentSlideMaster</vt:lpstr>
      <vt:lpstr>1_ClosingMaster</vt:lpstr>
      <vt:lpstr>Equation</vt:lpstr>
      <vt:lpstr>Chapter 8</vt:lpstr>
      <vt:lpstr>Chapter 8: Learning Objectives</vt:lpstr>
      <vt:lpstr>The Need for Location Decisions</vt:lpstr>
      <vt:lpstr>Location Decisions: Strategically Important</vt:lpstr>
      <vt:lpstr>Location Decisions: Objectives</vt:lpstr>
      <vt:lpstr>Supply Chain Considerations</vt:lpstr>
      <vt:lpstr>Location: Options</vt:lpstr>
      <vt:lpstr>Global Location: Facilitating Factors</vt:lpstr>
      <vt:lpstr>Global Location: Benefits</vt:lpstr>
      <vt:lpstr>Global Location: Disadvantages</vt:lpstr>
      <vt:lpstr>Global Location: Risks</vt:lpstr>
      <vt:lpstr>Managing Global Operations</vt:lpstr>
      <vt:lpstr>Location Decision: General Procedure</vt:lpstr>
      <vt:lpstr>Location: Identifying a Country</vt:lpstr>
      <vt:lpstr>Location: Identifying a Region</vt:lpstr>
      <vt:lpstr>Location: Identifying a Region (cont.)</vt:lpstr>
      <vt:lpstr>Location: Identifying a Community</vt:lpstr>
      <vt:lpstr>Location: Identifying a Site</vt:lpstr>
      <vt:lpstr>Multiple Plant Manufacturing Strategies</vt:lpstr>
      <vt:lpstr>Multiple Plant Manufacturing Strategies (cont.)</vt:lpstr>
      <vt:lpstr>Geographic Information System (GIS)</vt:lpstr>
      <vt:lpstr>Geographic Information System (GIS) (cont.)</vt:lpstr>
      <vt:lpstr>Service and Retail Locations</vt:lpstr>
      <vt:lpstr>Evaluating Location Alternatives</vt:lpstr>
      <vt:lpstr>Locational Cost-Profit-Volume Analysis 1</vt:lpstr>
      <vt:lpstr>Locational Cost-Profit-Volume Analysis 2</vt:lpstr>
      <vt:lpstr>Locational Cost-Profit-Volume Analysis 3</vt:lpstr>
      <vt:lpstr>Example: Cost-Profit-Volume Analysis</vt:lpstr>
      <vt:lpstr>Example: Cost-Profit-Volume Analysis 2</vt:lpstr>
      <vt:lpstr>Example: Cost-Profit-Volume Analysis 3</vt:lpstr>
      <vt:lpstr>Factor Rating</vt:lpstr>
      <vt:lpstr>Example: Factor Rating</vt:lpstr>
      <vt:lpstr>Example: Factor Rating (cont.)</vt:lpstr>
      <vt:lpstr>Center of Gravity Method</vt:lpstr>
      <vt:lpstr>Center of Gravity Method 2</vt:lpstr>
      <vt:lpstr>Center of Gravity Method 3</vt:lpstr>
      <vt:lpstr>Example: Center of Gravity Method</vt:lpstr>
      <vt:lpstr>Center of Gravity Method 4</vt:lpstr>
      <vt:lpstr>Example: Center of Gravity</vt:lpstr>
      <vt:lpstr>Example: Center of Gravity 2</vt:lpstr>
      <vt:lpstr>Example: Center of Gravity 3</vt:lpstr>
      <vt:lpstr>End of Main Content</vt:lpstr>
      <vt:lpstr>Accessibility Content: Text Alternatives for Images</vt:lpstr>
      <vt:lpstr>Example: Cost-Profit-Volume Analysis 2 - Text Alternative</vt:lpstr>
      <vt:lpstr>Center of Gravity Method 2 - Text Alternative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One of Four Title Slide Options</dc:title>
  <dc:creator>Prasanna kumar. Tripathy</dc:creator>
  <cp:keywords>PPT</cp:keywords>
  <cp:lastModifiedBy>Beena Adhikari</cp:lastModifiedBy>
  <cp:revision>257</cp:revision>
  <dcterms:created xsi:type="dcterms:W3CDTF">2019-07-27T05:34:11Z</dcterms:created>
  <dcterms:modified xsi:type="dcterms:W3CDTF">2020-05-08T14:57:19Z</dcterms:modified>
</cp:coreProperties>
</file>