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6"/>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73" r:id="rId34"/>
    <p:sldId id="357" r:id="rId35"/>
    <p:sldId id="358" r:id="rId36"/>
    <p:sldId id="359" r:id="rId37"/>
    <p:sldId id="360" r:id="rId38"/>
    <p:sldId id="361" r:id="rId39"/>
    <p:sldId id="362" r:id="rId40"/>
    <p:sldId id="363" r:id="rId41"/>
    <p:sldId id="364" r:id="rId42"/>
    <p:sldId id="365" r:id="rId43"/>
    <p:sldId id="366" r:id="rId44"/>
    <p:sldId id="367" r:id="rId45"/>
    <p:sldId id="368" r:id="rId46"/>
    <p:sldId id="369" r:id="rId47"/>
    <p:sldId id="370" r:id="rId48"/>
    <p:sldId id="371" r:id="rId49"/>
    <p:sldId id="260" r:id="rId50"/>
    <p:sldId id="289" r:id="rId51"/>
    <p:sldId id="396" r:id="rId52"/>
    <p:sldId id="397" r:id="rId53"/>
    <p:sldId id="398" r:id="rId54"/>
    <p:sldId id="39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73"/>
            <p14:sldId id="357"/>
            <p14:sldId id="358"/>
            <p14:sldId id="359"/>
            <p14:sldId id="360"/>
            <p14:sldId id="361"/>
            <p14:sldId id="362"/>
            <p14:sldId id="363"/>
            <p14:sldId id="364"/>
            <p14:sldId id="365"/>
            <p14:sldId id="366"/>
            <p14:sldId id="367"/>
            <p14:sldId id="368"/>
            <p14:sldId id="369"/>
            <p14:sldId id="370"/>
            <p14:sldId id="371"/>
            <p14:sldId id="260"/>
          </p14:sldIdLst>
        </p14:section>
        <p14:section name="Appendix: Image Descriptions for Unsighted Students" id="{5E89E3F7-96CD-44F1-AA50-036FA97A308B}">
          <p14:sldIdLst>
            <p14:sldId id="289"/>
            <p14:sldId id="396"/>
            <p14:sldId id="397"/>
            <p14:sldId id="398"/>
            <p14:sldId id="399"/>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DD9C3"/>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86477" autoAdjust="0"/>
  </p:normalViewPr>
  <p:slideViewPr>
    <p:cSldViewPr snapToGrid="0" showGuides="1">
      <p:cViewPr>
        <p:scale>
          <a:sx n="66" d="100"/>
          <a:sy n="66" d="100"/>
        </p:scale>
        <p:origin x="1194" y="978"/>
      </p:cViewPr>
      <p:guideLst>
        <p:guide pos="3264"/>
        <p:guide orient="horz" pos="2256"/>
        <p:guide pos="5640"/>
      </p:guideLst>
    </p:cSldViewPr>
  </p:slideViewPr>
  <p:outlineViewPr>
    <p:cViewPr>
      <p:scale>
        <a:sx n="33" d="100"/>
        <a:sy n="33" d="100"/>
      </p:scale>
      <p:origin x="0" y="4191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commentAuthors" Target="commentAuthor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5/23/2020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880832668"/>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3369214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61571859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26738356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61342152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23786456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25594620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4185242330"/>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31908025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2.bin"/><Relationship Id="rId4" Type="http://schemas.openxmlformats.org/officeDocument/2006/relationships/image" Target="../media/image9.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0.xml"/><Relationship Id="rId1" Type="http://schemas.openxmlformats.org/officeDocument/2006/relationships/vmlDrawing" Target="../drawings/vmlDrawing2.v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image" Target="../media/image11.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slide" Target="slide49.xml"/><Relationship Id="rId5" Type="http://schemas.openxmlformats.org/officeDocument/2006/relationships/image" Target="../media/image14.emf"/><Relationship Id="rId4" Type="http://schemas.openxmlformats.org/officeDocument/2006/relationships/oleObject" Target="../embeddings/oleObject5.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17</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Project Management</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Project Management Triangle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pic>
        <p:nvPicPr>
          <p:cNvPr id="13314" name="Picture 3" descr="The sides of the triangle are labeled Schedule, Cost, and Performance Objectives. The interior of the triangle is labeled Qual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9788" y="1485900"/>
            <a:ext cx="4924425" cy="480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3642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Behavioral Issues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Behavioral problems can be created or exacerbated by</a:t>
            </a:r>
          </a:p>
          <a:p>
            <a:pPr lvl="1"/>
            <a:r>
              <a:rPr lang="en-US" sz="2200" dirty="0"/>
              <a:t>Decentralized decision making</a:t>
            </a:r>
          </a:p>
          <a:p>
            <a:pPr lvl="1"/>
            <a:r>
              <a:rPr lang="en-US" sz="2200" dirty="0"/>
              <a:t>Stress of achieving project milestones on time and within budget</a:t>
            </a:r>
          </a:p>
          <a:p>
            <a:pPr lvl="1"/>
            <a:r>
              <a:rPr lang="en-US" sz="2200" dirty="0"/>
              <a:t>Surprises</a:t>
            </a:r>
          </a:p>
          <a:p>
            <a:pPr>
              <a:spcBef>
                <a:spcPts val="800"/>
              </a:spcBef>
            </a:pPr>
            <a:r>
              <a:rPr lang="en-US" dirty="0"/>
              <a:t>The team must be able to function as a unit</a:t>
            </a:r>
          </a:p>
          <a:p>
            <a:pPr lvl="1"/>
            <a:r>
              <a:rPr lang="en-US" sz="2200" dirty="0"/>
              <a:t>Interpersonal and coping skills are very important</a:t>
            </a:r>
          </a:p>
          <a:p>
            <a:pPr lvl="1"/>
            <a:r>
              <a:rPr lang="en-US" sz="2200" dirty="0"/>
              <a:t>Conflict resolution and negotiation can be an important part of a project manager’s job</a:t>
            </a:r>
            <a:endParaRPr lang="en-US" dirty="0"/>
          </a:p>
        </p:txBody>
      </p:sp>
    </p:spTree>
    <p:extLst>
      <p:ext uri="{BB962C8B-B14F-4D97-AF65-F5344CB8AC3E}">
        <p14:creationId xmlns:p14="http://schemas.microsoft.com/office/powerpoint/2010/main" val="1255482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Avoiding Problems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Many problems can be avoided or mitigated by:</a:t>
            </a:r>
          </a:p>
          <a:p>
            <a:pPr lvl="1"/>
            <a:r>
              <a:rPr lang="en-US" dirty="0"/>
              <a:t>Effective team selection</a:t>
            </a:r>
          </a:p>
          <a:p>
            <a:pPr lvl="1"/>
            <a:r>
              <a:rPr lang="en-US" dirty="0"/>
              <a:t>Leadership</a:t>
            </a:r>
          </a:p>
          <a:p>
            <a:pPr lvl="1"/>
            <a:r>
              <a:rPr lang="en-US" dirty="0"/>
              <a:t>Motivation</a:t>
            </a:r>
          </a:p>
          <a:p>
            <a:pPr lvl="1"/>
            <a:r>
              <a:rPr lang="en-US" dirty="0"/>
              <a:t>Maintaining an environment of</a:t>
            </a:r>
          </a:p>
          <a:p>
            <a:pPr lvl="2"/>
            <a:r>
              <a:rPr lang="en-US" sz="2200" dirty="0"/>
              <a:t>Integrity</a:t>
            </a:r>
          </a:p>
          <a:p>
            <a:pPr lvl="2"/>
            <a:r>
              <a:rPr lang="en-US" sz="2200" dirty="0"/>
              <a:t>Trust</a:t>
            </a:r>
          </a:p>
          <a:p>
            <a:pPr lvl="2"/>
            <a:r>
              <a:rPr lang="en-US" sz="2200" dirty="0"/>
              <a:t>Professionalism</a:t>
            </a:r>
          </a:p>
          <a:p>
            <a:pPr lvl="1"/>
            <a:r>
              <a:rPr lang="en-US" dirty="0"/>
              <a:t>Being supportive of team efforts</a:t>
            </a:r>
          </a:p>
        </p:txBody>
      </p:sp>
    </p:spTree>
    <p:extLst>
      <p:ext uri="{BB962C8B-B14F-4D97-AF65-F5344CB8AC3E}">
        <p14:creationId xmlns:p14="http://schemas.microsoft.com/office/powerpoint/2010/main" val="727493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Champion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Project champion</a:t>
            </a:r>
          </a:p>
          <a:p>
            <a:pPr lvl="1"/>
            <a:r>
              <a:rPr lang="en-US" dirty="0"/>
              <a:t>A person who promotes and supports a project</a:t>
            </a:r>
          </a:p>
          <a:p>
            <a:pPr lvl="2"/>
            <a:r>
              <a:rPr lang="en-US" sz="2200" dirty="0"/>
              <a:t>Usually resides within the organization</a:t>
            </a:r>
          </a:p>
          <a:p>
            <a:pPr lvl="2"/>
            <a:r>
              <a:rPr lang="en-US" sz="2200" dirty="0"/>
              <a:t>Facilitate the work of the project by ‘talking up’ the project to other managers who might be asked to share resources with the project team as well as employees who might be asked to work on parts of the project</a:t>
            </a:r>
          </a:p>
          <a:p>
            <a:pPr lvl="2"/>
            <a:r>
              <a:rPr lang="en-US" sz="2200" dirty="0"/>
              <a:t>The project champion can be critical to the success of a project</a:t>
            </a:r>
          </a:p>
        </p:txBody>
      </p:sp>
    </p:spTree>
    <p:extLst>
      <p:ext uri="{BB962C8B-B14F-4D97-AF65-F5344CB8AC3E}">
        <p14:creationId xmlns:p14="http://schemas.microsoft.com/office/powerpoint/2010/main" val="1410875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Breakdown Structure (WBS)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WBS</a:t>
            </a:r>
          </a:p>
          <a:p>
            <a:pPr lvl="1"/>
            <a:r>
              <a:rPr lang="en-US" dirty="0"/>
              <a:t>A hierarchical listing of what must be done during a project</a:t>
            </a:r>
          </a:p>
          <a:p>
            <a:pPr lvl="2"/>
            <a:r>
              <a:rPr lang="en-US" sz="2200" dirty="0"/>
              <a:t>Establishes a logical framework for identifying the required activities for the project</a:t>
            </a:r>
          </a:p>
          <a:p>
            <a:pPr marL="1097280" lvl="3" indent="-457200">
              <a:buFontTx/>
              <a:buAutoNum type="arabicPeriod"/>
            </a:pPr>
            <a:r>
              <a:rPr lang="en-US" sz="2000" dirty="0"/>
              <a:t>Identify the major elements of the project</a:t>
            </a:r>
          </a:p>
          <a:p>
            <a:pPr marL="1097280" lvl="3" indent="-457200">
              <a:buFontTx/>
              <a:buAutoNum type="arabicPeriod"/>
            </a:pPr>
            <a:r>
              <a:rPr lang="en-US" sz="2000" dirty="0"/>
              <a:t>Identify the major supporting activities for each of the major elements</a:t>
            </a:r>
          </a:p>
          <a:p>
            <a:pPr marL="1097280" lvl="3" indent="-457200">
              <a:buFontTx/>
              <a:buAutoNum type="arabicPeriod"/>
            </a:pPr>
            <a:r>
              <a:rPr lang="en-US" sz="2000" dirty="0"/>
              <a:t>Break down each major supporting activity into a list of the activities that will be needed to accomplish it</a:t>
            </a:r>
          </a:p>
        </p:txBody>
      </p:sp>
    </p:spTree>
    <p:extLst>
      <p:ext uri="{BB962C8B-B14F-4D97-AF65-F5344CB8AC3E}">
        <p14:creationId xmlns:p14="http://schemas.microsoft.com/office/powerpoint/2010/main" val="2233887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WBS: Working with Gantt Charts</a:t>
            </a:r>
            <a:r>
              <a:rPr lang="en-US" sz="1200" dirty="0">
                <a:solidFill>
                  <a:srgbClr val="000000"/>
                </a:solidFill>
              </a:rPr>
              <a:t> 1</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17.4</a:t>
            </a:r>
          </a:p>
        </p:txBody>
      </p:sp>
      <p:pic>
        <p:nvPicPr>
          <p:cNvPr id="5" name="Picture 3" descr="A schematic of a project, showing how levels of tasks stem from ones above it, and have varying numbers of branches within levels."/>
          <p:cNvPicPr>
            <a:picLocks noChangeAspect="1"/>
          </p:cNvPicPr>
          <p:nvPr/>
        </p:nvPicPr>
        <p:blipFill>
          <a:blip r:embed="rId2" cstate="print"/>
          <a:stretch>
            <a:fillRect/>
          </a:stretch>
        </p:blipFill>
        <p:spPr>
          <a:xfrm>
            <a:off x="1064653" y="1752599"/>
            <a:ext cx="7014694" cy="3766465"/>
          </a:xfrm>
          <a:prstGeom prst="rect">
            <a:avLst/>
          </a:prstGeom>
        </p:spPr>
      </p:pic>
    </p:spTree>
    <p:extLst>
      <p:ext uri="{BB962C8B-B14F-4D97-AF65-F5344CB8AC3E}">
        <p14:creationId xmlns:p14="http://schemas.microsoft.com/office/powerpoint/2010/main" val="4036487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WBS: Working with Gantt Charts</a:t>
            </a:r>
            <a:r>
              <a:rPr lang="en-US" sz="1200" dirty="0">
                <a:solidFill>
                  <a:srgbClr val="000000"/>
                </a:solidFill>
              </a:rPr>
              <a:t> 2</a:t>
            </a:r>
            <a:endParaRPr lang="en-IN" dirty="0"/>
          </a:p>
        </p:txBody>
      </p:sp>
      <p:pic>
        <p:nvPicPr>
          <p:cNvPr id="5" name="Picture 2" descr="A Gantt chart applied to a project involving a bank establishing a new direct marketing department.">
            <a:extLst>
              <a:ext uri="{FF2B5EF4-FFF2-40B4-BE49-F238E27FC236}">
                <a16:creationId xmlns:a16="http://schemas.microsoft.com/office/drawing/2014/main" id="{72644E42-5A7D-4B44-9131-EEF0A320A035}"/>
              </a:ext>
            </a:extLst>
          </p:cNvPr>
          <p:cNvPicPr>
            <a:picLocks noChangeAspect="1"/>
          </p:cNvPicPr>
          <p:nvPr/>
        </p:nvPicPr>
        <p:blipFill>
          <a:blip r:embed="rId2"/>
          <a:stretch>
            <a:fillRect/>
          </a:stretch>
        </p:blipFill>
        <p:spPr>
          <a:xfrm>
            <a:off x="1224124" y="1219200"/>
            <a:ext cx="6695752" cy="4717875"/>
          </a:xfrm>
          <a:prstGeom prst="rect">
            <a:avLst/>
          </a:prstGeom>
        </p:spPr>
      </p:pic>
      <p:sp>
        <p:nvSpPr>
          <p:cNvPr id="3" name="Content Placeholder 3">
            <a:extLst>
              <a:ext uri="{FF2B5EF4-FFF2-40B4-BE49-F238E27FC236}">
                <a16:creationId xmlns:a16="http://schemas.microsoft.com/office/drawing/2014/main" id="{0A9D0EF9-353E-422A-8777-49E6B33374C0}"/>
              </a:ext>
            </a:extLst>
          </p:cNvPr>
          <p:cNvSpPr>
            <a:spLocks noGrp="1"/>
          </p:cNvSpPr>
          <p:nvPr>
            <p:ph sz="quarter" idx="11"/>
          </p:nvPr>
        </p:nvSpPr>
        <p:spPr>
          <a:xfrm>
            <a:off x="1987826" y="5878403"/>
            <a:ext cx="5168348" cy="398526"/>
          </a:xfrm>
        </p:spPr>
        <p:txBody>
          <a:bodyPr/>
          <a:lstStyle/>
          <a:p>
            <a:pPr algn="ctr"/>
            <a:r>
              <a:rPr lang="en-US" sz="1800" b="1" dirty="0">
                <a:solidFill>
                  <a:srgbClr val="006891"/>
                </a:solidFill>
              </a:rPr>
              <a:t>FIGURE 17.3 </a:t>
            </a:r>
            <a:r>
              <a:rPr lang="en-US" sz="1800" dirty="0">
                <a:solidFill>
                  <a:srgbClr val="211D1E"/>
                </a:solidFill>
              </a:rPr>
              <a:t>Gantt chart for bank example </a:t>
            </a:r>
            <a:endParaRPr lang="en-US" sz="1800" dirty="0"/>
          </a:p>
        </p:txBody>
      </p:sp>
      <p:sp>
        <p:nvSpPr>
          <p:cNvPr id="6" name="Text Placeholder 4">
            <a:extLst>
              <a:ext uri="{FF2B5EF4-FFF2-40B4-BE49-F238E27FC236}">
                <a16:creationId xmlns:a16="http://schemas.microsoft.com/office/drawing/2014/main" id="{C0F1F50D-6BE9-4043-A316-A8F46D9FD31D}"/>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158650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PERT and CPM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PERT (program evaluation and review technique) and CPM (critical path method) are two techniques used to manage large-scale projects</a:t>
            </a:r>
          </a:p>
          <a:p>
            <a:pPr>
              <a:spcBef>
                <a:spcPts val="600"/>
              </a:spcBef>
              <a:spcAft>
                <a:spcPts val="600"/>
              </a:spcAft>
            </a:pPr>
            <a:r>
              <a:rPr lang="en-US" b="1" dirty="0"/>
              <a:t>By using PERT or CPM managers can obtain:</a:t>
            </a:r>
          </a:p>
          <a:p>
            <a:pPr marL="347472" lvl="1" indent="-347472">
              <a:spcBef>
                <a:spcPts val="600"/>
              </a:spcBef>
              <a:spcAft>
                <a:spcPts val="600"/>
              </a:spcAft>
            </a:pPr>
            <a:r>
              <a:rPr lang="en-US" sz="2200" dirty="0"/>
              <a:t>A graphical display of project activities</a:t>
            </a:r>
          </a:p>
          <a:p>
            <a:pPr marL="347472" lvl="1" indent="-347472">
              <a:spcBef>
                <a:spcPts val="600"/>
              </a:spcBef>
              <a:spcAft>
                <a:spcPts val="600"/>
              </a:spcAft>
            </a:pPr>
            <a:r>
              <a:rPr lang="en-US" sz="2200" dirty="0"/>
              <a:t>An estimate of how long the project will take</a:t>
            </a:r>
          </a:p>
          <a:p>
            <a:pPr marL="347472" lvl="1" indent="-347472">
              <a:spcBef>
                <a:spcPts val="600"/>
              </a:spcBef>
              <a:spcAft>
                <a:spcPts val="600"/>
              </a:spcAft>
            </a:pPr>
            <a:r>
              <a:rPr lang="en-US" sz="2200" dirty="0"/>
              <a:t>An indication of which activities are most critical to timely project completion</a:t>
            </a:r>
          </a:p>
          <a:p>
            <a:pPr marL="347472" lvl="1" indent="-347472">
              <a:spcBef>
                <a:spcPts val="600"/>
              </a:spcBef>
              <a:spcAft>
                <a:spcPts val="600"/>
              </a:spcAft>
            </a:pPr>
            <a:r>
              <a:rPr lang="en-US" sz="2200" dirty="0"/>
              <a:t>An indication of how long any activity can be delayed without delaying the project</a:t>
            </a:r>
          </a:p>
        </p:txBody>
      </p:sp>
    </p:spTree>
    <p:extLst>
      <p:ext uri="{BB962C8B-B14F-4D97-AF65-F5344CB8AC3E}">
        <p14:creationId xmlns:p14="http://schemas.microsoft.com/office/powerpoint/2010/main" val="3343433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Network Diagram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400"/>
              </a:spcAft>
            </a:pPr>
            <a:r>
              <a:rPr lang="en-US" b="1" dirty="0"/>
              <a:t>Network diagram</a:t>
            </a:r>
          </a:p>
          <a:p>
            <a:pPr lvl="1">
              <a:spcBef>
                <a:spcPts val="600"/>
              </a:spcBef>
              <a:spcAft>
                <a:spcPts val="400"/>
              </a:spcAft>
            </a:pPr>
            <a:r>
              <a:rPr lang="en-US" dirty="0"/>
              <a:t>Diagram of project activities that shows sequential relationships by use of arrows and nodes</a:t>
            </a:r>
          </a:p>
          <a:p>
            <a:pPr lvl="1">
              <a:spcBef>
                <a:spcPts val="600"/>
              </a:spcBef>
              <a:spcAft>
                <a:spcPts val="400"/>
              </a:spcAft>
            </a:pPr>
            <a:r>
              <a:rPr lang="en-US" b="1" dirty="0"/>
              <a:t>Activity on arrow (AOA)</a:t>
            </a:r>
          </a:p>
          <a:p>
            <a:pPr lvl="2">
              <a:spcBef>
                <a:spcPts val="600"/>
              </a:spcBef>
              <a:spcAft>
                <a:spcPts val="400"/>
              </a:spcAft>
            </a:pPr>
            <a:r>
              <a:rPr lang="en-US" sz="2200" dirty="0"/>
              <a:t>Network diagram convention </a:t>
            </a:r>
            <a:r>
              <a:rPr lang="en-US" dirty="0"/>
              <a:t>in which arrows designate activities</a:t>
            </a:r>
          </a:p>
          <a:p>
            <a:pPr lvl="1">
              <a:spcBef>
                <a:spcPts val="600"/>
              </a:spcBef>
              <a:spcAft>
                <a:spcPts val="400"/>
              </a:spcAft>
            </a:pPr>
            <a:r>
              <a:rPr lang="en-US" b="1" dirty="0"/>
              <a:t>Activity on node (AON</a:t>
            </a:r>
            <a:r>
              <a:rPr lang="en-US" sz="2000" b="1" dirty="0"/>
              <a:t>)</a:t>
            </a:r>
          </a:p>
          <a:p>
            <a:pPr lvl="2">
              <a:spcBef>
                <a:spcPts val="600"/>
              </a:spcBef>
              <a:spcAft>
                <a:spcPts val="400"/>
              </a:spcAft>
            </a:pPr>
            <a:r>
              <a:rPr lang="en-US" sz="2200" dirty="0"/>
              <a:t>Network convention </a:t>
            </a:r>
            <a:r>
              <a:rPr lang="en-US" dirty="0"/>
              <a:t>in which nodes designate activities</a:t>
            </a:r>
          </a:p>
          <a:p>
            <a:pPr marL="914400" lvl="3" indent="-285750">
              <a:spcBef>
                <a:spcPts val="600"/>
              </a:spcBef>
              <a:spcAft>
                <a:spcPts val="400"/>
              </a:spcAft>
              <a:buFont typeface="Arial" panose="020B0604020202020204" pitchFamily="34" charset="0"/>
              <a:buChar char="•"/>
            </a:pPr>
            <a:r>
              <a:rPr lang="en-US" sz="2000" b="1" dirty="0"/>
              <a:t>Activities</a:t>
            </a:r>
          </a:p>
          <a:p>
            <a:pPr marL="1371600" lvl="4">
              <a:spcBef>
                <a:spcPts val="600"/>
              </a:spcBef>
              <a:spcAft>
                <a:spcPts val="400"/>
              </a:spcAft>
            </a:pPr>
            <a:r>
              <a:rPr lang="en-US" sz="1800" dirty="0"/>
              <a:t>Project steps that consume resources and/or time</a:t>
            </a:r>
          </a:p>
          <a:p>
            <a:pPr marL="914400" lvl="3" indent="-285750">
              <a:spcBef>
                <a:spcPts val="600"/>
              </a:spcBef>
              <a:spcAft>
                <a:spcPts val="400"/>
              </a:spcAft>
              <a:buFont typeface="Arial" panose="020B0604020202020204" pitchFamily="34" charset="0"/>
              <a:buChar char="•"/>
            </a:pPr>
            <a:r>
              <a:rPr lang="en-US" sz="2000" b="1" dirty="0"/>
              <a:t>Events</a:t>
            </a:r>
          </a:p>
          <a:p>
            <a:pPr marL="1371600" lvl="4">
              <a:spcBef>
                <a:spcPts val="600"/>
              </a:spcBef>
              <a:spcAft>
                <a:spcPts val="400"/>
              </a:spcAft>
            </a:pPr>
            <a:r>
              <a:rPr lang="en-US" sz="1800" dirty="0"/>
              <a:t>The starting and finishing of activities</a:t>
            </a:r>
          </a:p>
        </p:txBody>
      </p:sp>
    </p:spTree>
    <p:extLst>
      <p:ext uri="{BB962C8B-B14F-4D97-AF65-F5344CB8AC3E}">
        <p14:creationId xmlns:p14="http://schemas.microsoft.com/office/powerpoint/2010/main" val="1563355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Network Conventions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17.6</a:t>
            </a:r>
          </a:p>
        </p:txBody>
      </p:sp>
      <p:pic>
        <p:nvPicPr>
          <p:cNvPr id="14338" name="Picture 3" descr="AOA is on the left and AON is on the right with interpretations listed between the two lists. The AOA list has six activities, the AON list has fou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866070"/>
            <a:ext cx="6400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4109830" cy="456841"/>
          </a:xfrm>
        </p:spPr>
        <p:txBody>
          <a:bodyPr/>
          <a:lstStyle/>
          <a:p>
            <a:r>
              <a:rPr lang="en-US" sz="2000" b="1" dirty="0">
                <a:solidFill>
                  <a:srgbClr val="006891"/>
                </a:solidFill>
              </a:rPr>
              <a:t>TABLE 17.2 </a:t>
            </a:r>
            <a:r>
              <a:rPr lang="en-US" sz="2000" dirty="0">
                <a:solidFill>
                  <a:srgbClr val="211D1E"/>
                </a:solidFill>
              </a:rPr>
              <a:t>Network conventions</a:t>
            </a:r>
            <a:endParaRPr lang="en-US" sz="2000" dirty="0"/>
          </a:p>
        </p:txBody>
      </p:sp>
    </p:spTree>
    <p:extLst>
      <p:ext uri="{BB962C8B-B14F-4D97-AF65-F5344CB8AC3E}">
        <p14:creationId xmlns:p14="http://schemas.microsoft.com/office/powerpoint/2010/main" val="493574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17: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082675" indent="-1022350">
              <a:spcBef>
                <a:spcPts val="400"/>
              </a:spcBef>
              <a:spcAft>
                <a:spcPts val="400"/>
              </a:spcAft>
            </a:pPr>
            <a:r>
              <a:rPr lang="en-US" sz="1800" b="1" dirty="0"/>
              <a:t>You should be able to:</a:t>
            </a:r>
          </a:p>
          <a:p>
            <a:pPr marL="1035050" lvl="1" indent="-974725">
              <a:spcBef>
                <a:spcPts val="400"/>
              </a:spcBef>
              <a:spcAft>
                <a:spcPts val="400"/>
              </a:spcAft>
              <a:buNone/>
            </a:pPr>
            <a:r>
              <a:rPr lang="en-US" sz="1600" dirty="0"/>
              <a:t>LO 17.1	Describe the project life cycle</a:t>
            </a:r>
          </a:p>
          <a:p>
            <a:pPr marL="1035050" lvl="1" indent="-974725">
              <a:spcBef>
                <a:spcPts val="400"/>
              </a:spcBef>
              <a:spcAft>
                <a:spcPts val="400"/>
              </a:spcAft>
              <a:buNone/>
            </a:pPr>
            <a:r>
              <a:rPr lang="en-US" sz="1600" dirty="0"/>
              <a:t>LO 17.2	Discuss the behavioral aspects of projects in terms of project personnel and the project manager</a:t>
            </a:r>
          </a:p>
          <a:p>
            <a:pPr marL="1035050" lvl="1" indent="-974725">
              <a:spcBef>
                <a:spcPts val="400"/>
              </a:spcBef>
              <a:spcAft>
                <a:spcPts val="400"/>
              </a:spcAft>
              <a:buNone/>
            </a:pPr>
            <a:r>
              <a:rPr lang="en-US" sz="1600" dirty="0"/>
              <a:t>LO 17.3	Name the six key decisions in project management</a:t>
            </a:r>
          </a:p>
          <a:p>
            <a:pPr marL="1035050" lvl="1" indent="-974725">
              <a:spcBef>
                <a:spcPts val="400"/>
              </a:spcBef>
              <a:spcAft>
                <a:spcPts val="400"/>
              </a:spcAft>
              <a:buNone/>
            </a:pPr>
            <a:r>
              <a:rPr lang="en-US" sz="1600" dirty="0"/>
              <a:t>LO 17.4	Explain the nature and importance of a work breakdown structure in project management</a:t>
            </a:r>
          </a:p>
          <a:p>
            <a:pPr marL="1035050" lvl="1" indent="-974725">
              <a:spcBef>
                <a:spcPts val="400"/>
              </a:spcBef>
              <a:spcAft>
                <a:spcPts val="400"/>
              </a:spcAft>
              <a:buNone/>
            </a:pPr>
            <a:r>
              <a:rPr lang="en-US" sz="1600" dirty="0"/>
              <a:t>LO 17.5	Give a general description of PERT/CPM techniques</a:t>
            </a:r>
          </a:p>
          <a:p>
            <a:pPr marL="1035050" lvl="1" indent="-974725">
              <a:spcBef>
                <a:spcPts val="400"/>
              </a:spcBef>
              <a:spcAft>
                <a:spcPts val="400"/>
              </a:spcAft>
              <a:buNone/>
            </a:pPr>
            <a:r>
              <a:rPr lang="en-US" sz="1600" dirty="0"/>
              <a:t>LO 17.6	Construct simple network diagrams</a:t>
            </a:r>
          </a:p>
          <a:p>
            <a:pPr marL="1035050" lvl="1" indent="-974725">
              <a:spcBef>
                <a:spcPts val="400"/>
              </a:spcBef>
              <a:spcAft>
                <a:spcPts val="400"/>
              </a:spcAft>
              <a:buNone/>
            </a:pPr>
            <a:r>
              <a:rPr lang="en-US" sz="1600" dirty="0"/>
              <a:t>LO 17.7	Analyze networks with deterministic times</a:t>
            </a:r>
          </a:p>
          <a:p>
            <a:pPr marL="1035050" lvl="1" indent="-974725">
              <a:spcBef>
                <a:spcPts val="400"/>
              </a:spcBef>
              <a:spcAft>
                <a:spcPts val="400"/>
              </a:spcAft>
              <a:buNone/>
            </a:pPr>
            <a:r>
              <a:rPr lang="en-US" sz="1600" dirty="0"/>
              <a:t>LO 17.8	Analyze networks with probabilistic times</a:t>
            </a:r>
          </a:p>
          <a:p>
            <a:pPr marL="1035050" lvl="1" indent="-974725">
              <a:spcBef>
                <a:spcPts val="400"/>
              </a:spcBef>
              <a:spcAft>
                <a:spcPts val="400"/>
              </a:spcAft>
              <a:buNone/>
            </a:pPr>
            <a:r>
              <a:rPr lang="en-US" sz="1600" dirty="0"/>
              <a:t>LO 17.9	Describe activity “crashing” and solve typical problems</a:t>
            </a:r>
          </a:p>
          <a:p>
            <a:pPr marL="1035050" lvl="1" indent="-974725">
              <a:spcBef>
                <a:spcPts val="400"/>
              </a:spcBef>
              <a:spcAft>
                <a:spcPts val="400"/>
              </a:spcAft>
              <a:buNone/>
            </a:pPr>
            <a:r>
              <a:rPr lang="en-US" sz="1600" dirty="0"/>
              <a:t>LO 17.10	Discuss the advantages of using PERT and potential sources of error</a:t>
            </a:r>
          </a:p>
          <a:p>
            <a:pPr marL="1035050" lvl="1" indent="-974725">
              <a:spcBef>
                <a:spcPts val="400"/>
              </a:spcBef>
              <a:spcAft>
                <a:spcPts val="400"/>
              </a:spcAft>
              <a:buNone/>
            </a:pPr>
            <a:r>
              <a:rPr lang="en-US" sz="1600" dirty="0"/>
              <a:t>LO 17.11	Discuss the key steps in risk management</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Deterministic Time Estimates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Deterministic</a:t>
            </a:r>
          </a:p>
          <a:p>
            <a:pPr lvl="1"/>
            <a:r>
              <a:rPr lang="en-US" dirty="0"/>
              <a:t>Time estimates that are fairly certain</a:t>
            </a:r>
          </a:p>
          <a:p>
            <a:pPr>
              <a:spcBef>
                <a:spcPts val="800"/>
              </a:spcBef>
            </a:pPr>
            <a:r>
              <a:rPr lang="en-US" b="1" dirty="0"/>
              <a:t>Probabilistic</a:t>
            </a:r>
          </a:p>
          <a:p>
            <a:pPr lvl="1"/>
            <a:r>
              <a:rPr lang="en-US" dirty="0"/>
              <a:t>Time estimates that allow for variation</a:t>
            </a:r>
          </a:p>
        </p:txBody>
      </p:sp>
    </p:spTree>
    <p:extLst>
      <p:ext uri="{BB962C8B-B14F-4D97-AF65-F5344CB8AC3E}">
        <p14:creationId xmlns:p14="http://schemas.microsoft.com/office/powerpoint/2010/main" val="274472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Early Start, Early Finish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b="1" dirty="0">
                <a:solidFill>
                  <a:schemeClr val="tx1"/>
                </a:solidFill>
              </a:rPr>
              <a:t>Finding ES and EF involves a forward pass through the network diagram</a:t>
            </a:r>
          </a:p>
          <a:p>
            <a:pPr lvl="1">
              <a:spcBef>
                <a:spcPts val="400"/>
              </a:spcBef>
              <a:spcAft>
                <a:spcPts val="400"/>
              </a:spcAft>
            </a:pPr>
            <a:r>
              <a:rPr lang="en-US" b="1" dirty="0">
                <a:solidFill>
                  <a:schemeClr val="tx1"/>
                </a:solidFill>
              </a:rPr>
              <a:t>Early start (ES)</a:t>
            </a:r>
          </a:p>
          <a:p>
            <a:pPr lvl="2">
              <a:spcBef>
                <a:spcPts val="400"/>
              </a:spcBef>
              <a:spcAft>
                <a:spcPts val="400"/>
              </a:spcAft>
            </a:pPr>
            <a:r>
              <a:rPr lang="en-US" sz="2200" dirty="0">
                <a:solidFill>
                  <a:schemeClr val="tx1"/>
                </a:solidFill>
              </a:rPr>
              <a:t>The earliest time an activity can start</a:t>
            </a:r>
          </a:p>
          <a:p>
            <a:pPr lvl="2">
              <a:spcBef>
                <a:spcPts val="400"/>
              </a:spcBef>
              <a:spcAft>
                <a:spcPts val="400"/>
              </a:spcAft>
            </a:pPr>
            <a:r>
              <a:rPr lang="en-US" sz="2200" dirty="0">
                <a:solidFill>
                  <a:schemeClr val="tx1"/>
                </a:solidFill>
              </a:rPr>
              <a:t>Assumes all preceding activities start as early as possible</a:t>
            </a:r>
          </a:p>
          <a:p>
            <a:pPr marL="863600" lvl="3" indent="-228600">
              <a:spcBef>
                <a:spcPts val="400"/>
              </a:spcBef>
              <a:spcAft>
                <a:spcPts val="400"/>
              </a:spcAft>
              <a:buFont typeface="Arial" pitchFamily="34" charset="0"/>
              <a:buChar char="•"/>
            </a:pPr>
            <a:r>
              <a:rPr lang="en-US" sz="2000" dirty="0"/>
              <a:t>For nodes with one entering arrow</a:t>
            </a:r>
          </a:p>
          <a:p>
            <a:pPr marL="1092200" lvl="4" indent="-177800">
              <a:spcBef>
                <a:spcPts val="400"/>
              </a:spcBef>
              <a:spcAft>
                <a:spcPts val="400"/>
              </a:spcAft>
            </a:pPr>
            <a:r>
              <a:rPr lang="en-US" sz="1800" b="1" dirty="0"/>
              <a:t>ES = EF of the entering arrow</a:t>
            </a:r>
          </a:p>
          <a:p>
            <a:pPr marL="863600" lvl="3" indent="-228600">
              <a:spcBef>
                <a:spcPts val="400"/>
              </a:spcBef>
              <a:spcAft>
                <a:spcPts val="400"/>
              </a:spcAft>
              <a:buFont typeface="Arial" pitchFamily="34" charset="0"/>
              <a:buChar char="•"/>
            </a:pPr>
            <a:r>
              <a:rPr lang="en-US" sz="2000" dirty="0"/>
              <a:t>For activities leaving nodes with multiple entering arrows</a:t>
            </a:r>
          </a:p>
          <a:p>
            <a:pPr marL="1092200" lvl="4" indent="-177800">
              <a:spcBef>
                <a:spcPts val="400"/>
              </a:spcBef>
              <a:spcAft>
                <a:spcPts val="400"/>
              </a:spcAft>
            </a:pPr>
            <a:r>
              <a:rPr lang="en-US" sz="1800" b="1" dirty="0"/>
              <a:t>ES = the largest of the largest entering EF</a:t>
            </a:r>
          </a:p>
          <a:p>
            <a:pPr lvl="1">
              <a:spcBef>
                <a:spcPts val="400"/>
              </a:spcBef>
              <a:spcAft>
                <a:spcPts val="400"/>
              </a:spcAft>
            </a:pPr>
            <a:r>
              <a:rPr lang="en-US" b="1" dirty="0">
                <a:solidFill>
                  <a:schemeClr val="tx1"/>
                </a:solidFill>
              </a:rPr>
              <a:t>Early finish (EF)</a:t>
            </a:r>
          </a:p>
          <a:p>
            <a:pPr lvl="2">
              <a:spcBef>
                <a:spcPts val="400"/>
              </a:spcBef>
              <a:spcAft>
                <a:spcPts val="400"/>
              </a:spcAft>
            </a:pPr>
            <a:r>
              <a:rPr lang="en-US" sz="2200" dirty="0">
                <a:solidFill>
                  <a:schemeClr val="tx1"/>
                </a:solidFill>
              </a:rPr>
              <a:t>The earliest time an activity can finish</a:t>
            </a:r>
          </a:p>
          <a:p>
            <a:pPr marL="863600" lvl="3" indent="-228600">
              <a:spcBef>
                <a:spcPts val="400"/>
              </a:spcBef>
              <a:spcAft>
                <a:spcPts val="400"/>
              </a:spcAft>
              <a:buFont typeface="Arial" pitchFamily="34" charset="0"/>
              <a:buChar char="•"/>
            </a:pPr>
            <a:r>
              <a:rPr lang="en-US" sz="2000" b="1" dirty="0"/>
              <a:t>EF = ES + </a:t>
            </a:r>
            <a:r>
              <a:rPr lang="en-US" sz="2000" b="1" i="1" dirty="0"/>
              <a:t>t</a:t>
            </a:r>
            <a:endParaRPr lang="en-US" sz="2000" b="1" dirty="0"/>
          </a:p>
        </p:txBody>
      </p:sp>
    </p:spTree>
    <p:extLst>
      <p:ext uri="{BB962C8B-B14F-4D97-AF65-F5344CB8AC3E}">
        <p14:creationId xmlns:p14="http://schemas.microsoft.com/office/powerpoint/2010/main" val="3529024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Late Start, Late Finish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sz="2200" b="1" dirty="0"/>
              <a:t>Finding LS and LF involves a backward pass through the network diagram</a:t>
            </a:r>
          </a:p>
          <a:p>
            <a:pPr lvl="1">
              <a:spcBef>
                <a:spcPts val="400"/>
              </a:spcBef>
              <a:spcAft>
                <a:spcPts val="400"/>
              </a:spcAft>
            </a:pPr>
            <a:r>
              <a:rPr lang="en-US" sz="2200" b="1" dirty="0"/>
              <a:t>Late Start (LS)</a:t>
            </a:r>
          </a:p>
          <a:p>
            <a:pPr lvl="2">
              <a:spcBef>
                <a:spcPts val="400"/>
              </a:spcBef>
              <a:spcAft>
                <a:spcPts val="400"/>
              </a:spcAft>
            </a:pPr>
            <a:r>
              <a:rPr lang="en-US" dirty="0"/>
              <a:t>The latest time the activity can start and not delay the project</a:t>
            </a:r>
          </a:p>
          <a:p>
            <a:pPr marL="936000" lvl="3" indent="-279400">
              <a:spcBef>
                <a:spcPts val="400"/>
              </a:spcBef>
              <a:spcAft>
                <a:spcPts val="400"/>
              </a:spcAft>
              <a:buFont typeface="Arial" pitchFamily="34" charset="0"/>
              <a:buChar char="•"/>
            </a:pPr>
            <a:r>
              <a:rPr lang="en-US" sz="1800" dirty="0"/>
              <a:t>The latest starting time for each activity is equal to its latest finishing time minus its expected duration:</a:t>
            </a:r>
          </a:p>
          <a:p>
            <a:pPr marL="1143000" lvl="4" indent="-228600">
              <a:spcBef>
                <a:spcPts val="400"/>
              </a:spcBef>
              <a:spcAft>
                <a:spcPts val="400"/>
              </a:spcAft>
            </a:pPr>
            <a:r>
              <a:rPr lang="en-US" sz="1600" b="1" dirty="0"/>
              <a:t>LS = LF − </a:t>
            </a:r>
            <a:r>
              <a:rPr lang="en-US" sz="1600" b="1" i="1" dirty="0"/>
              <a:t>t</a:t>
            </a:r>
            <a:endParaRPr lang="en-US" sz="1600" b="1" dirty="0"/>
          </a:p>
          <a:p>
            <a:pPr lvl="1">
              <a:spcBef>
                <a:spcPts val="400"/>
              </a:spcBef>
              <a:spcAft>
                <a:spcPts val="400"/>
              </a:spcAft>
            </a:pPr>
            <a:r>
              <a:rPr lang="en-US" sz="2200" b="1" dirty="0"/>
              <a:t>Late Finish (LF)</a:t>
            </a:r>
          </a:p>
          <a:p>
            <a:pPr lvl="2">
              <a:spcBef>
                <a:spcPts val="400"/>
              </a:spcBef>
              <a:spcAft>
                <a:spcPts val="400"/>
              </a:spcAft>
            </a:pPr>
            <a:r>
              <a:rPr lang="en-US" dirty="0"/>
              <a:t>The latest time the activity can finish and not delay the project</a:t>
            </a:r>
          </a:p>
          <a:p>
            <a:pPr marL="936000" lvl="3" indent="-279400">
              <a:spcBef>
                <a:spcPts val="400"/>
              </a:spcBef>
              <a:spcAft>
                <a:spcPts val="400"/>
              </a:spcAft>
              <a:buFont typeface="Arial" pitchFamily="34" charset="0"/>
              <a:buChar char="•"/>
            </a:pPr>
            <a:r>
              <a:rPr lang="en-US" sz="1800" dirty="0"/>
              <a:t>For nodes with one leaving arrow, LF for nodes entering that node equals the LS of the leaving arrow</a:t>
            </a:r>
          </a:p>
          <a:p>
            <a:pPr marL="936000" lvl="3" indent="-279400">
              <a:spcBef>
                <a:spcPts val="400"/>
              </a:spcBef>
              <a:spcAft>
                <a:spcPts val="400"/>
              </a:spcAft>
              <a:buFont typeface="Arial" pitchFamily="34" charset="0"/>
              <a:buChar char="•"/>
            </a:pPr>
            <a:r>
              <a:rPr lang="en-US" sz="1800" dirty="0"/>
              <a:t>For nodes with multiple leaving arrows, LF for arrows entering node equals the smallest of the leaving arrows</a:t>
            </a:r>
            <a:endParaRPr lang="en-US" dirty="0"/>
          </a:p>
        </p:txBody>
      </p:sp>
    </p:spTree>
    <p:extLst>
      <p:ext uri="{BB962C8B-B14F-4D97-AF65-F5344CB8AC3E}">
        <p14:creationId xmlns:p14="http://schemas.microsoft.com/office/powerpoint/2010/main" val="2734301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Slack and the Critical Path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Slack can be computed one of two ways:</a:t>
            </a:r>
          </a:p>
          <a:p>
            <a:pPr lvl="1"/>
            <a:r>
              <a:rPr lang="en-US" dirty="0"/>
              <a:t>Slack = LS – ES</a:t>
            </a:r>
          </a:p>
          <a:p>
            <a:pPr lvl="1"/>
            <a:r>
              <a:rPr lang="en-US" dirty="0"/>
              <a:t>Slack = LF – EF</a:t>
            </a:r>
          </a:p>
          <a:p>
            <a:pPr>
              <a:spcBef>
                <a:spcPts val="800"/>
              </a:spcBef>
            </a:pPr>
            <a:r>
              <a:rPr lang="en-US" b="1" dirty="0"/>
              <a:t>Critical path</a:t>
            </a:r>
          </a:p>
          <a:p>
            <a:pPr lvl="1"/>
            <a:r>
              <a:rPr lang="en-US" dirty="0"/>
              <a:t>The critical path is indicated by the activities with zero slack</a:t>
            </a:r>
          </a:p>
        </p:txBody>
      </p:sp>
    </p:spTree>
    <p:extLst>
      <p:ext uri="{BB962C8B-B14F-4D97-AF65-F5344CB8AC3E}">
        <p14:creationId xmlns:p14="http://schemas.microsoft.com/office/powerpoint/2010/main" val="1374194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Using Slack Times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Knowledge of slack times provides managers with information for planning allocation of scarce resources</a:t>
            </a:r>
          </a:p>
          <a:p>
            <a:pPr lvl="1">
              <a:spcBef>
                <a:spcPts val="600"/>
              </a:spcBef>
              <a:spcAft>
                <a:spcPts val="600"/>
              </a:spcAft>
            </a:pPr>
            <a:r>
              <a:rPr lang="en-US" sz="2200" dirty="0"/>
              <a:t>Control efforts will be directed toward those activities that might be most susceptible to delaying the project</a:t>
            </a:r>
          </a:p>
          <a:p>
            <a:pPr lvl="1">
              <a:spcBef>
                <a:spcPts val="600"/>
              </a:spcBef>
              <a:spcAft>
                <a:spcPts val="600"/>
              </a:spcAft>
            </a:pPr>
            <a:r>
              <a:rPr lang="en-US" sz="2200" dirty="0"/>
              <a:t>Activity slack times are based on the assumption that all of the activities on the same path will be started as early as possible and not exceed their expected time</a:t>
            </a:r>
          </a:p>
          <a:p>
            <a:pPr lvl="1">
              <a:spcBef>
                <a:spcPts val="600"/>
              </a:spcBef>
              <a:spcAft>
                <a:spcPts val="600"/>
              </a:spcAft>
            </a:pPr>
            <a:r>
              <a:rPr lang="en-US" sz="2200" dirty="0"/>
              <a:t>If two activities are on the same path and have the same slack, this will be the </a:t>
            </a:r>
            <a:r>
              <a:rPr lang="en-US" sz="2200" i="1" dirty="0"/>
              <a:t>total slack</a:t>
            </a:r>
            <a:r>
              <a:rPr lang="en-US" sz="2200" dirty="0"/>
              <a:t> available to both</a:t>
            </a:r>
          </a:p>
        </p:txBody>
      </p:sp>
    </p:spTree>
    <p:extLst>
      <p:ext uri="{BB962C8B-B14F-4D97-AF65-F5344CB8AC3E}">
        <p14:creationId xmlns:p14="http://schemas.microsoft.com/office/powerpoint/2010/main" val="7675355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Probabilistic Time Estimates </a:t>
            </a:r>
            <a:r>
              <a:rPr lang="en-US" sz="1200" dirty="0"/>
              <a:t>1</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The beta distribution is generally used to describe the inherent variability in time estimates</a:t>
            </a:r>
          </a:p>
          <a:p>
            <a:pPr>
              <a:spcBef>
                <a:spcPts val="600"/>
              </a:spcBef>
              <a:spcAft>
                <a:spcPts val="600"/>
              </a:spcAft>
            </a:pPr>
            <a:r>
              <a:rPr lang="en-US" b="1" dirty="0"/>
              <a:t>The probabilistic approach involves three time estimates:</a:t>
            </a:r>
          </a:p>
          <a:p>
            <a:pPr lvl="1">
              <a:spcBef>
                <a:spcPts val="600"/>
              </a:spcBef>
              <a:spcAft>
                <a:spcPts val="600"/>
              </a:spcAft>
            </a:pPr>
            <a:r>
              <a:rPr lang="en-US" sz="2200" b="1" dirty="0"/>
              <a:t>Optimistic time, (</a:t>
            </a:r>
            <a:r>
              <a:rPr lang="en-US" sz="2200" b="1" i="1" dirty="0"/>
              <a:t>t</a:t>
            </a:r>
            <a:r>
              <a:rPr lang="en-US" sz="2200" b="1" i="1" baseline="-25000" dirty="0"/>
              <a:t>o</a:t>
            </a:r>
            <a:r>
              <a:rPr lang="en-US" sz="2200" b="1" dirty="0"/>
              <a:t>)</a:t>
            </a:r>
          </a:p>
          <a:p>
            <a:pPr lvl="2">
              <a:spcBef>
                <a:spcPts val="600"/>
              </a:spcBef>
              <a:spcAft>
                <a:spcPts val="600"/>
              </a:spcAft>
            </a:pPr>
            <a:r>
              <a:rPr lang="en-US" dirty="0"/>
              <a:t>The length of time required under optimal conditions</a:t>
            </a:r>
          </a:p>
          <a:p>
            <a:pPr lvl="1">
              <a:spcBef>
                <a:spcPts val="600"/>
              </a:spcBef>
              <a:spcAft>
                <a:spcPts val="600"/>
              </a:spcAft>
            </a:pPr>
            <a:r>
              <a:rPr lang="en-US" sz="2200" b="1" dirty="0"/>
              <a:t>Pessimistic time, (</a:t>
            </a:r>
            <a:r>
              <a:rPr lang="en-US" sz="2200" b="1" i="1" dirty="0" err="1"/>
              <a:t>t</a:t>
            </a:r>
            <a:r>
              <a:rPr lang="en-US" sz="2200" b="1" i="1" baseline="-25000" dirty="0" err="1"/>
              <a:t>p</a:t>
            </a:r>
            <a:r>
              <a:rPr lang="en-US" sz="2200" b="1" dirty="0"/>
              <a:t>)</a:t>
            </a:r>
          </a:p>
          <a:p>
            <a:pPr lvl="2">
              <a:spcBef>
                <a:spcPts val="600"/>
              </a:spcBef>
              <a:spcAft>
                <a:spcPts val="600"/>
              </a:spcAft>
            </a:pPr>
            <a:r>
              <a:rPr lang="en-US" dirty="0"/>
              <a:t>The length of time required under the worst conditions</a:t>
            </a:r>
          </a:p>
          <a:p>
            <a:pPr lvl="1">
              <a:spcBef>
                <a:spcPts val="600"/>
              </a:spcBef>
              <a:spcAft>
                <a:spcPts val="600"/>
              </a:spcAft>
            </a:pPr>
            <a:r>
              <a:rPr lang="en-US" sz="2200" b="1" dirty="0"/>
              <a:t>Most likely time, (</a:t>
            </a:r>
            <a:r>
              <a:rPr lang="en-US" sz="2200" b="1" i="1" dirty="0"/>
              <a:t>t</a:t>
            </a:r>
            <a:r>
              <a:rPr lang="en-US" sz="2200" b="1" i="1" baseline="-25000" dirty="0"/>
              <a:t>m</a:t>
            </a:r>
            <a:r>
              <a:rPr lang="en-US" sz="2200" b="1" dirty="0"/>
              <a:t>)</a:t>
            </a:r>
          </a:p>
          <a:p>
            <a:pPr lvl="2">
              <a:spcBef>
                <a:spcPts val="600"/>
              </a:spcBef>
              <a:spcAft>
                <a:spcPts val="600"/>
              </a:spcAft>
            </a:pPr>
            <a:r>
              <a:rPr lang="en-US" dirty="0"/>
              <a:t>The most probable length of time required</a:t>
            </a:r>
          </a:p>
        </p:txBody>
      </p:sp>
    </p:spTree>
    <p:extLst>
      <p:ext uri="{BB962C8B-B14F-4D97-AF65-F5344CB8AC3E}">
        <p14:creationId xmlns:p14="http://schemas.microsoft.com/office/powerpoint/2010/main" val="3864304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The Beta Distribution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pic>
        <p:nvPicPr>
          <p:cNvPr id="5" name="Picture 3" descr="A beta distribution, which is similar to a normal distribution, set above a timeline."/>
          <p:cNvPicPr>
            <a:picLocks noChangeAspect="1"/>
          </p:cNvPicPr>
          <p:nvPr/>
        </p:nvPicPr>
        <p:blipFill>
          <a:blip r:embed="rId2" cstate="print"/>
          <a:stretch>
            <a:fillRect/>
          </a:stretch>
        </p:blipFill>
        <p:spPr>
          <a:xfrm>
            <a:off x="510892" y="1587692"/>
            <a:ext cx="8122216" cy="3389345"/>
          </a:xfrm>
          <a:prstGeom prst="rect">
            <a:avLst/>
          </a:prstGeom>
        </p:spPr>
      </p:pic>
      <p:sp>
        <p:nvSpPr>
          <p:cNvPr id="6" name="Text Placeholder 4">
            <a:extLst>
              <a:ext uri="{FF2B5EF4-FFF2-40B4-BE49-F238E27FC236}">
                <a16:creationId xmlns:a16="http://schemas.microsoft.com/office/drawing/2014/main" id="{C3C901BB-FAB2-4E44-91AD-2E70904C42F2}"/>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836666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Probabilistic Time Estimates </a:t>
            </a:r>
            <a:r>
              <a:rPr lang="en-US" sz="1200" dirty="0"/>
              <a:t>2</a:t>
            </a: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67810"/>
            <a:ext cx="1033670" cy="342540"/>
          </a:xfrm>
        </p:spPr>
        <p:txBody>
          <a:bodyPr/>
          <a:lstStyle/>
          <a:p>
            <a:r>
              <a:rPr lang="en-US" sz="1800" b="1" dirty="0">
                <a:solidFill>
                  <a:schemeClr val="tx1"/>
                </a:solidFill>
              </a:rPr>
              <a:t>LO 17.8</a:t>
            </a:r>
          </a:p>
        </p:txBody>
      </p:sp>
      <p:sp>
        <p:nvSpPr>
          <p:cNvPr id="6" name="Content Placeholder 3"/>
          <p:cNvSpPr>
            <a:spLocks noGrp="1"/>
          </p:cNvSpPr>
          <p:nvPr>
            <p:ph sz="quarter" idx="14"/>
          </p:nvPr>
        </p:nvSpPr>
        <p:spPr>
          <a:xfrm>
            <a:off x="342900" y="1562100"/>
            <a:ext cx="8458200" cy="819150"/>
          </a:xfrm>
        </p:spPr>
        <p:txBody>
          <a:bodyPr/>
          <a:lstStyle/>
          <a:p>
            <a:r>
              <a:rPr lang="en-US" dirty="0"/>
              <a:t>The expected time, </a:t>
            </a:r>
            <a:r>
              <a:rPr lang="en-US" i="1" dirty="0" err="1"/>
              <a:t>t</a:t>
            </a:r>
            <a:r>
              <a:rPr lang="en-US" i="1" baseline="-25000" dirty="0" err="1"/>
              <a:t>e</a:t>
            </a:r>
            <a:r>
              <a:rPr lang="en-US" dirty="0"/>
              <a:t> ,for an activity is a weighted average of the three time estimates:</a:t>
            </a:r>
          </a:p>
        </p:txBody>
      </p:sp>
      <p:graphicFrame>
        <p:nvGraphicFramePr>
          <p:cNvPr id="13" name="Object 4"/>
          <p:cNvGraphicFramePr>
            <a:graphicFrameLocks noChangeAspect="1"/>
          </p:cNvGraphicFramePr>
          <p:nvPr>
            <p:extLst>
              <p:ext uri="{D42A27DB-BD31-4B8C-83A1-F6EECF244321}">
                <p14:modId xmlns:p14="http://schemas.microsoft.com/office/powerpoint/2010/main" val="1066187529"/>
              </p:ext>
            </p:extLst>
          </p:nvPr>
        </p:nvGraphicFramePr>
        <p:xfrm>
          <a:off x="914400" y="2705100"/>
          <a:ext cx="2355850" cy="971550"/>
        </p:xfrm>
        <a:graphic>
          <a:graphicData uri="http://schemas.openxmlformats.org/presentationml/2006/ole">
            <mc:AlternateContent xmlns:mc="http://schemas.openxmlformats.org/markup-compatibility/2006">
              <mc:Choice xmlns:v="urn:schemas-microsoft-com:vml" Requires="v">
                <p:oleObj spid="_x0000_s15536" name="Equation" r:id="rId3" imgW="1016000" imgH="419100" progId="Equation.3">
                  <p:embed/>
                </p:oleObj>
              </mc:Choice>
              <mc:Fallback>
                <p:oleObj name="Equation" r:id="rId3" imgW="1016000" imgH="4191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705100"/>
                        <a:ext cx="2355850" cy="97155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Content Placeholder 5"/>
          <p:cNvSpPr>
            <a:spLocks noGrp="1"/>
          </p:cNvSpPr>
          <p:nvPr>
            <p:ph sz="quarter" idx="15"/>
          </p:nvPr>
        </p:nvSpPr>
        <p:spPr>
          <a:xfrm>
            <a:off x="342900" y="3986794"/>
            <a:ext cx="8458200" cy="1004306"/>
          </a:xfrm>
        </p:spPr>
        <p:txBody>
          <a:bodyPr/>
          <a:lstStyle/>
          <a:p>
            <a:r>
              <a:rPr lang="en-US" dirty="0"/>
              <a:t>The expected duration of a path is equal to the sum of the expected times of the activities on that path:</a:t>
            </a:r>
          </a:p>
        </p:txBody>
      </p:sp>
      <p:graphicFrame>
        <p:nvGraphicFramePr>
          <p:cNvPr id="14" name="Object 6"/>
          <p:cNvGraphicFramePr>
            <a:graphicFrameLocks noChangeAspect="1"/>
          </p:cNvGraphicFramePr>
          <p:nvPr>
            <p:extLst>
              <p:ext uri="{D42A27DB-BD31-4B8C-83A1-F6EECF244321}">
                <p14:modId xmlns:p14="http://schemas.microsoft.com/office/powerpoint/2010/main" val="4287508068"/>
              </p:ext>
            </p:extLst>
          </p:nvPr>
        </p:nvGraphicFramePr>
        <p:xfrm>
          <a:off x="889000" y="5162550"/>
          <a:ext cx="7112000" cy="508000"/>
        </p:xfrm>
        <a:graphic>
          <a:graphicData uri="http://schemas.openxmlformats.org/presentationml/2006/ole">
            <mc:AlternateContent xmlns:mc="http://schemas.openxmlformats.org/markup-compatibility/2006">
              <mc:Choice xmlns:v="urn:schemas-microsoft-com:vml" Requires="v">
                <p:oleObj spid="_x0000_s15537" name="Equation" r:id="rId5" imgW="3556000" imgH="254000" progId="Equation.3">
                  <p:embed/>
                </p:oleObj>
              </mc:Choice>
              <mc:Fallback>
                <p:oleObj name="Equation" r:id="rId5" imgW="3556000" imgH="2540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9000" y="5162550"/>
                        <a:ext cx="7112000" cy="5080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350978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Probabilistic Time Estimates </a:t>
            </a:r>
            <a:r>
              <a:rPr lang="en-US" sz="1200" dirty="0"/>
              <a:t>3</a:t>
            </a: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67810"/>
            <a:ext cx="1073426" cy="342540"/>
          </a:xfrm>
        </p:spPr>
        <p:txBody>
          <a:bodyPr/>
          <a:lstStyle/>
          <a:p>
            <a:r>
              <a:rPr lang="en-US" sz="1800" b="1" dirty="0">
                <a:solidFill>
                  <a:schemeClr val="tx1"/>
                </a:solidFill>
              </a:rPr>
              <a:t>LO 17.8</a:t>
            </a:r>
          </a:p>
        </p:txBody>
      </p:sp>
      <p:sp>
        <p:nvSpPr>
          <p:cNvPr id="6" name="Content Placeholder 3"/>
          <p:cNvSpPr>
            <a:spLocks noGrp="1"/>
          </p:cNvSpPr>
          <p:nvPr>
            <p:ph sz="quarter" idx="14"/>
          </p:nvPr>
        </p:nvSpPr>
        <p:spPr>
          <a:xfrm>
            <a:off x="342900" y="1562100"/>
            <a:ext cx="8458200" cy="1567466"/>
          </a:xfrm>
        </p:spPr>
        <p:txBody>
          <a:bodyPr/>
          <a:lstStyle/>
          <a:p>
            <a:r>
              <a:rPr lang="en-US" dirty="0"/>
              <a:t>The standard deviation of each activity’s time is estimated as one-sixth of the difference between the pessimistic and optimistic time estimates. The variance is the square of the standard deviation:</a:t>
            </a:r>
          </a:p>
        </p:txBody>
      </p:sp>
      <p:graphicFrame>
        <p:nvGraphicFramePr>
          <p:cNvPr id="4" name="Object 4"/>
          <p:cNvGraphicFramePr>
            <a:graphicFrameLocks noChangeAspect="1"/>
          </p:cNvGraphicFramePr>
          <p:nvPr>
            <p:extLst>
              <p:ext uri="{D42A27DB-BD31-4B8C-83A1-F6EECF244321}">
                <p14:modId xmlns:p14="http://schemas.microsoft.com/office/powerpoint/2010/main" val="337856854"/>
              </p:ext>
            </p:extLst>
          </p:nvPr>
        </p:nvGraphicFramePr>
        <p:xfrm>
          <a:off x="1835150" y="3257550"/>
          <a:ext cx="2355850" cy="1177925"/>
        </p:xfrm>
        <a:graphic>
          <a:graphicData uri="http://schemas.openxmlformats.org/presentationml/2006/ole">
            <mc:AlternateContent xmlns:mc="http://schemas.openxmlformats.org/markup-compatibility/2006">
              <mc:Choice xmlns:v="urn:schemas-microsoft-com:vml" Requires="v">
                <p:oleObj spid="_x0000_s16558" name="Equation" r:id="rId3" imgW="1016000" imgH="508000" progId="Equation.3">
                  <p:embed/>
                </p:oleObj>
              </mc:Choice>
              <mc:Fallback>
                <p:oleObj name="Equation" r:id="rId3" imgW="1016000" imgH="5080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257550"/>
                        <a:ext cx="2355850" cy="1177925"/>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Content Placeholder 5"/>
          <p:cNvSpPr>
            <a:spLocks noGrp="1"/>
          </p:cNvSpPr>
          <p:nvPr>
            <p:ph sz="quarter" idx="15"/>
          </p:nvPr>
        </p:nvSpPr>
        <p:spPr>
          <a:xfrm>
            <a:off x="342900" y="4653544"/>
            <a:ext cx="8458200" cy="528056"/>
          </a:xfrm>
        </p:spPr>
        <p:txBody>
          <a:bodyPr/>
          <a:lstStyle/>
          <a:p>
            <a:r>
              <a:rPr lang="en-US" dirty="0"/>
              <a:t>Standard deviation of the expected time for the path:</a:t>
            </a:r>
          </a:p>
        </p:txBody>
      </p:sp>
      <p:graphicFrame>
        <p:nvGraphicFramePr>
          <p:cNvPr id="2" name="Object 6"/>
          <p:cNvGraphicFramePr>
            <a:graphicFrameLocks noChangeAspect="1"/>
          </p:cNvGraphicFramePr>
          <p:nvPr>
            <p:extLst>
              <p:ext uri="{D42A27DB-BD31-4B8C-83A1-F6EECF244321}">
                <p14:modId xmlns:p14="http://schemas.microsoft.com/office/powerpoint/2010/main" val="3940787892"/>
              </p:ext>
            </p:extLst>
          </p:nvPr>
        </p:nvGraphicFramePr>
        <p:xfrm>
          <a:off x="1828800" y="5334000"/>
          <a:ext cx="5410200" cy="584200"/>
        </p:xfrm>
        <a:graphic>
          <a:graphicData uri="http://schemas.openxmlformats.org/presentationml/2006/ole">
            <mc:AlternateContent xmlns:mc="http://schemas.openxmlformats.org/markup-compatibility/2006">
              <mc:Choice xmlns:v="urn:schemas-microsoft-com:vml" Requires="v">
                <p:oleObj spid="_x0000_s16559" name="Equation" r:id="rId5" imgW="2705100" imgH="292100" progId="Equation.3">
                  <p:embed/>
                </p:oleObj>
              </mc:Choice>
              <mc:Fallback>
                <p:oleObj name="Equation" r:id="rId5" imgW="2705100" imgH="2921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5334000"/>
                        <a:ext cx="5410200" cy="5842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26369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Knowledge of Path Statistics</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Knowledge of expected path times and their standard deviations enables managers to compute probabilistic estimates about project completion such as:</a:t>
            </a:r>
          </a:p>
          <a:p>
            <a:pPr lvl="1"/>
            <a:r>
              <a:rPr lang="en-US" dirty="0"/>
              <a:t>The probability that the project will be completed by a certain time</a:t>
            </a:r>
          </a:p>
          <a:p>
            <a:pPr lvl="1"/>
            <a:r>
              <a:rPr lang="en-US" dirty="0"/>
              <a:t>The probability that the project will take longer than its expected completion time</a:t>
            </a:r>
          </a:p>
        </p:txBody>
      </p:sp>
    </p:spTree>
    <p:extLst>
      <p:ext uri="{BB962C8B-B14F-4D97-AF65-F5344CB8AC3E}">
        <p14:creationId xmlns:p14="http://schemas.microsoft.com/office/powerpoint/2010/main" val="2930807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Projects</a:t>
            </a:r>
          </a:p>
          <a:p>
            <a:pPr lvl="1"/>
            <a:r>
              <a:rPr lang="en-US" dirty="0"/>
              <a:t>Unique, one-time operations designed to accomplish a specific set of objectives in a limited time frame</a:t>
            </a:r>
          </a:p>
          <a:p>
            <a:pPr lvl="1"/>
            <a:r>
              <a:rPr lang="en-US" dirty="0"/>
              <a:t>Examples:</a:t>
            </a:r>
          </a:p>
          <a:p>
            <a:pPr lvl="2"/>
            <a:r>
              <a:rPr lang="en-US" sz="2200" dirty="0"/>
              <a:t>The Olympic Games</a:t>
            </a:r>
          </a:p>
          <a:p>
            <a:pPr lvl="2"/>
            <a:r>
              <a:rPr lang="en-US" sz="2200" dirty="0"/>
              <a:t>Producing a movie</a:t>
            </a:r>
          </a:p>
          <a:p>
            <a:pPr lvl="2"/>
            <a:r>
              <a:rPr lang="en-US" sz="2200" dirty="0"/>
              <a:t>Software development</a:t>
            </a:r>
          </a:p>
          <a:p>
            <a:pPr lvl="2"/>
            <a:r>
              <a:rPr lang="en-US" sz="2200" dirty="0"/>
              <a:t>Product development</a:t>
            </a:r>
          </a:p>
          <a:p>
            <a:pPr lvl="2"/>
            <a:r>
              <a:rPr lang="en-US" sz="2200" dirty="0"/>
              <a:t>ERP implementation</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Path Probabilities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2152291"/>
          </a:xfrm>
        </p:spPr>
        <p:txBody>
          <a:bodyPr/>
          <a:lstStyle/>
          <a:p>
            <a:r>
              <a:rPr lang="en-US" dirty="0"/>
              <a:t>Calculating path probabilities involves the use of the normal distribution</a:t>
            </a:r>
          </a:p>
          <a:p>
            <a:r>
              <a:rPr lang="en-US" dirty="0"/>
              <a:t>Although path activities are represented by the beta distribution, the path distribution can be represented by a normal distribution</a:t>
            </a:r>
          </a:p>
        </p:txBody>
      </p:sp>
      <p:pic>
        <p:nvPicPr>
          <p:cNvPr id="5" name="Picture 4" descr="The figure shows three activities with beta distributions, with varying levels of right-skewness. Added, the path becomes a normal distribu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542" y="3582686"/>
            <a:ext cx="8083495" cy="1549715"/>
          </a:xfrm>
          <a:prstGeom prst="rect">
            <a:avLst/>
          </a:prstGeom>
        </p:spPr>
      </p:pic>
    </p:spTree>
    <p:extLst>
      <p:ext uri="{BB962C8B-B14F-4D97-AF65-F5344CB8AC3E}">
        <p14:creationId xmlns:p14="http://schemas.microsoft.com/office/powerpoint/2010/main" val="7594679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Determining Path Probabilities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pic>
        <p:nvPicPr>
          <p:cNvPr id="6" name="Picture 3" descr="A normal distribution showing the path probability is the area under the curve to the left of z."/>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371600"/>
            <a:ext cx="7924800" cy="3729977"/>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729418939"/>
              </p:ext>
            </p:extLst>
          </p:nvPr>
        </p:nvGraphicFramePr>
        <p:xfrm>
          <a:off x="2852738" y="5310808"/>
          <a:ext cx="3438525" cy="754062"/>
        </p:xfrm>
        <a:graphic>
          <a:graphicData uri="http://schemas.openxmlformats.org/presentationml/2006/ole">
            <mc:AlternateContent xmlns:mc="http://schemas.openxmlformats.org/markup-compatibility/2006">
              <mc:Choice xmlns:v="urn:schemas-microsoft-com:vml" Requires="v">
                <p:oleObj spid="_x0000_s17492" name="Equation" r:id="rId4" imgW="1854200" imgH="406400" progId="Equation.3">
                  <p:embed/>
                </p:oleObj>
              </mc:Choice>
              <mc:Fallback>
                <p:oleObj name="Equation" r:id="rId4" imgW="1854200" imgH="406400" progId="Equation.3">
                  <p:embed/>
                  <p:pic>
                    <p:nvPicPr>
                      <p:cNvPr id="0" name=""/>
                      <p:cNvPicPr>
                        <a:picLocks noChangeAspect="1" noChangeArrowheads="1"/>
                      </p:cNvPicPr>
                      <p:nvPr/>
                    </p:nvPicPr>
                    <p:blipFill>
                      <a:blip r:embed="rId5"/>
                      <a:srcRect/>
                      <a:stretch>
                        <a:fillRect/>
                      </a:stretch>
                    </p:blipFill>
                    <p:spPr bwMode="auto">
                      <a:xfrm>
                        <a:off x="2852738" y="5310808"/>
                        <a:ext cx="3438525" cy="754062"/>
                      </a:xfrm>
                      <a:prstGeom prst="rect">
                        <a:avLst/>
                      </a:prstGeom>
                      <a:solidFill>
                        <a:srgbClr val="DDD9C3"/>
                      </a:solidFill>
                    </p:spPr>
                  </p:pic>
                </p:oleObj>
              </mc:Fallback>
            </mc:AlternateContent>
          </a:graphicData>
        </a:graphic>
      </p:graphicFrame>
      <p:sp>
        <p:nvSpPr>
          <p:cNvPr id="7" name="Text Placeholder 5">
            <a:extLst>
              <a:ext uri="{FF2B5EF4-FFF2-40B4-BE49-F238E27FC236}">
                <a16:creationId xmlns:a16="http://schemas.microsoft.com/office/drawing/2014/main" id="{18459F6E-B7DC-4A7D-B609-DFE31333F30E}"/>
              </a:ext>
            </a:extLst>
          </p:cNvPr>
          <p:cNvSpPr>
            <a:spLocks noGrp="1"/>
          </p:cNvSpPr>
          <p:nvPr>
            <p:ph type="body" sz="quarter" idx="29"/>
          </p:nvPr>
        </p:nvSpPr>
        <p:spPr>
          <a:xfrm>
            <a:off x="3200400" y="6324600"/>
            <a:ext cx="2743200" cy="192024"/>
          </a:xfrm>
        </p:spPr>
        <p:txBody>
          <a:bodyPr/>
          <a:lstStyle/>
          <a:p>
            <a:r>
              <a:rPr lang="en-US" dirty="0">
                <a:hlinkClick r:id="rId6" action="ppaction://hlinksldjump"/>
              </a:rPr>
              <a:t>Access the text alternative for slide images.</a:t>
            </a:r>
          </a:p>
        </p:txBody>
      </p:sp>
    </p:spTree>
    <p:extLst>
      <p:ext uri="{BB962C8B-B14F-4D97-AF65-F5344CB8AC3E}">
        <p14:creationId xmlns:p14="http://schemas.microsoft.com/office/powerpoint/2010/main" val="2862741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Completion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sz="2200" b="1" dirty="0"/>
              <a:t>A project is not complete until all project activities are complete</a:t>
            </a:r>
          </a:p>
          <a:p>
            <a:pPr>
              <a:spcBef>
                <a:spcPts val="800"/>
              </a:spcBef>
            </a:pPr>
            <a:r>
              <a:rPr lang="en-US" sz="2200" b="1" dirty="0"/>
              <a:t>It is risky to only consider the critical path when assessing the probability of completing a project within a specified time</a:t>
            </a:r>
          </a:p>
          <a:p>
            <a:pPr lvl="1"/>
            <a:r>
              <a:rPr lang="en-US" sz="2000" dirty="0"/>
              <a:t>To determine the probability of completing the project within a particular time frame</a:t>
            </a:r>
          </a:p>
          <a:p>
            <a:pPr lvl="2"/>
            <a:r>
              <a:rPr lang="en-US" sz="1800" dirty="0"/>
              <a:t>Calculate the probability that </a:t>
            </a:r>
            <a:r>
              <a:rPr lang="en-US" sz="1800" i="1" dirty="0"/>
              <a:t>each path </a:t>
            </a:r>
            <a:r>
              <a:rPr lang="en-US" sz="1800" dirty="0"/>
              <a:t>in the project will be completed within the specified time</a:t>
            </a:r>
          </a:p>
          <a:p>
            <a:pPr lvl="2"/>
            <a:r>
              <a:rPr lang="en-US" sz="1800" dirty="0"/>
              <a:t>Multiply these probabilities</a:t>
            </a:r>
          </a:p>
          <a:p>
            <a:pPr lvl="1"/>
            <a:r>
              <a:rPr lang="en-US" sz="2000" dirty="0"/>
              <a:t>The result is the probability that the </a:t>
            </a:r>
            <a:r>
              <a:rPr lang="en-US" sz="2000" i="1" dirty="0"/>
              <a:t>project</a:t>
            </a:r>
            <a:r>
              <a:rPr lang="en-US" sz="2000" dirty="0"/>
              <a:t> will be completed within the specified time</a:t>
            </a:r>
          </a:p>
        </p:txBody>
      </p:sp>
    </p:spTree>
    <p:extLst>
      <p:ext uri="{BB962C8B-B14F-4D97-AF65-F5344CB8AC3E}">
        <p14:creationId xmlns:p14="http://schemas.microsoft.com/office/powerpoint/2010/main" val="1153738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Assumption: Independence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Independence</a:t>
            </a:r>
          </a:p>
          <a:p>
            <a:pPr lvl="1"/>
            <a:r>
              <a:rPr lang="en-US" dirty="0">
                <a:solidFill>
                  <a:schemeClr val="tx1"/>
                </a:solidFill>
              </a:rPr>
              <a:t>Assumption that path duration times are independent of each other</a:t>
            </a:r>
          </a:p>
          <a:p>
            <a:pPr lvl="2"/>
            <a:r>
              <a:rPr lang="en-US" sz="2200" dirty="0">
                <a:solidFill>
                  <a:schemeClr val="tx1"/>
                </a:solidFill>
              </a:rPr>
              <a:t>Requires that</a:t>
            </a:r>
          </a:p>
          <a:p>
            <a:pPr marL="1152000" lvl="3" indent="-457200">
              <a:buFontTx/>
              <a:buAutoNum type="arabicPeriod"/>
            </a:pPr>
            <a:r>
              <a:rPr lang="en-US" sz="2000" dirty="0"/>
              <a:t>Activity times are independent</a:t>
            </a:r>
          </a:p>
          <a:p>
            <a:pPr marL="1152000" lvl="3" indent="-457200">
              <a:buFontTx/>
              <a:buAutoNum type="arabicPeriod"/>
            </a:pPr>
            <a:r>
              <a:rPr lang="en-US" sz="2000" dirty="0"/>
              <a:t>Each activity is on only one path</a:t>
            </a:r>
          </a:p>
          <a:p>
            <a:pPr lvl="2"/>
            <a:r>
              <a:rPr lang="en-US" sz="2200" dirty="0">
                <a:solidFill>
                  <a:schemeClr val="tx1"/>
                </a:solidFill>
              </a:rPr>
              <a:t>The assumption of independence is usually considered to be met if only a </a:t>
            </a:r>
            <a:r>
              <a:rPr lang="en-US" sz="2200" i="1" dirty="0">
                <a:solidFill>
                  <a:schemeClr val="tx1"/>
                </a:solidFill>
              </a:rPr>
              <a:t>few</a:t>
            </a:r>
            <a:r>
              <a:rPr lang="en-US" sz="2200" dirty="0">
                <a:solidFill>
                  <a:schemeClr val="tx1"/>
                </a:solidFill>
              </a:rPr>
              <a:t> activities in a large project are on multiple paths</a:t>
            </a:r>
          </a:p>
        </p:txBody>
      </p:sp>
    </p:spTree>
    <p:extLst>
      <p:ext uri="{BB962C8B-B14F-4D97-AF65-F5344CB8AC3E}">
        <p14:creationId xmlns:p14="http://schemas.microsoft.com/office/powerpoint/2010/main" val="37281386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Simulation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200" b="1" dirty="0"/>
              <a:t>When activity times cannot be assumed to be independent, simulation is often used</a:t>
            </a:r>
          </a:p>
          <a:p>
            <a:pPr lvl="1"/>
            <a:r>
              <a:rPr lang="en-US" sz="2200" dirty="0"/>
              <a:t>Repeated sampling is used</a:t>
            </a:r>
          </a:p>
          <a:p>
            <a:pPr lvl="2"/>
            <a:r>
              <a:rPr lang="en-US" dirty="0"/>
              <a:t>Many passes are made through the project network</a:t>
            </a:r>
          </a:p>
          <a:p>
            <a:pPr lvl="2"/>
            <a:r>
              <a:rPr lang="en-US" dirty="0"/>
              <a:t>In each pass, a random value for each activity time is selected based on the activity time’s probability distribution</a:t>
            </a:r>
          </a:p>
          <a:p>
            <a:pPr lvl="2"/>
            <a:r>
              <a:rPr lang="en-US" dirty="0"/>
              <a:t>After each pass, the project’s duration is determined</a:t>
            </a:r>
          </a:p>
          <a:p>
            <a:pPr lvl="2"/>
            <a:r>
              <a:rPr lang="en-US" dirty="0"/>
              <a:t>After a large number of passes, there are enough data points to prepare a frequency distribution of the project duration</a:t>
            </a:r>
          </a:p>
          <a:p>
            <a:pPr lvl="2"/>
            <a:r>
              <a:rPr lang="en-US" dirty="0"/>
              <a:t>Probabilistic estimates of completion times are made based on this frequency distribution</a:t>
            </a:r>
          </a:p>
        </p:txBody>
      </p:sp>
    </p:spTree>
    <p:extLst>
      <p:ext uri="{BB962C8B-B14F-4D97-AF65-F5344CB8AC3E}">
        <p14:creationId xmlns:p14="http://schemas.microsoft.com/office/powerpoint/2010/main" val="34405146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Time-Cost Trade-Offs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Activity time estimates are made for some given level of resources</a:t>
            </a:r>
          </a:p>
          <a:p>
            <a:r>
              <a:rPr lang="en-US" b="1" dirty="0"/>
              <a:t>It may be possible to reduce the duration of a project by injecting additional resources</a:t>
            </a:r>
          </a:p>
          <a:p>
            <a:pPr lvl="1"/>
            <a:r>
              <a:rPr lang="en-US" dirty="0"/>
              <a:t>Motivations:</a:t>
            </a:r>
          </a:p>
          <a:p>
            <a:pPr lvl="2"/>
            <a:r>
              <a:rPr lang="en-US" sz="2200" dirty="0"/>
              <a:t>To avoid late penalties</a:t>
            </a:r>
          </a:p>
          <a:p>
            <a:pPr lvl="2"/>
            <a:r>
              <a:rPr lang="en-US" sz="2200" dirty="0"/>
              <a:t>Monetary incentives</a:t>
            </a:r>
          </a:p>
          <a:p>
            <a:pPr lvl="2"/>
            <a:r>
              <a:rPr lang="en-US" sz="2200" dirty="0"/>
              <a:t>Free resources for use on other projects</a:t>
            </a:r>
          </a:p>
        </p:txBody>
      </p:sp>
    </p:spTree>
    <p:extLst>
      <p:ext uri="{BB962C8B-B14F-4D97-AF65-F5344CB8AC3E}">
        <p14:creationId xmlns:p14="http://schemas.microsoft.com/office/powerpoint/2010/main" val="32408758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Time-Cost Trade-Offs: Crashing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Crashing</a:t>
            </a:r>
          </a:p>
          <a:p>
            <a:pPr lvl="1"/>
            <a:r>
              <a:rPr lang="en-US" dirty="0"/>
              <a:t>Shortening activity durations</a:t>
            </a:r>
          </a:p>
          <a:p>
            <a:pPr lvl="2"/>
            <a:r>
              <a:rPr lang="en-US" sz="2200" dirty="0"/>
              <a:t>Typically, involves the use of additional funds to support additional personnel or more efficient equipment, and the relaxing of some work specifications</a:t>
            </a:r>
          </a:p>
          <a:p>
            <a:pPr lvl="1"/>
            <a:r>
              <a:rPr lang="en-US" dirty="0"/>
              <a:t>The project duration may be shortened by increasing direct expenses, thereby realizing savings in indirect project costs</a:t>
            </a:r>
          </a:p>
        </p:txBody>
      </p:sp>
    </p:spTree>
    <p:extLst>
      <p:ext uri="{BB962C8B-B14F-4D97-AF65-F5344CB8AC3E}">
        <p14:creationId xmlns:p14="http://schemas.microsoft.com/office/powerpoint/2010/main" val="533003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Crashing Decisions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b="1" dirty="0"/>
              <a:t>To make decisions concerning crashing requires information about:</a:t>
            </a:r>
          </a:p>
          <a:p>
            <a:pPr marL="457200" lvl="1" indent="-457200">
              <a:spcBef>
                <a:spcPts val="1200"/>
              </a:spcBef>
              <a:buFont typeface="+mj-lt"/>
              <a:buAutoNum type="arabicPeriod"/>
            </a:pPr>
            <a:r>
              <a:rPr lang="en-US" dirty="0"/>
              <a:t>Regular time and crash time estimates for each activity</a:t>
            </a:r>
          </a:p>
          <a:p>
            <a:pPr marL="457200" lvl="1" indent="-457200">
              <a:spcBef>
                <a:spcPts val="1200"/>
              </a:spcBef>
              <a:buFont typeface="+mj-lt"/>
              <a:buAutoNum type="arabicPeriod"/>
            </a:pPr>
            <a:r>
              <a:rPr lang="en-US" dirty="0"/>
              <a:t>Regular cost and crash cost estimates for each activity</a:t>
            </a:r>
          </a:p>
          <a:p>
            <a:pPr marL="457200" lvl="1" indent="-457200">
              <a:spcBef>
                <a:spcPts val="1200"/>
              </a:spcBef>
              <a:buFont typeface="+mj-lt"/>
              <a:buAutoNum type="arabicPeriod"/>
            </a:pPr>
            <a:r>
              <a:rPr lang="en-US" dirty="0"/>
              <a:t>A list of activities that are on the critical path</a:t>
            </a:r>
          </a:p>
          <a:p>
            <a:pPr marL="756000" lvl="2">
              <a:spcBef>
                <a:spcPts val="1200"/>
              </a:spcBef>
            </a:pPr>
            <a:r>
              <a:rPr lang="en-US" sz="2200" dirty="0"/>
              <a:t>Critical path activities are potential candidates for crashing</a:t>
            </a:r>
          </a:p>
          <a:p>
            <a:pPr marL="756000" lvl="2">
              <a:spcBef>
                <a:spcPts val="1200"/>
              </a:spcBef>
            </a:pPr>
            <a:r>
              <a:rPr lang="en-US" sz="2200" dirty="0"/>
              <a:t>Crashing non-critical path activities would not have an impact on overall project duration</a:t>
            </a:r>
          </a:p>
        </p:txBody>
      </p:sp>
    </p:spTree>
    <p:extLst>
      <p:ext uri="{BB962C8B-B14F-4D97-AF65-F5344CB8AC3E}">
        <p14:creationId xmlns:p14="http://schemas.microsoft.com/office/powerpoint/2010/main" val="949417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Crashing: Procedure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b="1" dirty="0"/>
              <a:t>General procedure:</a:t>
            </a:r>
          </a:p>
          <a:p>
            <a:pPr marL="457200" lvl="1" indent="-457200">
              <a:spcBef>
                <a:spcPts val="1200"/>
              </a:spcBef>
              <a:buFontTx/>
              <a:buAutoNum type="arabicPeriod"/>
            </a:pPr>
            <a:r>
              <a:rPr lang="en-US" sz="2200" dirty="0"/>
              <a:t>Crash the project one period at a time</a:t>
            </a:r>
          </a:p>
          <a:p>
            <a:pPr marL="457200" lvl="1" indent="-457200">
              <a:spcBef>
                <a:spcPts val="1200"/>
              </a:spcBef>
              <a:buFontTx/>
              <a:buAutoNum type="arabicPeriod"/>
            </a:pPr>
            <a:r>
              <a:rPr lang="en-US" sz="2200" dirty="0"/>
              <a:t>Crash the least expensive activity that is on the critical path</a:t>
            </a:r>
          </a:p>
          <a:p>
            <a:pPr marL="457200" lvl="1" indent="-457200">
              <a:spcBef>
                <a:spcPts val="1200"/>
              </a:spcBef>
              <a:buFontTx/>
              <a:buAutoNum type="arabicPeriod"/>
            </a:pPr>
            <a:r>
              <a:rPr lang="en-US" sz="2200" dirty="0"/>
              <a:t>When there are multiple critical paths, find the sum of crashing the least expensive activity on each critical path</a:t>
            </a:r>
          </a:p>
          <a:p>
            <a:pPr marL="914400" lvl="2" indent="-347472">
              <a:spcBef>
                <a:spcPts val="1200"/>
              </a:spcBef>
            </a:pPr>
            <a:r>
              <a:rPr lang="en-US" dirty="0"/>
              <a:t>If two or more critical paths share common activities, compare the least expensive cost of crashing a common activity shared by critical paths with the sum for the separate critical paths</a:t>
            </a:r>
          </a:p>
        </p:txBody>
      </p:sp>
    </p:spTree>
    <p:extLst>
      <p:ext uri="{BB962C8B-B14F-4D97-AF65-F5344CB8AC3E}">
        <p14:creationId xmlns:p14="http://schemas.microsoft.com/office/powerpoint/2010/main" val="10297088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Crashing Activities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17.9</a:t>
            </a:r>
          </a:p>
        </p:txBody>
      </p:sp>
      <p:pic>
        <p:nvPicPr>
          <p:cNvPr id="5" name="Picture 3" descr="A total cost curve demonstrating the effect of crashing activities to minimize costs."/>
          <p:cNvPicPr>
            <a:picLocks noChangeAspect="1"/>
          </p:cNvPicPr>
          <p:nvPr/>
        </p:nvPicPr>
        <p:blipFill>
          <a:blip r:embed="rId2" cstate="print"/>
          <a:stretch>
            <a:fillRect/>
          </a:stretch>
        </p:blipFill>
        <p:spPr>
          <a:xfrm>
            <a:off x="2209800" y="1586247"/>
            <a:ext cx="4724400" cy="4372998"/>
          </a:xfrm>
          <a:prstGeom prst="rect">
            <a:avLst/>
          </a:prstGeom>
        </p:spPr>
      </p:pic>
    </p:spTree>
    <p:extLst>
      <p:ext uri="{BB962C8B-B14F-4D97-AF65-F5344CB8AC3E}">
        <p14:creationId xmlns:p14="http://schemas.microsoft.com/office/powerpoint/2010/main" val="1659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Nature of Projects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Projects go through a series of stages – a life cycle</a:t>
            </a:r>
          </a:p>
          <a:p>
            <a:pPr>
              <a:spcBef>
                <a:spcPts val="800"/>
              </a:spcBef>
            </a:pPr>
            <a:r>
              <a:rPr lang="en-US" dirty="0"/>
              <a:t>Projects bring together people with a diversity of knowledge and skills, most of whom remain associated with the project for less than its full life</a:t>
            </a:r>
          </a:p>
          <a:p>
            <a:pPr>
              <a:spcBef>
                <a:spcPts val="800"/>
              </a:spcBef>
            </a:pPr>
            <a:r>
              <a:rPr lang="en-US" dirty="0"/>
              <a:t>Organizational structure affects how projects are managed</a:t>
            </a:r>
          </a:p>
        </p:txBody>
      </p:sp>
    </p:spTree>
    <p:extLst>
      <p:ext uri="{BB962C8B-B14F-4D97-AF65-F5344CB8AC3E}">
        <p14:creationId xmlns:p14="http://schemas.microsoft.com/office/powerpoint/2010/main" val="33822364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PERT: Advantages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Among the most useful features of PERT:</a:t>
            </a:r>
          </a:p>
          <a:p>
            <a:pPr marL="457200" lvl="1" indent="-458788">
              <a:buFontTx/>
              <a:buAutoNum type="arabicPeriod"/>
            </a:pPr>
            <a:r>
              <a:rPr lang="en-US" sz="2200" dirty="0"/>
              <a:t>It forces the manager to organize and quantify available information and to identify where additional information is needed</a:t>
            </a:r>
          </a:p>
          <a:p>
            <a:pPr marL="457200" lvl="1" indent="-458788">
              <a:buFontTx/>
              <a:buAutoNum type="arabicPeriod"/>
            </a:pPr>
            <a:r>
              <a:rPr lang="en-US" sz="2200" dirty="0"/>
              <a:t>It provides a graphic display of the project and its major activities</a:t>
            </a:r>
          </a:p>
          <a:p>
            <a:pPr marL="457200" lvl="1" indent="-458788">
              <a:buFontTx/>
              <a:buAutoNum type="arabicPeriod"/>
            </a:pPr>
            <a:r>
              <a:rPr lang="en-US" sz="2200" dirty="0"/>
              <a:t>It identifies</a:t>
            </a:r>
          </a:p>
          <a:p>
            <a:pPr marL="936000" lvl="2" indent="-457200">
              <a:buFontTx/>
              <a:buAutoNum type="alphaLcPeriod"/>
            </a:pPr>
            <a:r>
              <a:rPr lang="en-US" dirty="0"/>
              <a:t>Activities that should be closely watched</a:t>
            </a:r>
          </a:p>
          <a:p>
            <a:pPr marL="936000" lvl="2" indent="-457200">
              <a:buFontTx/>
              <a:buAutoNum type="alphaLcPeriod"/>
            </a:pPr>
            <a:r>
              <a:rPr lang="en-US" dirty="0"/>
              <a:t>Activities that have slack time</a:t>
            </a:r>
          </a:p>
        </p:txBody>
      </p:sp>
    </p:spTree>
    <p:extLst>
      <p:ext uri="{BB962C8B-B14F-4D97-AF65-F5344CB8AC3E}">
        <p14:creationId xmlns:p14="http://schemas.microsoft.com/office/powerpoint/2010/main" val="3060432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Sources of Error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Potential sources of error:</a:t>
            </a:r>
          </a:p>
          <a:p>
            <a:pPr marL="457200" lvl="1" indent="-457200">
              <a:buFontTx/>
              <a:buAutoNum type="arabicPeriod"/>
            </a:pPr>
            <a:r>
              <a:rPr lang="en-US" sz="2200" dirty="0"/>
              <a:t>The project network may be incomplete</a:t>
            </a:r>
          </a:p>
          <a:p>
            <a:pPr marL="457200" lvl="1" indent="-457200">
              <a:buFontTx/>
              <a:buAutoNum type="arabicPeriod"/>
            </a:pPr>
            <a:r>
              <a:rPr lang="en-US" sz="2200" dirty="0"/>
              <a:t>Precedence relationships may not be correctly expressed</a:t>
            </a:r>
          </a:p>
          <a:p>
            <a:pPr marL="457200" lvl="1" indent="-457200">
              <a:buFontTx/>
              <a:buAutoNum type="arabicPeriod"/>
            </a:pPr>
            <a:r>
              <a:rPr lang="en-US" sz="2200" dirty="0"/>
              <a:t>Time estimates may be inaccurate</a:t>
            </a:r>
          </a:p>
          <a:p>
            <a:pPr marL="457200" lvl="1" indent="-457200">
              <a:buFontTx/>
              <a:buAutoNum type="arabicPeriod"/>
            </a:pPr>
            <a:r>
              <a:rPr lang="en-US" sz="2200" dirty="0"/>
              <a:t>There may be a tendency to focus on critical path activities to the exclusion of other important project activities</a:t>
            </a:r>
          </a:p>
          <a:p>
            <a:pPr marL="457200" lvl="1" indent="-457200">
              <a:buFontTx/>
              <a:buAutoNum type="arabicPeriod"/>
            </a:pPr>
            <a:r>
              <a:rPr lang="en-US" sz="2200" dirty="0"/>
              <a:t>Major risk events may not be on the critical path</a:t>
            </a:r>
          </a:p>
        </p:txBody>
      </p:sp>
    </p:spTree>
    <p:extLst>
      <p:ext uri="{BB962C8B-B14F-4D97-AF65-F5344CB8AC3E}">
        <p14:creationId xmlns:p14="http://schemas.microsoft.com/office/powerpoint/2010/main" val="29565326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Risk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Risks are an inherent part of project management</a:t>
            </a:r>
          </a:p>
          <a:p>
            <a:pPr lvl="1"/>
            <a:r>
              <a:rPr lang="en-US" dirty="0"/>
              <a:t>Risks relate to occurrence of events that have undesirable consequences such as</a:t>
            </a:r>
          </a:p>
          <a:p>
            <a:pPr lvl="2"/>
            <a:r>
              <a:rPr lang="en-US" sz="2200" dirty="0"/>
              <a:t>Delays</a:t>
            </a:r>
          </a:p>
          <a:p>
            <a:pPr lvl="2"/>
            <a:r>
              <a:rPr lang="en-US" sz="2200" dirty="0"/>
              <a:t>Increased costs</a:t>
            </a:r>
          </a:p>
          <a:p>
            <a:pPr lvl="2"/>
            <a:r>
              <a:rPr lang="en-US" sz="2200" dirty="0"/>
              <a:t>Inability to meet technical specifications</a:t>
            </a:r>
          </a:p>
        </p:txBody>
      </p:sp>
    </p:spTree>
    <p:extLst>
      <p:ext uri="{BB962C8B-B14F-4D97-AF65-F5344CB8AC3E}">
        <p14:creationId xmlns:p14="http://schemas.microsoft.com/office/powerpoint/2010/main" val="2214715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Risk Management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Good risk management involves</a:t>
            </a:r>
          </a:p>
          <a:p>
            <a:pPr lvl="1"/>
            <a:r>
              <a:rPr lang="en-US" dirty="0"/>
              <a:t>Identifying as many risks as possible</a:t>
            </a:r>
          </a:p>
          <a:p>
            <a:pPr lvl="1"/>
            <a:r>
              <a:rPr lang="en-US" dirty="0"/>
              <a:t>Analyzing and assessing those risks</a:t>
            </a:r>
          </a:p>
          <a:p>
            <a:pPr lvl="1"/>
            <a:r>
              <a:rPr lang="en-US" dirty="0"/>
              <a:t>Working to minimize the probability of their occurrence</a:t>
            </a:r>
          </a:p>
          <a:p>
            <a:pPr lvl="1"/>
            <a:r>
              <a:rPr lang="en-US" dirty="0"/>
              <a:t>Establishing contingency plans and budgets for dealing with any that do occur</a:t>
            </a:r>
          </a:p>
        </p:txBody>
      </p:sp>
    </p:spTree>
    <p:extLst>
      <p:ext uri="{BB962C8B-B14F-4D97-AF65-F5344CB8AC3E}">
        <p14:creationId xmlns:p14="http://schemas.microsoft.com/office/powerpoint/2010/main" val="40647341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dirty="0"/>
              <a:t>End of Main Content</a:t>
            </a:r>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Project Life Cycle</a:t>
            </a:r>
            <a:r>
              <a:rPr lang="en-US" sz="1200" dirty="0"/>
              <a:t> 2</a:t>
            </a:r>
            <a:r>
              <a:rPr lang="en-US" dirty="0"/>
              <a: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graph is low at the initiating stage, which includes goals, specifications, feasibility, tasks, and responsibilities. It begins to increase during the planning stage, which includes schedules, budgets, resources, risks, and staffing. The Execution and Monitoring and Controlling stage has a high level of effort throughout, and includes status reports, changes, quality, manage, monitor and control. The closing stage is where the level of effort drops, and includes the tasks of training the customer, transferring documents, releasing resources, reassigning staff, and lessons learned.</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29012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WBS: Working with Gantt Charts</a:t>
            </a:r>
            <a:r>
              <a:rPr lang="en-US" sz="1200" dirty="0">
                <a:solidFill>
                  <a:srgbClr val="000000"/>
                </a:solidFill>
              </a:rPr>
              <a:t> 2</a:t>
            </a:r>
            <a:r>
              <a:rPr lang="en-US" dirty="0"/>
              <a: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Across the bottom are the weeks after start of the project (Start to 20), and rows containing each activity. These include: locate new facilities, interview prospective new staff, hire and train staff, select and order furniture, remodel and install phones, furniture received and set up, move in/startup. A bar spans the beginning to end weeks for each activity.</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3315686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The Beta Distribution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timeline starts at 0, then t-sub-0 is the start of the beta distribution. The peak of the beta distribution is at t-sub-m, the most likely time (the mode), then t-sub-e is at the decline of the peak, then t-sub-p (the pessimistic time) is at the right end of the distribution.</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031045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Determining Path Probabilities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A normal distribution shaded from the left to a z-value marked "specified time," with the shaded area marked "probability of comping the path by the specified time." The expected path duration is the mean.</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683812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Life Cycle</a:t>
            </a:r>
            <a:r>
              <a:rPr lang="en-US" sz="1200" dirty="0"/>
              <a:t> 1</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14350" indent="-514350">
              <a:buFont typeface="+mj-lt"/>
              <a:buAutoNum type="arabicPeriod"/>
            </a:pPr>
            <a:r>
              <a:rPr lang="en-US" b="1" dirty="0"/>
              <a:t>Initiating</a:t>
            </a:r>
          </a:p>
          <a:p>
            <a:pPr marL="514350" indent="-514350">
              <a:buFont typeface="+mj-lt"/>
              <a:buAutoNum type="arabicPeriod"/>
            </a:pPr>
            <a:r>
              <a:rPr lang="en-US" b="1" dirty="0"/>
              <a:t>Planning</a:t>
            </a:r>
          </a:p>
          <a:p>
            <a:pPr marL="514350" indent="-514350">
              <a:buFont typeface="+mj-lt"/>
              <a:buAutoNum type="arabicPeriod"/>
            </a:pPr>
            <a:r>
              <a:rPr lang="en-US" b="1" dirty="0"/>
              <a:t>Executing</a:t>
            </a:r>
          </a:p>
          <a:p>
            <a:pPr marL="514350" indent="-514350">
              <a:buFont typeface="+mj-lt"/>
              <a:buAutoNum type="arabicPeriod"/>
            </a:pPr>
            <a:r>
              <a:rPr lang="en-US" b="1" dirty="0"/>
              <a:t>Monitoring and Controlling</a:t>
            </a:r>
          </a:p>
          <a:p>
            <a:pPr marL="514350" indent="-514350">
              <a:buFont typeface="+mj-lt"/>
              <a:buAutoNum type="arabicPeriod"/>
            </a:pPr>
            <a:r>
              <a:rPr lang="en-US" b="1" dirty="0"/>
              <a:t>Closing</a:t>
            </a:r>
          </a:p>
        </p:txBody>
      </p:sp>
    </p:spTree>
    <p:extLst>
      <p:ext uri="{BB962C8B-B14F-4D97-AF65-F5344CB8AC3E}">
        <p14:creationId xmlns:p14="http://schemas.microsoft.com/office/powerpoint/2010/main" val="1750515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Project Life Cycle</a:t>
            </a:r>
            <a:r>
              <a:rPr lang="en-US" sz="1200" dirty="0"/>
              <a:t> 2</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17.1</a:t>
            </a:r>
          </a:p>
        </p:txBody>
      </p:sp>
      <p:pic>
        <p:nvPicPr>
          <p:cNvPr id="5" name="Content Placeholder 3" descr="Project life cycle with the four main parts - Initiating, Planning, Execution and Monitoring and Controlling, Closing - graphed by level of effort."/>
          <p:cNvPicPr>
            <a:picLocks noChangeAspect="1"/>
          </p:cNvPicPr>
          <p:nvPr/>
        </p:nvPicPr>
        <p:blipFill>
          <a:blip r:embed="rId2" cstate="print">
            <a:extLst>
              <a:ext uri="{28A0092B-C50C-407E-A947-70E740481C1C}">
                <a14:useLocalDpi xmlns:a14="http://schemas.microsoft.com/office/drawing/2010/main" val="0"/>
              </a:ext>
            </a:extLst>
          </a:blip>
          <a:srcRect l="-742" r="-742"/>
          <a:stretch>
            <a:fillRect/>
          </a:stretch>
        </p:blipFill>
        <p:spPr>
          <a:xfrm>
            <a:off x="457200" y="1126433"/>
            <a:ext cx="8229600" cy="4572000"/>
          </a:xfrm>
          <a:prstGeom prst="rect">
            <a:avLst/>
          </a:prstGeom>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2816087" y="5840501"/>
            <a:ext cx="3511826" cy="365761"/>
          </a:xfrm>
        </p:spPr>
        <p:txBody>
          <a:bodyPr/>
          <a:lstStyle/>
          <a:p>
            <a:pPr algn="ctr"/>
            <a:r>
              <a:rPr lang="en-US" sz="1800" b="1" dirty="0">
                <a:solidFill>
                  <a:srgbClr val="006891"/>
                </a:solidFill>
              </a:rPr>
              <a:t>FIGURE 17.1 </a:t>
            </a:r>
            <a:r>
              <a:rPr lang="en-US" sz="1800" dirty="0">
                <a:solidFill>
                  <a:srgbClr val="211D1E"/>
                </a:solidFill>
              </a:rPr>
              <a:t>Project life cycle </a:t>
            </a:r>
            <a:endParaRPr lang="en-US" sz="1800" dirty="0"/>
          </a:p>
        </p:txBody>
      </p:sp>
      <p:sp>
        <p:nvSpPr>
          <p:cNvPr id="6" name="Text Placeholder 5">
            <a:extLst>
              <a:ext uri="{FF2B5EF4-FFF2-40B4-BE49-F238E27FC236}">
                <a16:creationId xmlns:a16="http://schemas.microsoft.com/office/drawing/2014/main" id="{00E6DB97-2B7E-428D-A593-89243C7EC1D4}"/>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032831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Management Decisions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Project success depends upon making key managerial decisions over a sequence of steps:</a:t>
            </a:r>
          </a:p>
          <a:p>
            <a:pPr lvl="1"/>
            <a:r>
              <a:rPr lang="en-US" dirty="0"/>
              <a:t>Deciding which projects to implement</a:t>
            </a:r>
          </a:p>
          <a:p>
            <a:pPr lvl="1"/>
            <a:r>
              <a:rPr lang="en-US" dirty="0"/>
              <a:t>Selecting the project manager</a:t>
            </a:r>
          </a:p>
          <a:p>
            <a:pPr lvl="1"/>
            <a:r>
              <a:rPr lang="en-US" dirty="0"/>
              <a:t>Selecting the project team</a:t>
            </a:r>
          </a:p>
          <a:p>
            <a:pPr lvl="1"/>
            <a:r>
              <a:rPr lang="en-US" dirty="0"/>
              <a:t>Planning and designing the project</a:t>
            </a:r>
          </a:p>
          <a:p>
            <a:pPr lvl="1"/>
            <a:r>
              <a:rPr lang="en-US" dirty="0"/>
              <a:t>Managing and controlling project resources</a:t>
            </a:r>
          </a:p>
          <a:p>
            <a:pPr lvl="1"/>
            <a:r>
              <a:rPr lang="en-US" dirty="0"/>
              <a:t>Deciding if and when a project should be terminated</a:t>
            </a:r>
          </a:p>
        </p:txBody>
      </p:sp>
    </p:spTree>
    <p:extLst>
      <p:ext uri="{BB962C8B-B14F-4D97-AF65-F5344CB8AC3E}">
        <p14:creationId xmlns:p14="http://schemas.microsoft.com/office/powerpoint/2010/main" val="2881613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Manager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The project manager is ultimately responsible for the success or failure of the project</a:t>
            </a:r>
          </a:p>
          <a:p>
            <a:pPr>
              <a:spcBef>
                <a:spcPts val="800"/>
              </a:spcBef>
            </a:pPr>
            <a:r>
              <a:rPr lang="en-US" dirty="0"/>
              <a:t>The project manager must effectively manage:</a:t>
            </a:r>
          </a:p>
          <a:p>
            <a:pPr lvl="1"/>
            <a:r>
              <a:rPr lang="en-US" dirty="0"/>
              <a:t>The work</a:t>
            </a:r>
          </a:p>
          <a:p>
            <a:pPr lvl="1"/>
            <a:r>
              <a:rPr lang="en-US" dirty="0"/>
              <a:t>The human resources</a:t>
            </a:r>
          </a:p>
          <a:p>
            <a:pPr lvl="1"/>
            <a:r>
              <a:rPr lang="en-US" dirty="0"/>
              <a:t>Communications</a:t>
            </a:r>
          </a:p>
          <a:p>
            <a:pPr lvl="1"/>
            <a:r>
              <a:rPr lang="en-US" dirty="0"/>
              <a:t>Quality</a:t>
            </a:r>
          </a:p>
          <a:p>
            <a:pPr lvl="1"/>
            <a:r>
              <a:rPr lang="en-US" dirty="0"/>
              <a:t>Time</a:t>
            </a:r>
          </a:p>
          <a:p>
            <a:pPr lvl="1"/>
            <a:r>
              <a:rPr lang="en-US" dirty="0"/>
              <a:t>Costs</a:t>
            </a:r>
          </a:p>
        </p:txBody>
      </p:sp>
    </p:spTree>
    <p:extLst>
      <p:ext uri="{BB962C8B-B14F-4D97-AF65-F5344CB8AC3E}">
        <p14:creationId xmlns:p14="http://schemas.microsoft.com/office/powerpoint/2010/main" val="217858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Project Management Body of Knowledge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238865" cy="365760"/>
          </a:xfrm>
        </p:spPr>
        <p:txBody>
          <a:bodyPr/>
          <a:lstStyle/>
          <a:p>
            <a:r>
              <a:rPr lang="en-US" sz="1800" b="1" dirty="0">
                <a:solidFill>
                  <a:schemeClr val="tx1"/>
                </a:solidFill>
              </a:rPr>
              <a:t>LO 17.3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300"/>
              </a:spcBef>
              <a:spcAft>
                <a:spcPts val="300"/>
              </a:spcAft>
            </a:pPr>
            <a:r>
              <a:rPr lang="en-US" sz="2200" dirty="0">
                <a:solidFill>
                  <a:srgbClr val="231F20"/>
                </a:solidFill>
                <a:ea typeface="Times New Roman" panose="02020603050405020304" pitchFamily="18" charset="0"/>
              </a:rPr>
              <a:t>The Project Management Institute (PMI) has developed a list of 10 areas of </a:t>
            </a:r>
            <a:r>
              <a:rPr lang="en-US" sz="2200" spc="-15" dirty="0">
                <a:solidFill>
                  <a:srgbClr val="231F20"/>
                </a:solidFill>
                <a:ea typeface="Times New Roman" panose="02020603050405020304" pitchFamily="18" charset="0"/>
              </a:rPr>
              <a:t>knowl</a:t>
            </a:r>
            <a:r>
              <a:rPr lang="en-US" sz="2200" dirty="0">
                <a:solidFill>
                  <a:srgbClr val="231F20"/>
                </a:solidFill>
                <a:ea typeface="Times New Roman" panose="02020603050405020304" pitchFamily="18" charset="0"/>
              </a:rPr>
              <a:t>edge:</a:t>
            </a:r>
            <a:endParaRPr lang="en-US" sz="2200" dirty="0"/>
          </a:p>
          <a:p>
            <a:pPr marL="457200" lvl="1" indent="-457200">
              <a:spcBef>
                <a:spcPts val="300"/>
              </a:spcBef>
              <a:spcAft>
                <a:spcPts val="300"/>
              </a:spcAft>
              <a:buFont typeface="+mj-lt"/>
              <a:buAutoNum type="arabicPeriod"/>
            </a:pPr>
            <a:r>
              <a:rPr lang="en-US" sz="2200" dirty="0"/>
              <a:t>Managing integration</a:t>
            </a:r>
          </a:p>
          <a:p>
            <a:pPr marL="457200" lvl="1" indent="-457200">
              <a:spcBef>
                <a:spcPts val="300"/>
              </a:spcBef>
              <a:spcAft>
                <a:spcPts val="300"/>
              </a:spcAft>
              <a:buFont typeface="+mj-lt"/>
              <a:buAutoNum type="arabicPeriod"/>
            </a:pPr>
            <a:r>
              <a:rPr lang="en-US" sz="2200" dirty="0"/>
              <a:t>Managing scope</a:t>
            </a:r>
          </a:p>
          <a:p>
            <a:pPr marL="457200" lvl="1" indent="-457200">
              <a:spcBef>
                <a:spcPts val="300"/>
              </a:spcBef>
              <a:spcAft>
                <a:spcPts val="300"/>
              </a:spcAft>
              <a:buFont typeface="+mj-lt"/>
              <a:buAutoNum type="arabicPeriod"/>
            </a:pPr>
            <a:r>
              <a:rPr lang="en-US" sz="2200" dirty="0"/>
              <a:t>Managing time/schedule</a:t>
            </a:r>
          </a:p>
          <a:p>
            <a:pPr marL="457200" lvl="1" indent="-457200">
              <a:spcBef>
                <a:spcPts val="300"/>
              </a:spcBef>
              <a:spcAft>
                <a:spcPts val="300"/>
              </a:spcAft>
              <a:buFont typeface="+mj-lt"/>
              <a:buAutoNum type="arabicPeriod"/>
            </a:pPr>
            <a:r>
              <a:rPr lang="en-US" sz="2200" dirty="0"/>
              <a:t>Managing costs</a:t>
            </a:r>
          </a:p>
          <a:p>
            <a:pPr marL="457200" lvl="1" indent="-457200">
              <a:spcBef>
                <a:spcPts val="300"/>
              </a:spcBef>
              <a:spcAft>
                <a:spcPts val="300"/>
              </a:spcAft>
              <a:buFont typeface="+mj-lt"/>
              <a:buAutoNum type="arabicPeriod"/>
            </a:pPr>
            <a:r>
              <a:rPr lang="en-US" sz="2200" dirty="0"/>
              <a:t>Managing quality</a:t>
            </a:r>
          </a:p>
          <a:p>
            <a:pPr marL="457200" lvl="1" indent="-457200">
              <a:spcBef>
                <a:spcPts val="300"/>
              </a:spcBef>
              <a:spcAft>
                <a:spcPts val="300"/>
              </a:spcAft>
              <a:buFont typeface="+mj-lt"/>
              <a:buAutoNum type="arabicPeriod"/>
            </a:pPr>
            <a:r>
              <a:rPr lang="en-US" sz="2200" dirty="0"/>
              <a:t>Managing human resources</a:t>
            </a:r>
          </a:p>
          <a:p>
            <a:pPr marL="457200" lvl="1" indent="-457200">
              <a:spcBef>
                <a:spcPts val="300"/>
              </a:spcBef>
              <a:spcAft>
                <a:spcPts val="300"/>
              </a:spcAft>
              <a:buFont typeface="+mj-lt"/>
              <a:buAutoNum type="arabicPeriod"/>
            </a:pPr>
            <a:r>
              <a:rPr lang="en-US" sz="2200" dirty="0"/>
              <a:t>Managing communication</a:t>
            </a:r>
          </a:p>
          <a:p>
            <a:pPr marL="457200" lvl="1" indent="-457200">
              <a:spcBef>
                <a:spcPts val="300"/>
              </a:spcBef>
              <a:spcAft>
                <a:spcPts val="300"/>
              </a:spcAft>
              <a:buFont typeface="+mj-lt"/>
              <a:buAutoNum type="arabicPeriod"/>
            </a:pPr>
            <a:r>
              <a:rPr lang="en-US" sz="2200" dirty="0"/>
              <a:t>Managing risk</a:t>
            </a:r>
          </a:p>
          <a:p>
            <a:pPr marL="457200" lvl="1" indent="-457200">
              <a:spcBef>
                <a:spcPts val="300"/>
              </a:spcBef>
              <a:spcAft>
                <a:spcPts val="300"/>
              </a:spcAft>
              <a:buFont typeface="+mj-lt"/>
              <a:buAutoNum type="arabicPeriod"/>
            </a:pPr>
            <a:r>
              <a:rPr lang="en-US" sz="2200" dirty="0"/>
              <a:t>Managing procurement</a:t>
            </a:r>
          </a:p>
          <a:p>
            <a:pPr marL="457200" lvl="1" indent="-457200">
              <a:spcBef>
                <a:spcPts val="300"/>
              </a:spcBef>
              <a:spcAft>
                <a:spcPts val="300"/>
              </a:spcAft>
              <a:buFont typeface="+mj-lt"/>
              <a:buAutoNum type="arabicPeriod"/>
            </a:pPr>
            <a:r>
              <a:rPr lang="en-US" sz="2200" dirty="0"/>
              <a:t>Managing stakeholders</a:t>
            </a:r>
          </a:p>
        </p:txBody>
      </p:sp>
    </p:spTree>
    <p:extLst>
      <p:ext uri="{BB962C8B-B14F-4D97-AF65-F5344CB8AC3E}">
        <p14:creationId xmlns:p14="http://schemas.microsoft.com/office/powerpoint/2010/main" val="1912440432"/>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981</TotalTime>
  <Words>2529</Words>
  <Application>Microsoft Office PowerPoint</Application>
  <PresentationFormat>On-screen Show (4:3)</PresentationFormat>
  <Paragraphs>326</Paragraphs>
  <Slides>49</Slides>
  <Notes>1</Notes>
  <HiddenSlides>5</HiddenSlides>
  <MMClips>0</MMClips>
  <ScaleCrop>false</ScaleCrop>
  <HeadingPairs>
    <vt:vector size="8" baseType="variant">
      <vt:variant>
        <vt:lpstr>Fonts Used</vt:lpstr>
      </vt:variant>
      <vt:variant>
        <vt:i4>3</vt:i4>
      </vt:variant>
      <vt:variant>
        <vt:lpstr>Theme</vt:lpstr>
      </vt:variant>
      <vt:variant>
        <vt:i4>6</vt:i4>
      </vt:variant>
      <vt:variant>
        <vt:lpstr>Embedded OLE Servers</vt:lpstr>
      </vt:variant>
      <vt:variant>
        <vt:i4>1</vt:i4>
      </vt:variant>
      <vt:variant>
        <vt:lpstr>Slide Titles</vt:lpstr>
      </vt:variant>
      <vt:variant>
        <vt:i4>49</vt:i4>
      </vt:variant>
    </vt:vector>
  </HeadingPairs>
  <TitlesOfParts>
    <vt:vector size="59" baseType="lpstr">
      <vt:lpstr>Arial</vt:lpstr>
      <vt:lpstr>Calibri</vt:lpstr>
      <vt:lpstr>Times New Roman</vt:lpstr>
      <vt:lpstr>Title Slides Master</vt:lpstr>
      <vt:lpstr>MainContentSlideMaster</vt:lpstr>
      <vt:lpstr>ClosingMaster</vt:lpstr>
      <vt:lpstr>DividerSlideMaster</vt:lpstr>
      <vt:lpstr>ImageDescriptionAppendixSlideMaster</vt:lpstr>
      <vt:lpstr>1_MainContentSlideMaster</vt:lpstr>
      <vt:lpstr>Equation</vt:lpstr>
      <vt:lpstr>Chapter 17</vt:lpstr>
      <vt:lpstr>Chapter 17: Learning Objectives</vt:lpstr>
      <vt:lpstr>Projects</vt:lpstr>
      <vt:lpstr>The Nature of Projects</vt:lpstr>
      <vt:lpstr>Project Life Cycle 1</vt:lpstr>
      <vt:lpstr>Project Life Cycle 2</vt:lpstr>
      <vt:lpstr>Project Management Decisions</vt:lpstr>
      <vt:lpstr>Project Manager</vt:lpstr>
      <vt:lpstr>Project Management Body of Knowledge</vt:lpstr>
      <vt:lpstr>The Project Management Triangle</vt:lpstr>
      <vt:lpstr>Behavioral Issues</vt:lpstr>
      <vt:lpstr>Avoiding Problems</vt:lpstr>
      <vt:lpstr>Project Champion</vt:lpstr>
      <vt:lpstr>Work Breakdown Structure (WBS)</vt:lpstr>
      <vt:lpstr>WBS: Working with Gantt Charts 1</vt:lpstr>
      <vt:lpstr>WBS: Working with Gantt Charts 2</vt:lpstr>
      <vt:lpstr>PERT and CPM</vt:lpstr>
      <vt:lpstr>Network Diagram</vt:lpstr>
      <vt:lpstr>Network Conventions</vt:lpstr>
      <vt:lpstr>Deterministic Time Estimates</vt:lpstr>
      <vt:lpstr>Early Start, Early Finish</vt:lpstr>
      <vt:lpstr>Late Start, Late Finish</vt:lpstr>
      <vt:lpstr>Slack and the Critical Path</vt:lpstr>
      <vt:lpstr>Using Slack Times</vt:lpstr>
      <vt:lpstr>Probabilistic Time Estimates 1</vt:lpstr>
      <vt:lpstr>The Beta Distribution</vt:lpstr>
      <vt:lpstr>Probabilistic Time Estimates 2</vt:lpstr>
      <vt:lpstr>Probabilistic Time Estimates 3</vt:lpstr>
      <vt:lpstr>Knowledge of Path Statistics</vt:lpstr>
      <vt:lpstr>Path Probabilities</vt:lpstr>
      <vt:lpstr>Determining Path Probabilities</vt:lpstr>
      <vt:lpstr>Project Completion Time</vt:lpstr>
      <vt:lpstr>Assumption: Independence</vt:lpstr>
      <vt:lpstr>Simulation</vt:lpstr>
      <vt:lpstr>Time-Cost Trade-Offs</vt:lpstr>
      <vt:lpstr>Time-Cost Trade-Offs: Crashing</vt:lpstr>
      <vt:lpstr>Crashing Decisions</vt:lpstr>
      <vt:lpstr>Crashing: Procedure</vt:lpstr>
      <vt:lpstr>Crashing Activities</vt:lpstr>
      <vt:lpstr>PERT: Advantages</vt:lpstr>
      <vt:lpstr>Sources of Error</vt:lpstr>
      <vt:lpstr>Risk Management</vt:lpstr>
      <vt:lpstr>Risk Management (cont.)</vt:lpstr>
      <vt:lpstr>End of Main Content</vt:lpstr>
      <vt:lpstr>Accessibility Content: Text Alternatives for Images</vt:lpstr>
      <vt:lpstr>Project Life Cycle 2 - Text Alternative</vt:lpstr>
      <vt:lpstr>WBS: Working with Gantt Charts 2 - Text Alternative</vt:lpstr>
      <vt:lpstr>The Beta Distribution - Text Alternative</vt:lpstr>
      <vt:lpstr>Determining Path Probabilities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Prasanna kumar. Tripathy</cp:lastModifiedBy>
  <cp:revision>281</cp:revision>
  <dcterms:created xsi:type="dcterms:W3CDTF">2019-07-27T05:34:11Z</dcterms:created>
  <dcterms:modified xsi:type="dcterms:W3CDTF">2020-05-23T09:38:04Z</dcterms:modified>
</cp:coreProperties>
</file>