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slideLayouts/slideLayout12.xml" ContentType="application/vnd.openxmlformats-officedocument.presentationml.slideLayout+xml"/>
  <Override PartName="/ppt/theme/theme3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4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5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6.xml" ContentType="application/vnd.openxmlformats-officedocument.theme+xml"/>
  <Override PartName="/ppt/slideLayouts/slideLayout25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9" r:id="rId1"/>
    <p:sldMasterId id="2147483691" r:id="rId2"/>
    <p:sldMasterId id="2147483684" r:id="rId3"/>
    <p:sldMasterId id="2147483686" r:id="rId4"/>
    <p:sldMasterId id="2147483701" r:id="rId5"/>
    <p:sldMasterId id="2147483705" r:id="rId6"/>
    <p:sldMasterId id="2147483715" r:id="rId7"/>
  </p:sldMasterIdLst>
  <p:notesMasterIdLst>
    <p:notesMasterId r:id="rId59"/>
  </p:notesMasterIdLst>
  <p:sldIdLst>
    <p:sldId id="256" r:id="rId8"/>
    <p:sldId id="266" r:id="rId9"/>
    <p:sldId id="291" r:id="rId10"/>
    <p:sldId id="294" r:id="rId11"/>
    <p:sldId id="295" r:id="rId12"/>
    <p:sldId id="296" r:id="rId13"/>
    <p:sldId id="297" r:id="rId14"/>
    <p:sldId id="298" r:id="rId15"/>
    <p:sldId id="299" r:id="rId16"/>
    <p:sldId id="300" r:id="rId17"/>
    <p:sldId id="301" r:id="rId18"/>
    <p:sldId id="302" r:id="rId19"/>
    <p:sldId id="303" r:id="rId20"/>
    <p:sldId id="304" r:id="rId21"/>
    <p:sldId id="305" r:id="rId22"/>
    <p:sldId id="306" r:id="rId23"/>
    <p:sldId id="307" r:id="rId24"/>
    <p:sldId id="308" r:id="rId25"/>
    <p:sldId id="310" r:id="rId26"/>
    <p:sldId id="311" r:id="rId27"/>
    <p:sldId id="312" r:id="rId28"/>
    <p:sldId id="313" r:id="rId29"/>
    <p:sldId id="314" r:id="rId30"/>
    <p:sldId id="315" r:id="rId31"/>
    <p:sldId id="316" r:id="rId32"/>
    <p:sldId id="317" r:id="rId33"/>
    <p:sldId id="318" r:id="rId34"/>
    <p:sldId id="319" r:id="rId35"/>
    <p:sldId id="320" r:id="rId36"/>
    <p:sldId id="321" r:id="rId37"/>
    <p:sldId id="322" r:id="rId38"/>
    <p:sldId id="323" r:id="rId39"/>
    <p:sldId id="324" r:id="rId40"/>
    <p:sldId id="325" r:id="rId41"/>
    <p:sldId id="326" r:id="rId42"/>
    <p:sldId id="329" r:id="rId43"/>
    <p:sldId id="331" r:id="rId44"/>
    <p:sldId id="332" r:id="rId45"/>
    <p:sldId id="333" r:id="rId46"/>
    <p:sldId id="334" r:id="rId47"/>
    <p:sldId id="335" r:id="rId48"/>
    <p:sldId id="336" r:id="rId49"/>
    <p:sldId id="337" r:id="rId50"/>
    <p:sldId id="338" r:id="rId51"/>
    <p:sldId id="339" r:id="rId52"/>
    <p:sldId id="340" r:id="rId53"/>
    <p:sldId id="341" r:id="rId54"/>
    <p:sldId id="260" r:id="rId55"/>
    <p:sldId id="289" r:id="rId56"/>
    <p:sldId id="396" r:id="rId57"/>
    <p:sldId id="397" r:id="rId5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Main Content" id="{D403750A-5F0F-4676-8E81-AA1C70853B4F}">
          <p14:sldIdLst>
            <p14:sldId id="256"/>
            <p14:sldId id="266"/>
            <p14:sldId id="291"/>
            <p14:sldId id="294"/>
            <p14:sldId id="295"/>
            <p14:sldId id="296"/>
            <p14:sldId id="297"/>
            <p14:sldId id="298"/>
            <p14:sldId id="299"/>
            <p14:sldId id="300"/>
            <p14:sldId id="301"/>
            <p14:sldId id="302"/>
            <p14:sldId id="303"/>
            <p14:sldId id="304"/>
            <p14:sldId id="305"/>
            <p14:sldId id="306"/>
            <p14:sldId id="307"/>
            <p14:sldId id="308"/>
            <p14:sldId id="310"/>
            <p14:sldId id="311"/>
            <p14:sldId id="312"/>
            <p14:sldId id="313"/>
            <p14:sldId id="314"/>
            <p14:sldId id="315"/>
            <p14:sldId id="316"/>
            <p14:sldId id="317"/>
            <p14:sldId id="318"/>
            <p14:sldId id="319"/>
            <p14:sldId id="320"/>
            <p14:sldId id="321"/>
            <p14:sldId id="322"/>
            <p14:sldId id="323"/>
            <p14:sldId id="324"/>
            <p14:sldId id="325"/>
            <p14:sldId id="326"/>
            <p14:sldId id="329"/>
            <p14:sldId id="331"/>
            <p14:sldId id="332"/>
            <p14:sldId id="333"/>
            <p14:sldId id="334"/>
            <p14:sldId id="335"/>
            <p14:sldId id="336"/>
            <p14:sldId id="337"/>
            <p14:sldId id="338"/>
            <p14:sldId id="339"/>
            <p14:sldId id="340"/>
            <p14:sldId id="341"/>
            <p14:sldId id="260"/>
          </p14:sldIdLst>
        </p14:section>
        <p14:section name="Appendix: Image Descriptions for Unsighted Students" id="{7EB31871-2858-4787-8764-41896765FE83}">
          <p14:sldIdLst>
            <p14:sldId id="289"/>
            <p14:sldId id="396"/>
            <p14:sldId id="397"/>
          </p14:sldIdLst>
        </p14:section>
      </p14:sectionLst>
    </p:ext>
    <p:ext uri="{EFAFB233-063F-42B5-8137-9DF3F51BA10A}">
      <p15:sldGuideLst xmlns:p15="http://schemas.microsoft.com/office/powerpoint/2012/main">
        <p15:guide id="2" pos="3264" userDrawn="1">
          <p15:clr>
            <a:srgbClr val="A4A3A4"/>
          </p15:clr>
        </p15:guide>
        <p15:guide id="3" orient="horz" pos="2256" userDrawn="1">
          <p15:clr>
            <a:srgbClr val="A4A3A4"/>
          </p15:clr>
        </p15:guide>
        <p15:guide id="4" pos="56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iporen, Laura" initials="CL" lastIdx="4" clrIdx="0">
    <p:extLst>
      <p:ext uri="{19B8F6BF-5375-455C-9EA6-DF929625EA0E}">
        <p15:presenceInfo xmlns:p15="http://schemas.microsoft.com/office/powerpoint/2012/main" userId="S-1-5-21-1645522239-1123561945-839522115-1006658" providerId="AD"/>
      </p:ext>
    </p:extLst>
  </p:cmAuthor>
  <p:cmAuthor id="2" name="Ciporen, Laura" initials="CL [2]" lastIdx="2" clrIdx="1">
    <p:extLst>
      <p:ext uri="{19B8F6BF-5375-455C-9EA6-DF929625EA0E}">
        <p15:presenceInfo xmlns:p15="http://schemas.microsoft.com/office/powerpoint/2012/main" userId="S::laura.ciporen@mheducation.com::567f631f-0624-4179-9d16-569ddce4882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3D2"/>
    <a:srgbClr val="DDD9C3"/>
    <a:srgbClr val="D1CBAF"/>
    <a:srgbClr val="C8BEA0"/>
    <a:srgbClr val="C4BD97"/>
    <a:srgbClr val="066568"/>
    <a:srgbClr val="0057AD"/>
    <a:srgbClr val="692146"/>
    <a:srgbClr val="FFB600"/>
    <a:srgbClr val="FFE5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42" autoAdjust="0"/>
    <p:restoredTop sz="86477" autoAdjust="0"/>
  </p:normalViewPr>
  <p:slideViewPr>
    <p:cSldViewPr snapToGrid="0" showGuides="1">
      <p:cViewPr varScale="1">
        <p:scale>
          <a:sx n="90" d="100"/>
          <a:sy n="90" d="100"/>
        </p:scale>
        <p:origin x="1014" y="90"/>
      </p:cViewPr>
      <p:guideLst>
        <p:guide pos="3264"/>
        <p:guide orient="horz" pos="2256"/>
        <p:guide pos="5640"/>
      </p:guideLst>
    </p:cSldViewPr>
  </p:slideViewPr>
  <p:outlineViewPr>
    <p:cViewPr>
      <p:scale>
        <a:sx n="33" d="100"/>
        <a:sy n="33" d="100"/>
      </p:scale>
      <p:origin x="0" y="49410"/>
    </p:cViewPr>
  </p:outlineViewPr>
  <p:notesTextViewPr>
    <p:cViewPr>
      <p:scale>
        <a:sx n="66" d="100"/>
        <a:sy n="66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9" Type="http://schemas.openxmlformats.org/officeDocument/2006/relationships/slide" Target="slides/slide32.xml"/><Relationship Id="rId21" Type="http://schemas.openxmlformats.org/officeDocument/2006/relationships/slide" Target="slides/slide14.xml"/><Relationship Id="rId34" Type="http://schemas.openxmlformats.org/officeDocument/2006/relationships/slide" Target="slides/slide27.xml"/><Relationship Id="rId42" Type="http://schemas.openxmlformats.org/officeDocument/2006/relationships/slide" Target="slides/slide35.xml"/><Relationship Id="rId47" Type="http://schemas.openxmlformats.org/officeDocument/2006/relationships/slide" Target="slides/slide40.xml"/><Relationship Id="rId50" Type="http://schemas.openxmlformats.org/officeDocument/2006/relationships/slide" Target="slides/slide43.xml"/><Relationship Id="rId55" Type="http://schemas.openxmlformats.org/officeDocument/2006/relationships/slide" Target="slides/slide48.xml"/><Relationship Id="rId63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9" Type="http://schemas.openxmlformats.org/officeDocument/2006/relationships/slide" Target="slides/slide22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slide" Target="slides/slide30.xml"/><Relationship Id="rId40" Type="http://schemas.openxmlformats.org/officeDocument/2006/relationships/slide" Target="slides/slide33.xml"/><Relationship Id="rId45" Type="http://schemas.openxmlformats.org/officeDocument/2006/relationships/slide" Target="slides/slide38.xml"/><Relationship Id="rId53" Type="http://schemas.openxmlformats.org/officeDocument/2006/relationships/slide" Target="slides/slide46.xml"/><Relationship Id="rId58" Type="http://schemas.openxmlformats.org/officeDocument/2006/relationships/slide" Target="slides/slide51.xml"/><Relationship Id="rId5" Type="http://schemas.openxmlformats.org/officeDocument/2006/relationships/slideMaster" Target="slideMasters/slideMaster5.xml"/><Relationship Id="rId61" Type="http://schemas.openxmlformats.org/officeDocument/2006/relationships/presProps" Target="presProps.xml"/><Relationship Id="rId19" Type="http://schemas.openxmlformats.org/officeDocument/2006/relationships/slide" Target="slides/slide1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slide" Target="slides/slide28.xml"/><Relationship Id="rId43" Type="http://schemas.openxmlformats.org/officeDocument/2006/relationships/slide" Target="slides/slide36.xml"/><Relationship Id="rId48" Type="http://schemas.openxmlformats.org/officeDocument/2006/relationships/slide" Target="slides/slide41.xml"/><Relationship Id="rId56" Type="http://schemas.openxmlformats.org/officeDocument/2006/relationships/slide" Target="slides/slide49.xml"/><Relationship Id="rId64" Type="http://schemas.openxmlformats.org/officeDocument/2006/relationships/tableStyles" Target="tableStyles.xml"/><Relationship Id="rId8" Type="http://schemas.openxmlformats.org/officeDocument/2006/relationships/slide" Target="slides/slide1.xml"/><Relationship Id="rId51" Type="http://schemas.openxmlformats.org/officeDocument/2006/relationships/slide" Target="slides/slide44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slide" Target="slides/slide31.xml"/><Relationship Id="rId46" Type="http://schemas.openxmlformats.org/officeDocument/2006/relationships/slide" Target="slides/slide39.xml"/><Relationship Id="rId59" Type="http://schemas.openxmlformats.org/officeDocument/2006/relationships/notesMaster" Target="notesMasters/notesMaster1.xml"/><Relationship Id="rId20" Type="http://schemas.openxmlformats.org/officeDocument/2006/relationships/slide" Target="slides/slide13.xml"/><Relationship Id="rId41" Type="http://schemas.openxmlformats.org/officeDocument/2006/relationships/slide" Target="slides/slide34.xml"/><Relationship Id="rId54" Type="http://schemas.openxmlformats.org/officeDocument/2006/relationships/slide" Target="slides/slide47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slide" Target="slides/slide29.xml"/><Relationship Id="rId49" Type="http://schemas.openxmlformats.org/officeDocument/2006/relationships/slide" Target="slides/slide42.xml"/><Relationship Id="rId57" Type="http://schemas.openxmlformats.org/officeDocument/2006/relationships/slide" Target="slides/slide50.xml"/><Relationship Id="rId10" Type="http://schemas.openxmlformats.org/officeDocument/2006/relationships/slide" Target="slides/slide3.xml"/><Relationship Id="rId31" Type="http://schemas.openxmlformats.org/officeDocument/2006/relationships/slide" Target="slides/slide24.xml"/><Relationship Id="rId44" Type="http://schemas.openxmlformats.org/officeDocument/2006/relationships/slide" Target="slides/slide37.xml"/><Relationship Id="rId52" Type="http://schemas.openxmlformats.org/officeDocument/2006/relationships/slide" Target="slides/slide45.xml"/><Relationship Id="rId60" Type="http://schemas.openxmlformats.org/officeDocument/2006/relationships/commentAuthors" Target="commentAuthor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8751B6-816D-453D-9AB0-FB5BDE553EAC}" type="datetimeFigureOut">
              <a:rPr lang="en-US" smtClean="0"/>
              <a:t>5/8/2020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DB8B88-7B19-4444-8C00-276D3F7033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8739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B8B88-7B19-4444-8C00-276D3F70334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85441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B8B88-7B19-4444-8C00-276D3F70334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9188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W/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MHE Official Background, fixed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346105" y="2099014"/>
            <a:ext cx="3863458" cy="3863458"/>
            <a:chOff x="331115" y="2099014"/>
            <a:chExt cx="3863458" cy="3863458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D9DDEA9-6897-2B48-BA6A-9075880AA615}"/>
                </a:ext>
              </a:extLst>
            </p:cNvPr>
            <p:cNvSpPr/>
            <p:nvPr userDrawn="1"/>
          </p:nvSpPr>
          <p:spPr>
            <a:xfrm>
              <a:off x="331115" y="2099014"/>
              <a:ext cx="3863458" cy="3863458"/>
            </a:xfrm>
            <a:prstGeom prst="rect">
              <a:avLst/>
            </a:prstGeom>
            <a:solidFill>
              <a:srgbClr val="720F11"/>
            </a:soli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2AD1ADE-6D88-5C48-9EEF-7E081C733011}"/>
                </a:ext>
              </a:extLst>
            </p:cNvPr>
            <p:cNvSpPr/>
            <p:nvPr userDrawn="1"/>
          </p:nvSpPr>
          <p:spPr>
            <a:xfrm>
              <a:off x="467612" y="2368353"/>
              <a:ext cx="3457621" cy="3457621"/>
            </a:xfrm>
            <a:prstGeom prst="rect">
              <a:avLst/>
            </a:prstGeom>
            <a:solidFill>
              <a:srgbClr val="9F2241"/>
            </a:soli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AFE6DE48-1064-2849-AF2D-2E29711B1885}"/>
                </a:ext>
              </a:extLst>
            </p:cNvPr>
            <p:cNvSpPr/>
            <p:nvPr userDrawn="1"/>
          </p:nvSpPr>
          <p:spPr>
            <a:xfrm>
              <a:off x="599258" y="2898475"/>
              <a:ext cx="2793799" cy="2792652"/>
            </a:xfrm>
            <a:prstGeom prst="rect">
              <a:avLst/>
            </a:prstGeom>
            <a:solidFill>
              <a:srgbClr val="E21A23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7" name="Title"/>
          <p:cNvSpPr>
            <a:spLocks noGrp="1"/>
          </p:cNvSpPr>
          <p:nvPr>
            <p:ph type="ctrTitle" hasCustomPrompt="1"/>
          </p:nvPr>
        </p:nvSpPr>
        <p:spPr>
          <a:xfrm>
            <a:off x="621792" y="3140014"/>
            <a:ext cx="2788920" cy="1157665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26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8" name="Subtitle"/>
          <p:cNvSpPr>
            <a:spLocks noGrp="1"/>
          </p:cNvSpPr>
          <p:nvPr>
            <p:ph type="subTitle" idx="1" hasCustomPrompt="1"/>
          </p:nvPr>
        </p:nvSpPr>
        <p:spPr>
          <a:xfrm>
            <a:off x="621792" y="4261103"/>
            <a:ext cx="2788920" cy="612821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Presentation Subtitle</a:t>
            </a:r>
          </a:p>
        </p:txBody>
      </p:sp>
      <p:cxnSp>
        <p:nvCxnSpPr>
          <p:cNvPr id="9" name="MHE line separating subtitles from text">
            <a:extLst>
              <a:ext uri="{FF2B5EF4-FFF2-40B4-BE49-F238E27FC236}">
                <a16:creationId xmlns:a16="http://schemas.microsoft.com/office/drawing/2014/main" id="{EC86C884-D766-9149-B40E-B86A943DE6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713232" y="4919472"/>
            <a:ext cx="2532888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"/>
          <p:cNvSpPr>
            <a:spLocks noGrp="1"/>
          </p:cNvSpPr>
          <p:nvPr>
            <p:ph type="body" sz="quarter" idx="10" hasCustomPrompt="1"/>
          </p:nvPr>
        </p:nvSpPr>
        <p:spPr>
          <a:xfrm>
            <a:off x="621792" y="5093208"/>
            <a:ext cx="2788920" cy="576185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200" b="1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Extra Text</a:t>
            </a:r>
          </a:p>
        </p:txBody>
      </p:sp>
      <p:sp>
        <p:nvSpPr>
          <p:cNvPr id="3" name="Cover Placeholder">
            <a:extLst>
              <a:ext uri="{FF2B5EF4-FFF2-40B4-BE49-F238E27FC236}">
                <a16:creationId xmlns:a16="http://schemas.microsoft.com/office/drawing/2014/main" id="{67C61915-1FDF-4DF1-95F4-8BAC894B4DC1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572000" y="1450229"/>
            <a:ext cx="4229100" cy="497645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Optional: Include Cover Here</a:t>
            </a:r>
          </a:p>
        </p:txBody>
      </p:sp>
      <p:sp>
        <p:nvSpPr>
          <p:cNvPr id="2" name="Long Copyright">
            <a:extLst>
              <a:ext uri="{FF2B5EF4-FFF2-40B4-BE49-F238E27FC236}">
                <a16:creationId xmlns:a16="http://schemas.microsoft.com/office/drawing/2014/main" id="{8AC4EEC4-5547-4185-92E7-A6CAF888043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0" y="6478438"/>
            <a:ext cx="9144000" cy="374266"/>
          </a:xfrm>
        </p:spPr>
        <p:txBody>
          <a:bodyPr/>
          <a:lstStyle>
            <a:lvl1pPr algn="ctr"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defTabSz="457200">
              <a:spcBef>
                <a:spcPct val="20000"/>
              </a:spcBef>
              <a:defRPr/>
            </a:pPr>
            <a:r>
              <a:rPr lang="en-US" dirty="0"/>
              <a:t>© &lt; add the year&gt; McGraw Hill. All rights reserved. Authorized only for instructor use in the classroom.</a:t>
            </a:r>
          </a:p>
          <a:p>
            <a:pPr defTabSz="457200">
              <a:spcBef>
                <a:spcPct val="20000"/>
              </a:spcBef>
              <a:defRPr/>
            </a:pPr>
            <a:r>
              <a:rPr lang="en-US" dirty="0"/>
              <a:t>No reproduction or further distribution permitted without the prior written consent of McGraw Hill.</a:t>
            </a:r>
          </a:p>
        </p:txBody>
      </p:sp>
    </p:spTree>
    <p:extLst>
      <p:ext uri="{BB962C8B-B14F-4D97-AF65-F5344CB8AC3E}">
        <p14:creationId xmlns:p14="http://schemas.microsoft.com/office/powerpoint/2010/main" val="100165591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957">
          <p15:clr>
            <a:srgbClr val="FBAE40"/>
          </p15:clr>
        </p15:guide>
        <p15:guide id="2" orient="horz" pos="4104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Main Placehol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A4407840-F6A4-4638-BB2F-9FBAA1A814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900" y="304800"/>
            <a:ext cx="8458200" cy="678611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2400"/>
            </a:lvl1pPr>
          </a:lstStyle>
          <a:p>
            <a:r>
              <a:rPr lang="en-US" dirty="0"/>
              <a:t>Slide Title</a:t>
            </a:r>
            <a:br>
              <a:rPr lang="en-US" dirty="0"/>
            </a:br>
            <a:endParaRPr lang="en-US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D13536C2-DC17-4031-9948-17E37EF9911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42900" y="1276710"/>
            <a:ext cx="8458200" cy="61247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B2D170F-7AF9-40BB-A11B-08474DF5C3AA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342900" y="2070496"/>
            <a:ext cx="8458200" cy="649138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3356A590-66B5-4770-8441-82DC031F56EA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342900" y="2900944"/>
            <a:ext cx="8458200" cy="67310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30BD29E5-BD7B-4CD0-9B09-8F8B24F89FB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342900" y="3755354"/>
            <a:ext cx="8458200" cy="69850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E908CA92-5DB2-4DC0-937B-1B178AA91781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342900" y="4635164"/>
            <a:ext cx="8458200" cy="69850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5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8B728CCD-2639-461B-9841-57505AC1346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342900" y="5514975"/>
            <a:ext cx="8458200" cy="733425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6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2" name="Appendix Link">
            <a:extLst>
              <a:ext uri="{FF2B5EF4-FFF2-40B4-BE49-F238E27FC236}">
                <a16:creationId xmlns:a16="http://schemas.microsoft.com/office/drawing/2014/main" id="{97057F8C-50AA-46C4-9FEB-90CB82EBCB39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200400" y="6324600"/>
            <a:ext cx="2743200" cy="192024"/>
          </a:xfrm>
        </p:spPr>
        <p:txBody>
          <a:bodyPr anchor="b" anchorCtr="0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dirty="0"/>
              <a:t>Add text alternative link, if needed.</a:t>
            </a:r>
          </a:p>
        </p:txBody>
      </p:sp>
      <p:sp>
        <p:nvSpPr>
          <p:cNvPr id="14" name="Image Credit">
            <a:extLst>
              <a:ext uri="{FF2B5EF4-FFF2-40B4-BE49-F238E27FC236}">
                <a16:creationId xmlns:a16="http://schemas.microsoft.com/office/drawing/2014/main" id="{1623EF09-AD07-4110-9BAD-C19C23C906E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562101" y="6684963"/>
            <a:ext cx="6976872" cy="173736"/>
          </a:xfrm>
        </p:spPr>
        <p:txBody>
          <a:bodyPr anchor="ctr" anchorCtr="0">
            <a:noAutofit/>
          </a:bodyPr>
          <a:lstStyle>
            <a:lvl1pPr algn="r">
              <a:defRPr sz="800">
                <a:solidFill>
                  <a:srgbClr val="595959"/>
                </a:solidFill>
              </a:defRPr>
            </a:lvl1pPr>
          </a:lstStyle>
          <a:p>
            <a:pPr lvl="0"/>
            <a:r>
              <a:rPr lang="en-US" dirty="0"/>
              <a:t>Insert Image Credit Here</a:t>
            </a:r>
          </a:p>
        </p:txBody>
      </p:sp>
    </p:spTree>
    <p:extLst>
      <p:ext uri="{BB962C8B-B14F-4D97-AF65-F5344CB8AC3E}">
        <p14:creationId xmlns:p14="http://schemas.microsoft.com/office/powerpoint/2010/main" val="40706143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592">
          <p15:clr>
            <a:srgbClr val="FBAE40"/>
          </p15:clr>
        </p15:guide>
        <p15:guide id="2" orient="horz" pos="2736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ix Main Placehol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A4407840-F6A4-4638-BB2F-9FBAA1A814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900" y="304800"/>
            <a:ext cx="8458200" cy="678611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2400"/>
            </a:lvl1pPr>
          </a:lstStyle>
          <a:p>
            <a:r>
              <a:rPr lang="en-US" dirty="0"/>
              <a:t>Slide Title</a:t>
            </a:r>
            <a:br>
              <a:rPr lang="en-US" dirty="0"/>
            </a:br>
            <a:endParaRPr lang="en-US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D13536C2-DC17-4031-9948-17E37EF9911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42900" y="1276710"/>
            <a:ext cx="8458200" cy="54864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B2D170F-7AF9-40BB-A11B-08474DF5C3AA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342900" y="1904671"/>
            <a:ext cx="8458200" cy="54864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3356A590-66B5-4770-8441-82DC031F56EA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342900" y="2532632"/>
            <a:ext cx="8458200" cy="54864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30BD29E5-BD7B-4CD0-9B09-8F8B24F89FB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342900" y="3160593"/>
            <a:ext cx="8458200" cy="54864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E908CA92-5DB2-4DC0-937B-1B178AA91781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342900" y="3788554"/>
            <a:ext cx="8458200" cy="54864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5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8B728CCD-2639-461B-9841-57505AC1346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342900" y="4416515"/>
            <a:ext cx="8458200" cy="54864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6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2" name="Content Placeholder 7">
            <a:extLst>
              <a:ext uri="{FF2B5EF4-FFF2-40B4-BE49-F238E27FC236}">
                <a16:creationId xmlns:a16="http://schemas.microsoft.com/office/drawing/2014/main" id="{8B728CCD-2639-461B-9841-57505AC13467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342900" y="5044476"/>
            <a:ext cx="8458200" cy="54864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6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4" name="Content Placeholder 8">
            <a:extLst>
              <a:ext uri="{FF2B5EF4-FFF2-40B4-BE49-F238E27FC236}">
                <a16:creationId xmlns:a16="http://schemas.microsoft.com/office/drawing/2014/main" id="{8B728CCD-2639-461B-9841-57505AC13467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342900" y="5672435"/>
            <a:ext cx="8458200" cy="54864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6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8" name="Appendix Link">
            <a:extLst>
              <a:ext uri="{FF2B5EF4-FFF2-40B4-BE49-F238E27FC236}">
                <a16:creationId xmlns:a16="http://schemas.microsoft.com/office/drawing/2014/main" id="{F163B4E1-5D46-44BE-A972-DA38306E845F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200400" y="6324600"/>
            <a:ext cx="2743200" cy="192024"/>
          </a:xfrm>
        </p:spPr>
        <p:txBody>
          <a:bodyPr anchor="b" anchorCtr="0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dirty="0"/>
              <a:t>Add text alternative link, if needed.</a:t>
            </a:r>
          </a:p>
        </p:txBody>
      </p:sp>
      <p:sp>
        <p:nvSpPr>
          <p:cNvPr id="19" name="Image Credit">
            <a:extLst>
              <a:ext uri="{FF2B5EF4-FFF2-40B4-BE49-F238E27FC236}">
                <a16:creationId xmlns:a16="http://schemas.microsoft.com/office/drawing/2014/main" id="{11CF0136-AD06-4EAE-ADD1-CB06BEFD9BF1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562101" y="6684963"/>
            <a:ext cx="6976872" cy="173736"/>
          </a:xfrm>
        </p:spPr>
        <p:txBody>
          <a:bodyPr anchor="ctr" anchorCtr="0">
            <a:noAutofit/>
          </a:bodyPr>
          <a:lstStyle>
            <a:lvl1pPr algn="r">
              <a:defRPr sz="800">
                <a:solidFill>
                  <a:srgbClr val="595959"/>
                </a:solidFill>
              </a:defRPr>
            </a:lvl1pPr>
          </a:lstStyle>
          <a:p>
            <a:pPr lvl="0"/>
            <a:r>
              <a:rPr lang="en-US" dirty="0"/>
              <a:t>Insert Image Credit Here</a:t>
            </a:r>
          </a:p>
        </p:txBody>
      </p:sp>
    </p:spTree>
    <p:extLst>
      <p:ext uri="{BB962C8B-B14F-4D97-AF65-F5344CB8AC3E}">
        <p14:creationId xmlns:p14="http://schemas.microsoft.com/office/powerpoint/2010/main" val="103399681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592">
          <p15:clr>
            <a:srgbClr val="FBAE40"/>
          </p15:clr>
        </p15:guide>
        <p15:guide id="2" orient="horz" pos="2736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idden Slide Title">
            <a:extLst>
              <a:ext uri="{FF2B5EF4-FFF2-40B4-BE49-F238E27FC236}">
                <a16:creationId xmlns:a16="http://schemas.microsoft.com/office/drawing/2014/main" id="{D3229D0C-04EF-482F-B26C-8D49CD33DBE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5949" y="418391"/>
            <a:ext cx="2292103" cy="29182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hidden title here </a:t>
            </a:r>
          </a:p>
        </p:txBody>
      </p:sp>
      <p:pic>
        <p:nvPicPr>
          <p:cNvPr id="6" name="MGH Logo">
            <a:extLst>
              <a:ext uri="{FF2B5EF4-FFF2-40B4-BE49-F238E27FC236}">
                <a16:creationId xmlns:a16="http://schemas.microsoft.com/office/drawing/2014/main" id="{60DCFDF5-2A5B-440E-888A-BC0BFEF9FF5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0211" y="1005697"/>
            <a:ext cx="2443579" cy="2443579"/>
          </a:xfrm>
          <a:prstGeom prst="rect">
            <a:avLst/>
          </a:prstGeom>
        </p:spPr>
      </p:pic>
      <p:sp>
        <p:nvSpPr>
          <p:cNvPr id="3" name="Long Copyright">
            <a:extLst>
              <a:ext uri="{FF2B5EF4-FFF2-40B4-BE49-F238E27FC236}">
                <a16:creationId xmlns:a16="http://schemas.microsoft.com/office/drawing/2014/main" id="{9AB572CE-E262-4FA6-8D47-02F068ADD1B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0" y="6487064"/>
            <a:ext cx="9144000" cy="370936"/>
          </a:xfrm>
        </p:spPr>
        <p:txBody>
          <a:bodyPr/>
          <a:lstStyle>
            <a:lvl1pPr algn="ctr">
              <a:defRPr/>
            </a:lvl1pPr>
          </a:lstStyle>
          <a:p>
            <a:pPr defTabSz="457200">
              <a:spcBef>
                <a:spcPct val="20000"/>
              </a:spcBef>
              <a:defRPr/>
            </a:pPr>
            <a:r>
              <a:rPr lang="en-US" dirty="0"/>
              <a:t>© &lt; add the year&gt; McGraw Hill. All rights reserved. Authorized only for instructor use in the classroom.</a:t>
            </a:r>
          </a:p>
          <a:p>
            <a:pPr defTabSz="457200">
              <a:spcBef>
                <a:spcPct val="20000"/>
              </a:spcBef>
              <a:defRPr/>
            </a:pPr>
            <a:r>
              <a:rPr lang="en-US" dirty="0"/>
              <a:t>No reproduction or further distribution permitted without the prior written consent of McGraw Hill.</a:t>
            </a:r>
          </a:p>
        </p:txBody>
      </p:sp>
      <p:sp>
        <p:nvSpPr>
          <p:cNvPr id="9" name="MGH Tagline">
            <a:extLst>
              <a:ext uri="{FF2B5EF4-FFF2-40B4-BE49-F238E27FC236}">
                <a16:creationId xmlns:a16="http://schemas.microsoft.com/office/drawing/2014/main" id="{F040BF5C-A78D-440C-93DF-72F3F641F3F1}"/>
              </a:ext>
            </a:extLst>
          </p:cNvPr>
          <p:cNvSpPr txBox="1"/>
          <p:nvPr userDrawn="1"/>
        </p:nvSpPr>
        <p:spPr>
          <a:xfrm>
            <a:off x="1730746" y="3796682"/>
            <a:ext cx="5682508" cy="4690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4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+mn-cs"/>
              </a:rPr>
              <a:t>Because learning changes everything.</a:t>
            </a:r>
            <a:r>
              <a:rPr kumimoji="0" lang="en-US" sz="1400" b="0" i="0" u="none" strike="noStrike" kern="1200" cap="none" spc="40" normalizeH="0" baseline="6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+mn-cs"/>
              </a:rPr>
              <a:t>®</a:t>
            </a:r>
            <a:endParaRPr kumimoji="0" lang="en-US" sz="2400" b="0" i="0" u="none" strike="noStrike" kern="1200" cap="none" spc="40" normalizeH="0" baseline="60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MGH URL">
            <a:extLst>
              <a:ext uri="{FF2B5EF4-FFF2-40B4-BE49-F238E27FC236}">
                <a16:creationId xmlns:a16="http://schemas.microsoft.com/office/drawing/2014/main" id="{2215B5DD-E18E-478F-81B9-79BA83A9A251}"/>
              </a:ext>
            </a:extLst>
          </p:cNvPr>
          <p:cNvSpPr txBox="1"/>
          <p:nvPr userDrawn="1"/>
        </p:nvSpPr>
        <p:spPr>
          <a:xfrm>
            <a:off x="3269085" y="5329121"/>
            <a:ext cx="26058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www.mheducation.com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443668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ppendix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A6CA9270-FD0E-4B64-B0D8-24095E6A295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899" y="2366309"/>
            <a:ext cx="7696919" cy="526936"/>
          </a:xfrm>
          <a:prstGeom prst="rect">
            <a:avLst/>
          </a:prstGeom>
        </p:spPr>
        <p:txBody>
          <a:bodyPr anchor="ctr"/>
          <a:lstStyle>
            <a:lvl1pPr>
              <a:defRPr/>
            </a:lvl1pPr>
          </a:lstStyle>
          <a:p>
            <a:r>
              <a:rPr lang="en-US" dirty="0"/>
              <a:t>Accessibility Content: Text Alternatives for Images</a:t>
            </a:r>
          </a:p>
        </p:txBody>
      </p:sp>
    </p:spTree>
    <p:extLst>
      <p:ext uri="{BB962C8B-B14F-4D97-AF65-F5344CB8AC3E}">
        <p14:creationId xmlns:p14="http://schemas.microsoft.com/office/powerpoint/2010/main" val="36925710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sc.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C0136BE0-3F2D-44D5-B125-B7A30D2C88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9450" y="117244"/>
            <a:ext cx="6065851" cy="73097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Content Placeholder">
            <a:extLst>
              <a:ext uri="{FF2B5EF4-FFF2-40B4-BE49-F238E27FC236}">
                <a16:creationId xmlns:a16="http://schemas.microsoft.com/office/drawing/2014/main" id="{DA8444E8-1445-4AB7-85DD-90449330C005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42900" y="1973249"/>
            <a:ext cx="6477000" cy="4343400"/>
          </a:xfrm>
        </p:spPr>
        <p:txBody>
          <a:bodyPr/>
          <a:lstStyle>
            <a:lvl1pPr>
              <a:defRPr/>
            </a:lvl1pPr>
            <a:lvl2pPr marL="344488" indent="-342900">
              <a:buFont typeface="Arial" panose="020B0604020202020204" pitchFamily="34" charset="0"/>
              <a:buChar char="•"/>
              <a:defRPr/>
            </a:lvl2pPr>
            <a:lvl3pPr>
              <a:defRPr/>
            </a:lvl3pPr>
            <a:lvl4pPr>
              <a:defRPr/>
            </a:lvl4pPr>
          </a:lstStyle>
          <a:p>
            <a:pPr lvl="0"/>
            <a:r>
              <a:rPr lang="en-US" dirty="0"/>
              <a:t>Slide Content</a:t>
            </a:r>
          </a:p>
          <a:p>
            <a:pPr lvl="2"/>
            <a:r>
              <a:rPr lang="en-US" dirty="0"/>
              <a:t>Second level</a:t>
            </a:r>
          </a:p>
          <a:p>
            <a:pPr lvl="3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4541601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ppendix-One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A4407840-F6A4-4638-BB2F-9FBAA1A814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900" y="304800"/>
            <a:ext cx="8458200" cy="678611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2400"/>
            </a:lvl1pPr>
          </a:lstStyle>
          <a:p>
            <a:r>
              <a:rPr lang="en-US" dirty="0"/>
              <a:t>Slide Title</a:t>
            </a:r>
            <a:br>
              <a:rPr lang="en-US" dirty="0"/>
            </a:br>
            <a:endParaRPr lang="en-US" dirty="0"/>
          </a:p>
        </p:txBody>
      </p:sp>
      <p:sp>
        <p:nvSpPr>
          <p:cNvPr id="6" name="Return to main slide Link 1">
            <a:extLst>
              <a:ext uri="{FF2B5EF4-FFF2-40B4-BE49-F238E27FC236}">
                <a16:creationId xmlns:a16="http://schemas.microsoft.com/office/drawing/2014/main" id="{F538FEEA-434F-404A-8A40-5F717D6CB59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081587" y="1068234"/>
            <a:ext cx="2980826" cy="225425"/>
          </a:xfrm>
        </p:spPr>
        <p:txBody>
          <a:bodyPr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US" dirty="0"/>
              <a:t>Return to parent-slide containing images.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F99ECE4-CEB6-4518-B036-709D64B27AE0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342900" y="1371601"/>
            <a:ext cx="8458200" cy="4873752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Slide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Return to main slide Link 2">
            <a:extLst>
              <a:ext uri="{FF2B5EF4-FFF2-40B4-BE49-F238E27FC236}">
                <a16:creationId xmlns:a16="http://schemas.microsoft.com/office/drawing/2014/main" id="{9B134E77-CDFC-4241-959A-BAF4C2ADE20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070946" y="6350211"/>
            <a:ext cx="2980944" cy="228600"/>
          </a:xfrm>
        </p:spPr>
        <p:txBody>
          <a:bodyPr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IN" dirty="0"/>
              <a:t>Return to parent-slide containing images.</a:t>
            </a:r>
          </a:p>
        </p:txBody>
      </p:sp>
    </p:spTree>
    <p:extLst>
      <p:ext uri="{BB962C8B-B14F-4D97-AF65-F5344CB8AC3E}">
        <p14:creationId xmlns:p14="http://schemas.microsoft.com/office/powerpoint/2010/main" val="84270286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2880">
          <p15:clr>
            <a:srgbClr val="FBAE40"/>
          </p15:clr>
        </p15:guide>
        <p15:guide id="2" orient="horz" pos="360">
          <p15:clr>
            <a:srgbClr val="FBAE40"/>
          </p15:clr>
        </p15:guide>
        <p15:guide id="3" pos="264">
          <p15:clr>
            <a:srgbClr val="FBAE40"/>
          </p15:clr>
        </p15:guide>
        <p15:guide id="4" orient="horz" pos="216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ppendix-Two Comparison Placeholders With Identifi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A4407840-F6A4-4638-BB2F-9FBAA1A814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900" y="304800"/>
            <a:ext cx="8458200" cy="678611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2400"/>
            </a:lvl1pPr>
          </a:lstStyle>
          <a:p>
            <a:r>
              <a:rPr lang="en-US" dirty="0"/>
              <a:t>Slide Title</a:t>
            </a:r>
            <a:br>
              <a:rPr lang="en-US" dirty="0"/>
            </a:br>
            <a:endParaRPr lang="en-US" dirty="0"/>
          </a:p>
        </p:txBody>
      </p:sp>
      <p:sp>
        <p:nvSpPr>
          <p:cNvPr id="9" name="Return to main slide Link 1">
            <a:extLst>
              <a:ext uri="{FF2B5EF4-FFF2-40B4-BE49-F238E27FC236}">
                <a16:creationId xmlns:a16="http://schemas.microsoft.com/office/drawing/2014/main" id="{29651301-3A88-4CBC-9B7F-A569599DC51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081528" y="1059828"/>
            <a:ext cx="2980944" cy="228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lang="en-US" sz="1200" dirty="0"/>
            </a:lvl1pPr>
          </a:lstStyle>
          <a:p>
            <a:pPr lvl="0" algn="ctr"/>
            <a:r>
              <a:rPr lang="en-US" dirty="0"/>
              <a:t>Return to parent-slide containing images.</a:t>
            </a:r>
          </a:p>
        </p:txBody>
      </p:sp>
      <p:sp>
        <p:nvSpPr>
          <p:cNvPr id="4" name="Image Identifier 1">
            <a:extLst>
              <a:ext uri="{FF2B5EF4-FFF2-40B4-BE49-F238E27FC236}">
                <a16:creationId xmlns:a16="http://schemas.microsoft.com/office/drawing/2014/main" id="{06B6FD09-21E6-4C44-B034-2825B085D9A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65125" y="1410562"/>
            <a:ext cx="4078224" cy="393192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Image Identifier 1</a:t>
            </a:r>
          </a:p>
        </p:txBody>
      </p:sp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211AB556-A79C-4FDF-BD73-C1AB72D9590A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342900" y="1933303"/>
            <a:ext cx="4078224" cy="4315968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Slide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4" name="Image Identifier 2">
            <a:extLst>
              <a:ext uri="{FF2B5EF4-FFF2-40B4-BE49-F238E27FC236}">
                <a16:creationId xmlns:a16="http://schemas.microsoft.com/office/drawing/2014/main" id="{8126F7C8-57F8-404E-8B7F-DFB94AEB336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715145" y="1410562"/>
            <a:ext cx="4078224" cy="393192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Image Identifier 2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241441BC-54C7-474E-887C-32AF8F737FA5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4722876" y="1932432"/>
            <a:ext cx="4078224" cy="4315968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Slide Content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  <p:sp>
        <p:nvSpPr>
          <p:cNvPr id="18" name="Return to main slide Link 2">
            <a:extLst>
              <a:ext uri="{FF2B5EF4-FFF2-40B4-BE49-F238E27FC236}">
                <a16:creationId xmlns:a16="http://schemas.microsoft.com/office/drawing/2014/main" id="{B9537776-81D3-4405-934B-44873072847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081528" y="6348550"/>
            <a:ext cx="2980944" cy="228600"/>
          </a:xfrm>
        </p:spPr>
        <p:txBody>
          <a:bodyPr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IN" dirty="0"/>
              <a:t>Return to parent-slide containing images.</a:t>
            </a:r>
          </a:p>
        </p:txBody>
      </p:sp>
    </p:spTree>
    <p:extLst>
      <p:ext uri="{BB962C8B-B14F-4D97-AF65-F5344CB8AC3E}">
        <p14:creationId xmlns:p14="http://schemas.microsoft.com/office/powerpoint/2010/main" val="250593321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592">
          <p15:clr>
            <a:srgbClr val="FBAE40"/>
          </p15:clr>
        </p15:guide>
        <p15:guide id="2" orient="horz" pos="2736">
          <p15:clr>
            <a:srgbClr val="FBAE40"/>
          </p15:clr>
        </p15:guide>
        <p15:guide id="3" pos="2880">
          <p15:clr>
            <a:srgbClr val="FBAE40"/>
          </p15:clr>
        </p15:guide>
        <p15:guide id="4" pos="2976">
          <p15:clr>
            <a:srgbClr val="FBAE40"/>
          </p15:clr>
        </p15:guide>
        <p15:guide id="5" pos="2784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Main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A4407840-F6A4-4638-BB2F-9FBAA1A814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900" y="304800"/>
            <a:ext cx="8458200" cy="678611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2400"/>
            </a:lvl1pPr>
          </a:lstStyle>
          <a:p>
            <a:r>
              <a:rPr lang="en-US" dirty="0"/>
              <a:t>Slide Title</a:t>
            </a:r>
            <a:br>
              <a:rPr lang="en-US" dirty="0"/>
            </a:br>
            <a:endParaRPr lang="en-US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D13536C2-DC17-4031-9948-17E37EF9911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42900" y="1276709"/>
            <a:ext cx="8458200" cy="497169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Appendix Link">
            <a:extLst>
              <a:ext uri="{FF2B5EF4-FFF2-40B4-BE49-F238E27FC236}">
                <a16:creationId xmlns:a16="http://schemas.microsoft.com/office/drawing/2014/main" id="{3D2E3074-2DB7-4FC8-BF3F-B9711E20A3B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200400" y="6324600"/>
            <a:ext cx="2743200" cy="192024"/>
          </a:xfrm>
        </p:spPr>
        <p:txBody>
          <a:bodyPr anchor="b" anchorCtr="0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dirty="0"/>
              <a:t>Add text alternative link, if needed.</a:t>
            </a:r>
          </a:p>
        </p:txBody>
      </p:sp>
      <p:sp>
        <p:nvSpPr>
          <p:cNvPr id="8" name="Image Credit">
            <a:extLst>
              <a:ext uri="{FF2B5EF4-FFF2-40B4-BE49-F238E27FC236}">
                <a16:creationId xmlns:a16="http://schemas.microsoft.com/office/drawing/2014/main" id="{3341AD32-57DF-4473-A010-15DBF087AC9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562101" y="6684963"/>
            <a:ext cx="6976872" cy="173736"/>
          </a:xfrm>
        </p:spPr>
        <p:txBody>
          <a:bodyPr anchor="ctr" anchorCtr="0">
            <a:noAutofit/>
          </a:bodyPr>
          <a:lstStyle>
            <a:lvl1pPr algn="r">
              <a:defRPr sz="800">
                <a:solidFill>
                  <a:srgbClr val="595959"/>
                </a:solidFill>
              </a:defRPr>
            </a:lvl1pPr>
          </a:lstStyle>
          <a:p>
            <a:pPr lvl="0"/>
            <a:r>
              <a:rPr lang="en-US" dirty="0"/>
              <a:t>Insert Image Credit Here</a:t>
            </a:r>
          </a:p>
        </p:txBody>
      </p:sp>
    </p:spTree>
    <p:extLst>
      <p:ext uri="{BB962C8B-B14F-4D97-AF65-F5344CB8AC3E}">
        <p14:creationId xmlns:p14="http://schemas.microsoft.com/office/powerpoint/2010/main" val="138952791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2880">
          <p15:clr>
            <a:srgbClr val="FBAE40"/>
          </p15:clr>
        </p15:guide>
        <p15:guide id="2" orient="horz" pos="360">
          <p15:clr>
            <a:srgbClr val="FBAE40"/>
          </p15:clr>
        </p15:guide>
        <p15:guide id="3" pos="264">
          <p15:clr>
            <a:srgbClr val="FBAE40"/>
          </p15:clr>
        </p15:guide>
        <p15:guide id="4" orient="horz" pos="216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Horizontal Main Placehol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A4407840-F6A4-4638-BB2F-9FBAA1A814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900" y="304800"/>
            <a:ext cx="8458200" cy="678611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2400"/>
            </a:lvl1pPr>
          </a:lstStyle>
          <a:p>
            <a:r>
              <a:rPr lang="en-US" dirty="0"/>
              <a:t>Slide Title</a:t>
            </a:r>
            <a:br>
              <a:rPr lang="en-US" dirty="0"/>
            </a:br>
            <a:endParaRPr lang="en-US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D13536C2-DC17-4031-9948-17E37EF9911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42900" y="1276709"/>
            <a:ext cx="8458200" cy="283809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B2D170F-7AF9-40BB-A11B-08474DF5C3AA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342900" y="4343400"/>
            <a:ext cx="8458200" cy="190500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  <a:lvl4pPr marL="455613" indent="0">
              <a:buNone/>
              <a:defRPr/>
            </a:lvl4pPr>
          </a:lstStyle>
          <a:p>
            <a:pPr lvl="0"/>
            <a:r>
              <a:rPr lang="en-US" dirty="0"/>
              <a:t>Slide Content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Appendix Link">
            <a:extLst>
              <a:ext uri="{FF2B5EF4-FFF2-40B4-BE49-F238E27FC236}">
                <a16:creationId xmlns:a16="http://schemas.microsoft.com/office/drawing/2014/main" id="{BA2E2FDB-1128-47F8-861C-736E66873753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200400" y="6324600"/>
            <a:ext cx="2743200" cy="192024"/>
          </a:xfrm>
        </p:spPr>
        <p:txBody>
          <a:bodyPr anchor="b" anchorCtr="0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dirty="0"/>
              <a:t>Add text alternative link, if needed.</a:t>
            </a:r>
          </a:p>
        </p:txBody>
      </p:sp>
      <p:sp>
        <p:nvSpPr>
          <p:cNvPr id="10" name="Image Credit">
            <a:extLst>
              <a:ext uri="{FF2B5EF4-FFF2-40B4-BE49-F238E27FC236}">
                <a16:creationId xmlns:a16="http://schemas.microsoft.com/office/drawing/2014/main" id="{96D29D1D-52C5-415C-8F04-01A8F1203347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562101" y="6684963"/>
            <a:ext cx="6976872" cy="173736"/>
          </a:xfrm>
        </p:spPr>
        <p:txBody>
          <a:bodyPr anchor="ctr" anchorCtr="0">
            <a:noAutofit/>
          </a:bodyPr>
          <a:lstStyle>
            <a:lvl1pPr algn="r">
              <a:defRPr sz="800">
                <a:solidFill>
                  <a:srgbClr val="595959"/>
                </a:solidFill>
              </a:defRPr>
            </a:lvl1pPr>
          </a:lstStyle>
          <a:p>
            <a:pPr lvl="0"/>
            <a:r>
              <a:rPr lang="en-US" dirty="0"/>
              <a:t>Insert Image Credit Here</a:t>
            </a:r>
          </a:p>
        </p:txBody>
      </p:sp>
    </p:spTree>
    <p:extLst>
      <p:ext uri="{BB962C8B-B14F-4D97-AF65-F5344CB8AC3E}">
        <p14:creationId xmlns:p14="http://schemas.microsoft.com/office/powerpoint/2010/main" val="89025497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592">
          <p15:clr>
            <a:srgbClr val="FBAE40"/>
          </p15:clr>
        </p15:guide>
        <p15:guide id="2" orient="horz" pos="2736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mparison Placehol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A4407840-F6A4-4638-BB2F-9FBAA1A814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900" y="304800"/>
            <a:ext cx="8458200" cy="678611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2400"/>
            </a:lvl1pPr>
          </a:lstStyle>
          <a:p>
            <a:r>
              <a:rPr lang="en-US" dirty="0"/>
              <a:t>Slide Title</a:t>
            </a:r>
            <a:br>
              <a:rPr lang="en-US" dirty="0"/>
            </a:br>
            <a:endParaRPr lang="en-US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D13536C2-DC17-4031-9948-17E37EF9911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42900" y="1276709"/>
            <a:ext cx="4076700" cy="497169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B2D170F-7AF9-40BB-A11B-08474DF5C3AA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4724400" y="1257300"/>
            <a:ext cx="4076700" cy="499110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Appendix Link">
            <a:extLst>
              <a:ext uri="{FF2B5EF4-FFF2-40B4-BE49-F238E27FC236}">
                <a16:creationId xmlns:a16="http://schemas.microsoft.com/office/drawing/2014/main" id="{4AE6E6E7-EF0D-4B16-A430-D3E949F0A82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200400" y="6324600"/>
            <a:ext cx="2743200" cy="192024"/>
          </a:xfrm>
        </p:spPr>
        <p:txBody>
          <a:bodyPr anchor="b" anchorCtr="0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dirty="0"/>
              <a:t>Add text alternative link, if needed.</a:t>
            </a:r>
          </a:p>
        </p:txBody>
      </p:sp>
      <p:sp>
        <p:nvSpPr>
          <p:cNvPr id="10" name="Image Credit">
            <a:extLst>
              <a:ext uri="{FF2B5EF4-FFF2-40B4-BE49-F238E27FC236}">
                <a16:creationId xmlns:a16="http://schemas.microsoft.com/office/drawing/2014/main" id="{67124AF1-AD81-4125-B6A8-174BC6E5DB6C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562101" y="6684963"/>
            <a:ext cx="6976872" cy="173736"/>
          </a:xfrm>
        </p:spPr>
        <p:txBody>
          <a:bodyPr anchor="ctr" anchorCtr="0">
            <a:noAutofit/>
          </a:bodyPr>
          <a:lstStyle>
            <a:lvl1pPr algn="r">
              <a:defRPr sz="800">
                <a:solidFill>
                  <a:srgbClr val="595959"/>
                </a:solidFill>
              </a:defRPr>
            </a:lvl1pPr>
          </a:lstStyle>
          <a:p>
            <a:pPr lvl="0"/>
            <a:r>
              <a:rPr lang="en-US" dirty="0"/>
              <a:t>Insert Image Credit Here</a:t>
            </a:r>
          </a:p>
        </p:txBody>
      </p:sp>
    </p:spTree>
    <p:extLst>
      <p:ext uri="{BB962C8B-B14F-4D97-AF65-F5344CB8AC3E}">
        <p14:creationId xmlns:p14="http://schemas.microsoft.com/office/powerpoint/2010/main" val="195067925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592">
          <p15:clr>
            <a:srgbClr val="FBAE40"/>
          </p15:clr>
        </p15:guide>
        <p15:guide id="2" orient="horz" pos="2736">
          <p15:clr>
            <a:srgbClr val="FBAE40"/>
          </p15:clr>
        </p15:guide>
        <p15:guide id="3" pos="2880">
          <p15:clr>
            <a:srgbClr val="FBAE40"/>
          </p15:clr>
        </p15:guide>
        <p15:guide id="4" pos="2976">
          <p15:clr>
            <a:srgbClr val="FBAE40"/>
          </p15:clr>
        </p15:guide>
        <p15:guide id="5" pos="2784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 W/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MHE Altered Background, fixed">
            <a:extLst>
              <a:ext uri="{FF2B5EF4-FFF2-40B4-BE49-F238E27FC236}">
                <a16:creationId xmlns:a16="http://schemas.microsoft.com/office/drawing/2014/main" id="{E2D8ACCF-E5FC-4FE9-9E84-B2A0A6B1EE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342900" y="2095500"/>
            <a:ext cx="3886199" cy="3886199"/>
            <a:chOff x="342900" y="2095500"/>
            <a:chExt cx="3886199" cy="3886199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2AD1ADE-6D88-5C48-9EEF-7E081C733011}"/>
                </a:ext>
              </a:extLst>
            </p:cNvPr>
            <p:cNvSpPr/>
            <p:nvPr userDrawn="1"/>
          </p:nvSpPr>
          <p:spPr>
            <a:xfrm>
              <a:off x="342900" y="2095500"/>
              <a:ext cx="3886199" cy="3886199"/>
            </a:xfrm>
            <a:prstGeom prst="rect">
              <a:avLst/>
            </a:prstGeom>
            <a:solidFill>
              <a:srgbClr val="9F2241"/>
            </a:soli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AFE6DE48-1064-2849-AF2D-2E29711B1885}"/>
                </a:ext>
              </a:extLst>
            </p:cNvPr>
            <p:cNvSpPr/>
            <p:nvPr userDrawn="1"/>
          </p:nvSpPr>
          <p:spPr>
            <a:xfrm>
              <a:off x="495300" y="2362200"/>
              <a:ext cx="3429000" cy="3467100"/>
            </a:xfrm>
            <a:prstGeom prst="rect">
              <a:avLst/>
            </a:prstGeom>
            <a:solidFill>
              <a:srgbClr val="E21A23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7" name="Title"/>
          <p:cNvSpPr>
            <a:spLocks noGrp="1"/>
          </p:cNvSpPr>
          <p:nvPr userDrawn="1">
            <p:ph type="ctrTitle" hasCustomPrompt="1"/>
          </p:nvPr>
        </p:nvSpPr>
        <p:spPr>
          <a:xfrm>
            <a:off x="621792" y="2608290"/>
            <a:ext cx="3035808" cy="1394084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26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8" name="Subtitle"/>
          <p:cNvSpPr>
            <a:spLocks noGrp="1"/>
          </p:cNvSpPr>
          <p:nvPr userDrawn="1">
            <p:ph type="subTitle" idx="1" hasCustomPrompt="1"/>
          </p:nvPr>
        </p:nvSpPr>
        <p:spPr>
          <a:xfrm>
            <a:off x="621792" y="4069830"/>
            <a:ext cx="3035808" cy="80409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Presentation Subtitle</a:t>
            </a:r>
          </a:p>
        </p:txBody>
      </p:sp>
      <p:cxnSp>
        <p:nvCxnSpPr>
          <p:cNvPr id="9" name="MHE line separating subtitles from text">
            <a:extLst>
              <a:ext uri="{FF2B5EF4-FFF2-40B4-BE49-F238E27FC236}">
                <a16:creationId xmlns:a16="http://schemas.microsoft.com/office/drawing/2014/main" id="{EC86C884-D766-9149-B40E-B86A943DE6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713232" y="4919472"/>
            <a:ext cx="2532888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21791" y="5096656"/>
            <a:ext cx="3043303" cy="569626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200" b="1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Extra Text</a:t>
            </a:r>
          </a:p>
        </p:txBody>
      </p:sp>
      <p:sp>
        <p:nvSpPr>
          <p:cNvPr id="3" name="Cover Placeholder">
            <a:extLst>
              <a:ext uri="{FF2B5EF4-FFF2-40B4-BE49-F238E27FC236}">
                <a16:creationId xmlns:a16="http://schemas.microsoft.com/office/drawing/2014/main" id="{67C61915-1FDF-4DF1-95F4-8BAC894B4DC1}"/>
              </a:ext>
            </a:extLst>
          </p:cNvPr>
          <p:cNvSpPr>
            <a:spLocks noGrp="1"/>
          </p:cNvSpPr>
          <p:nvPr userDrawn="1">
            <p:ph type="pic" sz="quarter" idx="11" hasCustomPrompt="1"/>
          </p:nvPr>
        </p:nvSpPr>
        <p:spPr>
          <a:xfrm>
            <a:off x="4572000" y="1450229"/>
            <a:ext cx="4229100" cy="497645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Optional: Include Cover Here</a:t>
            </a:r>
          </a:p>
        </p:txBody>
      </p:sp>
      <p:sp>
        <p:nvSpPr>
          <p:cNvPr id="2" name="Long Copyright">
            <a:extLst>
              <a:ext uri="{FF2B5EF4-FFF2-40B4-BE49-F238E27FC236}">
                <a16:creationId xmlns:a16="http://schemas.microsoft.com/office/drawing/2014/main" id="{F4607C07-D864-4A1A-8061-D12997CC50CE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ctr">
              <a:defRPr/>
            </a:lvl1pPr>
          </a:lstStyle>
          <a:p>
            <a:pPr defTabSz="457200">
              <a:spcBef>
                <a:spcPct val="20000"/>
              </a:spcBef>
              <a:defRPr/>
            </a:pPr>
            <a:r>
              <a:rPr lang="en-US" dirty="0"/>
              <a:t>© &lt; add the year&gt; McGraw Hill. All rights reserved. Authorized only for instructor use in the classroom.</a:t>
            </a:r>
          </a:p>
          <a:p>
            <a:pPr defTabSz="457200">
              <a:spcBef>
                <a:spcPct val="20000"/>
              </a:spcBef>
              <a:defRPr/>
            </a:pPr>
            <a:r>
              <a:rPr lang="en-US" dirty="0"/>
              <a:t>No reproduction or further distribution permitted without the prior written consent of McGraw Hill.</a:t>
            </a:r>
          </a:p>
        </p:txBody>
      </p:sp>
    </p:spTree>
    <p:extLst>
      <p:ext uri="{BB962C8B-B14F-4D97-AF65-F5344CB8AC3E}">
        <p14:creationId xmlns:p14="http://schemas.microsoft.com/office/powerpoint/2010/main" val="248906892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320">
          <p15:clr>
            <a:srgbClr val="FBAE40"/>
          </p15:clr>
        </p15:guide>
        <p15:guide id="2" orient="horz" pos="3768">
          <p15:clr>
            <a:srgbClr val="FBAE40"/>
          </p15:clr>
        </p15:guide>
        <p15:guide id="3" pos="2664">
          <p15:clr>
            <a:srgbClr val="FBAE40"/>
          </p15:clr>
        </p15:guide>
        <p15:guide id="4" pos="2880">
          <p15:clr>
            <a:srgbClr val="FBAE40"/>
          </p15:clr>
        </p15:guide>
        <p15:guide id="5" pos="2472">
          <p15:clr>
            <a:srgbClr val="FBAE40"/>
          </p15:clr>
        </p15:guide>
        <p15:guide id="6" pos="312">
          <p15:clr>
            <a:srgbClr val="FBAE40"/>
          </p15:clr>
        </p15:guide>
        <p15:guide id="7" orient="horz" pos="1488">
          <p15:clr>
            <a:srgbClr val="FBAE40"/>
          </p15:clr>
        </p15:guide>
        <p15:guide id="8" orient="horz" pos="3672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Main One Second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A4407840-F6A4-4638-BB2F-9FBAA1A814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900" y="304800"/>
            <a:ext cx="8458200" cy="678611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2400"/>
            </a:lvl1pPr>
          </a:lstStyle>
          <a:p>
            <a:r>
              <a:rPr lang="en-US" dirty="0"/>
              <a:t>Slide Title</a:t>
            </a:r>
            <a:br>
              <a:rPr lang="en-US" dirty="0"/>
            </a:br>
            <a:endParaRPr lang="en-US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D13536C2-DC17-4031-9948-17E37EF9911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42900" y="1276709"/>
            <a:ext cx="5791200" cy="497169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B2D170F-7AF9-40BB-A11B-08474DF5C3AA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418052" y="1257300"/>
            <a:ext cx="2383047" cy="499110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Appendix Link">
            <a:extLst>
              <a:ext uri="{FF2B5EF4-FFF2-40B4-BE49-F238E27FC236}">
                <a16:creationId xmlns:a16="http://schemas.microsoft.com/office/drawing/2014/main" id="{AD32CF7C-C3BC-4FF7-8980-8FA18C499C01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200400" y="6324600"/>
            <a:ext cx="2743200" cy="192024"/>
          </a:xfrm>
        </p:spPr>
        <p:txBody>
          <a:bodyPr anchor="b" anchorCtr="0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dirty="0"/>
              <a:t>Add text alternative link, if needed.</a:t>
            </a:r>
          </a:p>
        </p:txBody>
      </p:sp>
      <p:sp>
        <p:nvSpPr>
          <p:cNvPr id="10" name="Image Credit">
            <a:extLst>
              <a:ext uri="{FF2B5EF4-FFF2-40B4-BE49-F238E27FC236}">
                <a16:creationId xmlns:a16="http://schemas.microsoft.com/office/drawing/2014/main" id="{7D6F5080-9539-4A86-A29C-6C60365B64C7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562101" y="6684963"/>
            <a:ext cx="6976872" cy="173736"/>
          </a:xfrm>
        </p:spPr>
        <p:txBody>
          <a:bodyPr anchor="ctr" anchorCtr="0">
            <a:noAutofit/>
          </a:bodyPr>
          <a:lstStyle>
            <a:lvl1pPr algn="r">
              <a:defRPr sz="800">
                <a:solidFill>
                  <a:srgbClr val="595959"/>
                </a:solidFill>
              </a:defRPr>
            </a:lvl1pPr>
          </a:lstStyle>
          <a:p>
            <a:pPr lvl="0"/>
            <a:r>
              <a:rPr lang="en-US" dirty="0"/>
              <a:t>Insert Image Credit Here</a:t>
            </a:r>
          </a:p>
        </p:txBody>
      </p:sp>
    </p:spTree>
    <p:extLst>
      <p:ext uri="{BB962C8B-B14F-4D97-AF65-F5344CB8AC3E}">
        <p14:creationId xmlns:p14="http://schemas.microsoft.com/office/powerpoint/2010/main" val="22533899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592">
          <p15:clr>
            <a:srgbClr val="FBAE40"/>
          </p15:clr>
        </p15:guide>
        <p15:guide id="2" orient="horz" pos="2736">
          <p15:clr>
            <a:srgbClr val="FBAE40"/>
          </p15:clr>
        </p15:guide>
        <p15:guide id="4" pos="4032">
          <p15:clr>
            <a:srgbClr val="FBAE40"/>
          </p15:clr>
        </p15:guide>
        <p15:guide id="5" pos="3864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with Third as Acc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A4407840-F6A4-4638-BB2F-9FBAA1A814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900" y="304800"/>
            <a:ext cx="8458200" cy="678611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2400"/>
            </a:lvl1pPr>
          </a:lstStyle>
          <a:p>
            <a:r>
              <a:rPr lang="en-US" dirty="0"/>
              <a:t>Slide Title</a:t>
            </a:r>
            <a:br>
              <a:rPr lang="en-US" dirty="0"/>
            </a:br>
            <a:endParaRPr lang="en-US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D13536C2-DC17-4031-9948-17E37EF9911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42900" y="1276709"/>
            <a:ext cx="8458200" cy="283809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B2D170F-7AF9-40BB-A11B-08474DF5C3AA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342901" y="4343400"/>
            <a:ext cx="5791200" cy="190500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22432755-BCF5-451F-968D-CFFD10D87BE2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400800" y="4343400"/>
            <a:ext cx="2400300" cy="190500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0" name="Appendix Link">
            <a:extLst>
              <a:ext uri="{FF2B5EF4-FFF2-40B4-BE49-F238E27FC236}">
                <a16:creationId xmlns:a16="http://schemas.microsoft.com/office/drawing/2014/main" id="{94C876B4-C8F8-4EDA-9579-00F8F36CB98C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200400" y="6324600"/>
            <a:ext cx="2743200" cy="192024"/>
          </a:xfrm>
        </p:spPr>
        <p:txBody>
          <a:bodyPr anchor="b" anchorCtr="0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dirty="0"/>
              <a:t>Add text alternative link, if needed.</a:t>
            </a:r>
          </a:p>
        </p:txBody>
      </p:sp>
      <p:sp>
        <p:nvSpPr>
          <p:cNvPr id="11" name="Image Credit">
            <a:extLst>
              <a:ext uri="{FF2B5EF4-FFF2-40B4-BE49-F238E27FC236}">
                <a16:creationId xmlns:a16="http://schemas.microsoft.com/office/drawing/2014/main" id="{9138FC26-0A66-41D8-932B-35FF43FDA97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562101" y="6684963"/>
            <a:ext cx="6976872" cy="173736"/>
          </a:xfrm>
        </p:spPr>
        <p:txBody>
          <a:bodyPr anchor="ctr" anchorCtr="0">
            <a:noAutofit/>
          </a:bodyPr>
          <a:lstStyle>
            <a:lvl1pPr algn="r">
              <a:defRPr sz="800">
                <a:solidFill>
                  <a:srgbClr val="595959"/>
                </a:solidFill>
              </a:defRPr>
            </a:lvl1pPr>
          </a:lstStyle>
          <a:p>
            <a:pPr lvl="0"/>
            <a:r>
              <a:rPr lang="en-US" dirty="0"/>
              <a:t>Insert Image Credit Here</a:t>
            </a:r>
          </a:p>
        </p:txBody>
      </p:sp>
    </p:spTree>
    <p:extLst>
      <p:ext uri="{BB962C8B-B14F-4D97-AF65-F5344CB8AC3E}">
        <p14:creationId xmlns:p14="http://schemas.microsoft.com/office/powerpoint/2010/main" val="401250323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592">
          <p15:clr>
            <a:srgbClr val="FBAE40"/>
          </p15:clr>
        </p15:guide>
        <p15:guide id="2" orient="horz" pos="2736">
          <p15:clr>
            <a:srgbClr val="FBAE40"/>
          </p15:clr>
        </p15:guide>
        <p15:guide id="4" pos="4032">
          <p15:clr>
            <a:srgbClr val="FBAE40"/>
          </p15:clr>
        </p15:guide>
        <p15:guide id="5" pos="3864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Main Placehol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A4407840-F6A4-4638-BB2F-9FBAA1A814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900" y="304800"/>
            <a:ext cx="8458200" cy="678611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2400"/>
            </a:lvl1pPr>
          </a:lstStyle>
          <a:p>
            <a:r>
              <a:rPr lang="en-US" dirty="0"/>
              <a:t>Slide Title</a:t>
            </a:r>
            <a:br>
              <a:rPr lang="en-US" dirty="0"/>
            </a:br>
            <a:endParaRPr lang="en-US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D13536C2-DC17-4031-9948-17E37EF9911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42900" y="1276710"/>
            <a:ext cx="8458200" cy="61247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B2D170F-7AF9-40BB-A11B-08474DF5C3AA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342900" y="2070496"/>
            <a:ext cx="8458200" cy="649138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3356A590-66B5-4770-8441-82DC031F56EA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342900" y="2900944"/>
            <a:ext cx="8458200" cy="67310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30BD29E5-BD7B-4CD0-9B09-8F8B24F89FB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342900" y="3755354"/>
            <a:ext cx="8458200" cy="69850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E908CA92-5DB2-4DC0-937B-1B178AA91781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342900" y="4635164"/>
            <a:ext cx="8458200" cy="69850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5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8B728CCD-2639-461B-9841-57505AC1346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342900" y="5514975"/>
            <a:ext cx="8458200" cy="733425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6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2" name="Appendix Link">
            <a:extLst>
              <a:ext uri="{FF2B5EF4-FFF2-40B4-BE49-F238E27FC236}">
                <a16:creationId xmlns:a16="http://schemas.microsoft.com/office/drawing/2014/main" id="{97057F8C-50AA-46C4-9FEB-90CB82EBCB39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200400" y="6324600"/>
            <a:ext cx="2743200" cy="192024"/>
          </a:xfrm>
        </p:spPr>
        <p:txBody>
          <a:bodyPr anchor="b" anchorCtr="0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dirty="0"/>
              <a:t>Add text alternative link, if needed.</a:t>
            </a:r>
          </a:p>
        </p:txBody>
      </p:sp>
      <p:sp>
        <p:nvSpPr>
          <p:cNvPr id="14" name="Image Credit">
            <a:extLst>
              <a:ext uri="{FF2B5EF4-FFF2-40B4-BE49-F238E27FC236}">
                <a16:creationId xmlns:a16="http://schemas.microsoft.com/office/drawing/2014/main" id="{1623EF09-AD07-4110-9BAD-C19C23C906E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562101" y="6684963"/>
            <a:ext cx="6976872" cy="173736"/>
          </a:xfrm>
        </p:spPr>
        <p:txBody>
          <a:bodyPr anchor="ctr" anchorCtr="0">
            <a:noAutofit/>
          </a:bodyPr>
          <a:lstStyle>
            <a:lvl1pPr algn="r">
              <a:defRPr sz="800">
                <a:solidFill>
                  <a:srgbClr val="595959"/>
                </a:solidFill>
              </a:defRPr>
            </a:lvl1pPr>
          </a:lstStyle>
          <a:p>
            <a:pPr lvl="0"/>
            <a:r>
              <a:rPr lang="en-US" dirty="0"/>
              <a:t>Insert Image Credit Here</a:t>
            </a:r>
          </a:p>
        </p:txBody>
      </p:sp>
    </p:spTree>
    <p:extLst>
      <p:ext uri="{BB962C8B-B14F-4D97-AF65-F5344CB8AC3E}">
        <p14:creationId xmlns:p14="http://schemas.microsoft.com/office/powerpoint/2010/main" val="277794859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592">
          <p15:clr>
            <a:srgbClr val="FBAE40"/>
          </p15:clr>
        </p15:guide>
        <p15:guide id="2" orient="horz" pos="2736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ix Main Placehol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A4407840-F6A4-4638-BB2F-9FBAA1A814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900" y="304800"/>
            <a:ext cx="8458200" cy="678611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2400"/>
            </a:lvl1pPr>
          </a:lstStyle>
          <a:p>
            <a:r>
              <a:rPr lang="en-US" dirty="0"/>
              <a:t>Slide Title</a:t>
            </a:r>
            <a:br>
              <a:rPr lang="en-US" dirty="0"/>
            </a:br>
            <a:endParaRPr lang="en-US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D13536C2-DC17-4031-9948-17E37EF9911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42900" y="1276710"/>
            <a:ext cx="8458200" cy="54864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B2D170F-7AF9-40BB-A11B-08474DF5C3AA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342900" y="1904671"/>
            <a:ext cx="8458200" cy="54864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3356A590-66B5-4770-8441-82DC031F56EA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342900" y="2532632"/>
            <a:ext cx="8458200" cy="54864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30BD29E5-BD7B-4CD0-9B09-8F8B24F89FB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342900" y="3160593"/>
            <a:ext cx="8458200" cy="54864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E908CA92-5DB2-4DC0-937B-1B178AA91781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342900" y="3788554"/>
            <a:ext cx="8458200" cy="54864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5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8B728CCD-2639-461B-9841-57505AC1346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342900" y="4416515"/>
            <a:ext cx="8458200" cy="54864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6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2" name="Content Placeholder 7">
            <a:extLst>
              <a:ext uri="{FF2B5EF4-FFF2-40B4-BE49-F238E27FC236}">
                <a16:creationId xmlns:a16="http://schemas.microsoft.com/office/drawing/2014/main" id="{8B728CCD-2639-461B-9841-57505AC13467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342900" y="5044476"/>
            <a:ext cx="8458200" cy="54864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6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4" name="Content Placeholder 8">
            <a:extLst>
              <a:ext uri="{FF2B5EF4-FFF2-40B4-BE49-F238E27FC236}">
                <a16:creationId xmlns:a16="http://schemas.microsoft.com/office/drawing/2014/main" id="{8B728CCD-2639-461B-9841-57505AC13467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342900" y="5672435"/>
            <a:ext cx="8458200" cy="54864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6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8" name="Appendix Link">
            <a:extLst>
              <a:ext uri="{FF2B5EF4-FFF2-40B4-BE49-F238E27FC236}">
                <a16:creationId xmlns:a16="http://schemas.microsoft.com/office/drawing/2014/main" id="{F163B4E1-5D46-44BE-A972-DA38306E845F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200400" y="6324600"/>
            <a:ext cx="2743200" cy="192024"/>
          </a:xfrm>
        </p:spPr>
        <p:txBody>
          <a:bodyPr anchor="b" anchorCtr="0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dirty="0"/>
              <a:t>Add text alternative link, if needed.</a:t>
            </a:r>
          </a:p>
        </p:txBody>
      </p:sp>
      <p:sp>
        <p:nvSpPr>
          <p:cNvPr id="19" name="Image Credit">
            <a:extLst>
              <a:ext uri="{FF2B5EF4-FFF2-40B4-BE49-F238E27FC236}">
                <a16:creationId xmlns:a16="http://schemas.microsoft.com/office/drawing/2014/main" id="{11CF0136-AD06-4EAE-ADD1-CB06BEFD9BF1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562101" y="6684963"/>
            <a:ext cx="6976872" cy="173736"/>
          </a:xfrm>
        </p:spPr>
        <p:txBody>
          <a:bodyPr anchor="ctr" anchorCtr="0">
            <a:noAutofit/>
          </a:bodyPr>
          <a:lstStyle>
            <a:lvl1pPr algn="r">
              <a:defRPr sz="800">
                <a:solidFill>
                  <a:srgbClr val="595959"/>
                </a:solidFill>
              </a:defRPr>
            </a:lvl1pPr>
          </a:lstStyle>
          <a:p>
            <a:pPr lvl="0"/>
            <a:r>
              <a:rPr lang="en-US" dirty="0"/>
              <a:t>Insert Image Credit Here</a:t>
            </a:r>
          </a:p>
        </p:txBody>
      </p:sp>
    </p:spTree>
    <p:extLst>
      <p:ext uri="{BB962C8B-B14F-4D97-AF65-F5344CB8AC3E}">
        <p14:creationId xmlns:p14="http://schemas.microsoft.com/office/powerpoint/2010/main" val="219068663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592">
          <p15:clr>
            <a:srgbClr val="FBAE40"/>
          </p15:clr>
        </p15:guide>
        <p15:guide id="2" orient="horz" pos="2736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ppendix-One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A4407840-F6A4-4638-BB2F-9FBAA1A814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900" y="304800"/>
            <a:ext cx="8458200" cy="678611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2400"/>
            </a:lvl1pPr>
          </a:lstStyle>
          <a:p>
            <a:r>
              <a:rPr lang="en-US" dirty="0"/>
              <a:t>Slide Title</a:t>
            </a:r>
            <a:br>
              <a:rPr lang="en-US" dirty="0"/>
            </a:br>
            <a:endParaRPr lang="en-US" dirty="0"/>
          </a:p>
        </p:txBody>
      </p:sp>
      <p:sp>
        <p:nvSpPr>
          <p:cNvPr id="6" name="Return to main slide Link 1">
            <a:extLst>
              <a:ext uri="{FF2B5EF4-FFF2-40B4-BE49-F238E27FC236}">
                <a16:creationId xmlns:a16="http://schemas.microsoft.com/office/drawing/2014/main" id="{F538FEEA-434F-404A-8A40-5F717D6CB59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081587" y="1068234"/>
            <a:ext cx="2980826" cy="225425"/>
          </a:xfrm>
        </p:spPr>
        <p:txBody>
          <a:bodyPr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US" dirty="0"/>
              <a:t>Return to parent-slide containing images.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F99ECE4-CEB6-4518-B036-709D64B27AE0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342900" y="1371601"/>
            <a:ext cx="8458200" cy="4873752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Slide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Return to main slide Link 2">
            <a:extLst>
              <a:ext uri="{FF2B5EF4-FFF2-40B4-BE49-F238E27FC236}">
                <a16:creationId xmlns:a16="http://schemas.microsoft.com/office/drawing/2014/main" id="{9B134E77-CDFC-4241-959A-BAF4C2ADE20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070946" y="6350211"/>
            <a:ext cx="2980944" cy="228600"/>
          </a:xfrm>
        </p:spPr>
        <p:txBody>
          <a:bodyPr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IN" dirty="0"/>
              <a:t>Return to parent-slide containing images.</a:t>
            </a:r>
          </a:p>
        </p:txBody>
      </p:sp>
    </p:spTree>
    <p:extLst>
      <p:ext uri="{BB962C8B-B14F-4D97-AF65-F5344CB8AC3E}">
        <p14:creationId xmlns:p14="http://schemas.microsoft.com/office/powerpoint/2010/main" val="363425135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2880">
          <p15:clr>
            <a:srgbClr val="FBAE40"/>
          </p15:clr>
        </p15:guide>
        <p15:guide id="2" orient="horz" pos="360">
          <p15:clr>
            <a:srgbClr val="FBAE40"/>
          </p15:clr>
        </p15:guide>
        <p15:guide id="3" pos="264">
          <p15:clr>
            <a:srgbClr val="FBAE40"/>
          </p15:clr>
        </p15:guide>
        <p15:guide id="4" orient="horz" pos="2160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idden Slide Title">
            <a:extLst>
              <a:ext uri="{FF2B5EF4-FFF2-40B4-BE49-F238E27FC236}">
                <a16:creationId xmlns:a16="http://schemas.microsoft.com/office/drawing/2014/main" id="{D3229D0C-04EF-482F-B26C-8D49CD33DBE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5949" y="418391"/>
            <a:ext cx="2292103" cy="29182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Add hidden title here </a:t>
            </a:r>
          </a:p>
        </p:txBody>
      </p:sp>
      <p:pic>
        <p:nvPicPr>
          <p:cNvPr id="6" name="MGH Logo">
            <a:extLst>
              <a:ext uri="{FF2B5EF4-FFF2-40B4-BE49-F238E27FC236}">
                <a16:creationId xmlns:a16="http://schemas.microsoft.com/office/drawing/2014/main" id="{60DCFDF5-2A5B-440E-888A-BC0BFEF9FF5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0211" y="1005697"/>
            <a:ext cx="2443579" cy="2443579"/>
          </a:xfrm>
          <a:prstGeom prst="rect">
            <a:avLst/>
          </a:prstGeom>
        </p:spPr>
      </p:pic>
      <p:sp>
        <p:nvSpPr>
          <p:cNvPr id="3" name="Long Copyright">
            <a:extLst>
              <a:ext uri="{FF2B5EF4-FFF2-40B4-BE49-F238E27FC236}">
                <a16:creationId xmlns:a16="http://schemas.microsoft.com/office/drawing/2014/main" id="{9AB572CE-E262-4FA6-8D47-02F068ADD1B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0" y="6487064"/>
            <a:ext cx="9144000" cy="370936"/>
          </a:xfrm>
        </p:spPr>
        <p:txBody>
          <a:bodyPr/>
          <a:lstStyle>
            <a:lvl1pPr algn="ctr">
              <a:defRPr/>
            </a:lvl1pPr>
          </a:lstStyle>
          <a:p>
            <a:pPr defTabSz="457200">
              <a:spcBef>
                <a:spcPct val="20000"/>
              </a:spcBef>
              <a:defRPr/>
            </a:pPr>
            <a:r>
              <a:rPr lang="en-US" dirty="0"/>
              <a:t>© &lt; add the year&gt; McGraw Hill. All rights reserved. Authorized only for instructor use in the classroom.</a:t>
            </a:r>
          </a:p>
          <a:p>
            <a:pPr defTabSz="457200">
              <a:spcBef>
                <a:spcPct val="20000"/>
              </a:spcBef>
              <a:defRPr/>
            </a:pPr>
            <a:r>
              <a:rPr lang="en-US" dirty="0"/>
              <a:t>No reproduction or further distribution permitted without the prior written consent of McGraw Hill.</a:t>
            </a:r>
          </a:p>
        </p:txBody>
      </p:sp>
      <p:sp>
        <p:nvSpPr>
          <p:cNvPr id="9" name="MGH Tagline">
            <a:extLst>
              <a:ext uri="{FF2B5EF4-FFF2-40B4-BE49-F238E27FC236}">
                <a16:creationId xmlns:a16="http://schemas.microsoft.com/office/drawing/2014/main" id="{F040BF5C-A78D-440C-93DF-72F3F641F3F1}"/>
              </a:ext>
            </a:extLst>
          </p:cNvPr>
          <p:cNvSpPr txBox="1"/>
          <p:nvPr userDrawn="1"/>
        </p:nvSpPr>
        <p:spPr>
          <a:xfrm>
            <a:off x="1730746" y="3796682"/>
            <a:ext cx="5682508" cy="4690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4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+mn-cs"/>
              </a:rPr>
              <a:t>Because learning changes everything.</a:t>
            </a:r>
            <a:r>
              <a:rPr kumimoji="0" lang="en-US" sz="1400" b="0" i="0" u="none" strike="noStrike" kern="1200" cap="none" spc="40" normalizeH="0" baseline="6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+mn-cs"/>
              </a:rPr>
              <a:t>®</a:t>
            </a:r>
            <a:endParaRPr kumimoji="0" lang="en-US" sz="2400" b="0" i="0" u="none" strike="noStrike" kern="1200" cap="none" spc="40" normalizeH="0" baseline="60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MGH URL">
            <a:extLst>
              <a:ext uri="{FF2B5EF4-FFF2-40B4-BE49-F238E27FC236}">
                <a16:creationId xmlns:a16="http://schemas.microsoft.com/office/drawing/2014/main" id="{2215B5DD-E18E-478F-81B9-79BA83A9A251}"/>
              </a:ext>
            </a:extLst>
          </p:cNvPr>
          <p:cNvSpPr txBox="1"/>
          <p:nvPr userDrawn="1"/>
        </p:nvSpPr>
        <p:spPr>
          <a:xfrm>
            <a:off x="3269085" y="5329121"/>
            <a:ext cx="26058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www.mheducation.com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495117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NO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MHE Official Background, fixed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1452559"/>
            <a:ext cx="9144000" cy="4982750"/>
            <a:chOff x="0" y="1521567"/>
            <a:chExt cx="9144000" cy="4846438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23FD8DC8-1EF1-6B48-9F31-D9D254F85818}"/>
                </a:ext>
              </a:extLst>
            </p:cNvPr>
            <p:cNvSpPr/>
            <p:nvPr userDrawn="1"/>
          </p:nvSpPr>
          <p:spPr>
            <a:xfrm>
              <a:off x="0" y="1521567"/>
              <a:ext cx="9144000" cy="4846438"/>
            </a:xfrm>
            <a:prstGeom prst="rect">
              <a:avLst/>
            </a:prstGeom>
            <a:solidFill>
              <a:srgbClr val="720F11"/>
            </a:soli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500492E-5EBE-C745-8EEE-F17D4BB4582E}"/>
                </a:ext>
              </a:extLst>
            </p:cNvPr>
            <p:cNvSpPr/>
            <p:nvPr userDrawn="1"/>
          </p:nvSpPr>
          <p:spPr>
            <a:xfrm>
              <a:off x="185629" y="2001422"/>
              <a:ext cx="8493233" cy="4166364"/>
            </a:xfrm>
            <a:prstGeom prst="rect">
              <a:avLst/>
            </a:prstGeom>
            <a:solidFill>
              <a:srgbClr val="9F2241"/>
            </a:soli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6D976C39-0B94-D44F-9108-A52DD0916B5A}"/>
                </a:ext>
              </a:extLst>
            </p:cNvPr>
            <p:cNvSpPr/>
            <p:nvPr userDrawn="1"/>
          </p:nvSpPr>
          <p:spPr>
            <a:xfrm>
              <a:off x="364385" y="2475809"/>
              <a:ext cx="7858340" cy="3513221"/>
            </a:xfrm>
            <a:prstGeom prst="rect">
              <a:avLst/>
            </a:prstGeom>
            <a:solidFill>
              <a:srgbClr val="E21A23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itle"/>
          <p:cNvSpPr>
            <a:spLocks noGrp="1"/>
          </p:cNvSpPr>
          <p:nvPr userDrawn="1">
            <p:ph type="ctrTitle"/>
          </p:nvPr>
        </p:nvSpPr>
        <p:spPr>
          <a:xfrm>
            <a:off x="777240" y="2985555"/>
            <a:ext cx="6521640" cy="873214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defRPr sz="26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"/>
          <p:cNvSpPr>
            <a:spLocks noGrp="1"/>
          </p:cNvSpPr>
          <p:nvPr>
            <p:ph type="subTitle" idx="1"/>
          </p:nvPr>
        </p:nvSpPr>
        <p:spPr>
          <a:xfrm>
            <a:off x="782058" y="3986784"/>
            <a:ext cx="4297680" cy="517585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cxnSp>
        <p:nvCxnSpPr>
          <p:cNvPr id="21" name="MHE line separating subtitles from text">
            <a:extLst>
              <a:ext uri="{FF2B5EF4-FFF2-40B4-BE49-F238E27FC236}">
                <a16:creationId xmlns:a16="http://schemas.microsoft.com/office/drawing/2014/main" id="{EC86C884-D766-9149-B40E-B86A943DE6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867202" y="4650037"/>
            <a:ext cx="3574789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 Placeholder"/>
          <p:cNvSpPr>
            <a:spLocks noGrp="1"/>
          </p:cNvSpPr>
          <p:nvPr>
            <p:ph type="body" sz="quarter" idx="10"/>
          </p:nvPr>
        </p:nvSpPr>
        <p:spPr>
          <a:xfrm>
            <a:off x="777240" y="4718304"/>
            <a:ext cx="4443413" cy="576185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6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Long Copyright">
            <a:extLst>
              <a:ext uri="{FF2B5EF4-FFF2-40B4-BE49-F238E27FC236}">
                <a16:creationId xmlns:a16="http://schemas.microsoft.com/office/drawing/2014/main" id="{54514DA3-A928-4CD1-BFAE-B5DF399C4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87064"/>
            <a:ext cx="9144000" cy="370935"/>
          </a:xfrm>
        </p:spPr>
        <p:txBody>
          <a:bodyPr/>
          <a:lstStyle>
            <a:lvl1pPr algn="ctr">
              <a:defRPr/>
            </a:lvl1pPr>
          </a:lstStyle>
          <a:p>
            <a:pPr defTabSz="457200">
              <a:spcBef>
                <a:spcPct val="20000"/>
              </a:spcBef>
              <a:defRPr/>
            </a:pPr>
            <a:r>
              <a:rPr lang="en-US" dirty="0"/>
              <a:t>© &lt; add the year&gt; McGraw Hill. All rights reserved. Authorized only for instructor use in the classroom.</a:t>
            </a:r>
          </a:p>
          <a:p>
            <a:pPr defTabSz="457200">
              <a:spcBef>
                <a:spcPct val="20000"/>
              </a:spcBef>
              <a:defRPr/>
            </a:pPr>
            <a:r>
              <a:rPr lang="en-US" dirty="0"/>
              <a:t>No reproduction or further distribution permitted without the prior written consent of McGraw Hill.</a:t>
            </a:r>
          </a:p>
        </p:txBody>
      </p:sp>
    </p:spTree>
    <p:extLst>
      <p:ext uri="{BB962C8B-B14F-4D97-AF65-F5344CB8AC3E}">
        <p14:creationId xmlns:p14="http://schemas.microsoft.com/office/powerpoint/2010/main" val="38064347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959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 NO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MHE altered Background, fixed">
            <a:extLst>
              <a:ext uri="{FF2B5EF4-FFF2-40B4-BE49-F238E27FC236}">
                <a16:creationId xmlns:a16="http://schemas.microsoft.com/office/drawing/2014/main" id="{7A14A7A9-A9D7-4A08-A24F-4D1C1F4C29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1446366"/>
            <a:ext cx="9143999" cy="4991100"/>
            <a:chOff x="0" y="1524000"/>
            <a:chExt cx="9143999" cy="499110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500492E-5EBE-C745-8EEE-F17D4BB4582E}"/>
                </a:ext>
              </a:extLst>
            </p:cNvPr>
            <p:cNvSpPr/>
            <p:nvPr userDrawn="1"/>
          </p:nvSpPr>
          <p:spPr>
            <a:xfrm>
              <a:off x="0" y="1524000"/>
              <a:ext cx="9143999" cy="4991100"/>
            </a:xfrm>
            <a:prstGeom prst="rect">
              <a:avLst/>
            </a:prstGeom>
            <a:solidFill>
              <a:srgbClr val="9F2241"/>
            </a:soli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6D976C39-0B94-D44F-9108-A52DD0916B5A}"/>
                </a:ext>
              </a:extLst>
            </p:cNvPr>
            <p:cNvSpPr/>
            <p:nvPr userDrawn="1"/>
          </p:nvSpPr>
          <p:spPr>
            <a:xfrm>
              <a:off x="190500" y="2019300"/>
              <a:ext cx="8496300" cy="4267200"/>
            </a:xfrm>
            <a:prstGeom prst="rect">
              <a:avLst/>
            </a:prstGeom>
            <a:solidFill>
              <a:srgbClr val="E21A23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itle"/>
          <p:cNvSpPr>
            <a:spLocks noGrp="1"/>
          </p:cNvSpPr>
          <p:nvPr userDrawn="1">
            <p:ph type="ctrTitle"/>
          </p:nvPr>
        </p:nvSpPr>
        <p:spPr>
          <a:xfrm>
            <a:off x="567378" y="2593298"/>
            <a:ext cx="6980170" cy="1130559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defRPr sz="26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"/>
          <p:cNvSpPr>
            <a:spLocks noGrp="1"/>
          </p:cNvSpPr>
          <p:nvPr userDrawn="1">
            <p:ph type="subTitle" idx="1"/>
          </p:nvPr>
        </p:nvSpPr>
        <p:spPr>
          <a:xfrm>
            <a:off x="567378" y="3807503"/>
            <a:ext cx="4542020" cy="71935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cxnSp>
        <p:nvCxnSpPr>
          <p:cNvPr id="21" name="MHE line separating subtitles from text">
            <a:extLst>
              <a:ext uri="{FF2B5EF4-FFF2-40B4-BE49-F238E27FC236}">
                <a16:creationId xmlns:a16="http://schemas.microsoft.com/office/drawing/2014/main" id="{EC86C884-D766-9149-B40E-B86A943DE6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702310" y="4665027"/>
            <a:ext cx="3574789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 Placeholder"/>
          <p:cNvSpPr>
            <a:spLocks noGrp="1"/>
          </p:cNvSpPr>
          <p:nvPr userDrawn="1">
            <p:ph type="body" sz="quarter" idx="10"/>
          </p:nvPr>
        </p:nvSpPr>
        <p:spPr>
          <a:xfrm>
            <a:off x="567378" y="4770769"/>
            <a:ext cx="4443413" cy="576185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6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Long Copyright">
            <a:extLst>
              <a:ext uri="{FF2B5EF4-FFF2-40B4-BE49-F238E27FC236}">
                <a16:creationId xmlns:a16="http://schemas.microsoft.com/office/drawing/2014/main" id="{54514DA3-A928-4CD1-BFAE-B5DF399C4B36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>
          <a:xfrm>
            <a:off x="0" y="6487064"/>
            <a:ext cx="9144000" cy="370935"/>
          </a:xfrm>
        </p:spPr>
        <p:txBody>
          <a:bodyPr/>
          <a:lstStyle>
            <a:lvl1pPr algn="ctr">
              <a:defRPr/>
            </a:lvl1pPr>
          </a:lstStyle>
          <a:p>
            <a:pPr defTabSz="457200">
              <a:spcBef>
                <a:spcPct val="20000"/>
              </a:spcBef>
              <a:defRPr/>
            </a:pPr>
            <a:r>
              <a:rPr lang="en-US" dirty="0"/>
              <a:t>© &lt; add the year&gt; McGraw Hill. All rights reserved. Authorized only for instructor use in the classroom.</a:t>
            </a:r>
          </a:p>
          <a:p>
            <a:pPr defTabSz="457200">
              <a:spcBef>
                <a:spcPct val="20000"/>
              </a:spcBef>
              <a:defRPr/>
            </a:pPr>
            <a:r>
              <a:rPr lang="en-US" dirty="0"/>
              <a:t>No reproduction or further distribution permitted without the prior written consent of McGraw Hill.</a:t>
            </a:r>
          </a:p>
        </p:txBody>
      </p:sp>
    </p:spTree>
    <p:extLst>
      <p:ext uri="{BB962C8B-B14F-4D97-AF65-F5344CB8AC3E}">
        <p14:creationId xmlns:p14="http://schemas.microsoft.com/office/powerpoint/2010/main" val="123389555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272">
          <p15:clr>
            <a:srgbClr val="FBAE40"/>
          </p15:clr>
        </p15:guide>
        <p15:guide id="2" orient="horz" pos="3960">
          <p15:clr>
            <a:srgbClr val="FBAE40"/>
          </p15:clr>
        </p15:guide>
        <p15:guide id="3" pos="120">
          <p15:clr>
            <a:srgbClr val="FBAE40"/>
          </p15:clr>
        </p15:guide>
        <p15:guide id="4" pos="5472">
          <p15:clr>
            <a:srgbClr val="FBAE40"/>
          </p15:clr>
        </p15:guide>
        <p15:guide id="5" orient="horz" pos="226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Main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A4407840-F6A4-4638-BB2F-9FBAA1A814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900" y="304800"/>
            <a:ext cx="8458200" cy="678611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2400"/>
            </a:lvl1pPr>
          </a:lstStyle>
          <a:p>
            <a:r>
              <a:rPr lang="en-US" dirty="0"/>
              <a:t>Slide Title</a:t>
            </a:r>
            <a:br>
              <a:rPr lang="en-US" dirty="0"/>
            </a:br>
            <a:endParaRPr lang="en-US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D13536C2-DC17-4031-9948-17E37EF9911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42900" y="1276709"/>
            <a:ext cx="8458200" cy="497169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Appendix Link">
            <a:extLst>
              <a:ext uri="{FF2B5EF4-FFF2-40B4-BE49-F238E27FC236}">
                <a16:creationId xmlns:a16="http://schemas.microsoft.com/office/drawing/2014/main" id="{3D2E3074-2DB7-4FC8-BF3F-B9711E20A3B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200400" y="6324600"/>
            <a:ext cx="2743200" cy="192024"/>
          </a:xfrm>
        </p:spPr>
        <p:txBody>
          <a:bodyPr anchor="b" anchorCtr="0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dirty="0"/>
              <a:t>Add text alternative link, if needed.</a:t>
            </a:r>
          </a:p>
        </p:txBody>
      </p:sp>
      <p:sp>
        <p:nvSpPr>
          <p:cNvPr id="8" name="Image Credit">
            <a:extLst>
              <a:ext uri="{FF2B5EF4-FFF2-40B4-BE49-F238E27FC236}">
                <a16:creationId xmlns:a16="http://schemas.microsoft.com/office/drawing/2014/main" id="{3341AD32-57DF-4473-A010-15DBF087AC9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562101" y="6684963"/>
            <a:ext cx="6976872" cy="173736"/>
          </a:xfrm>
        </p:spPr>
        <p:txBody>
          <a:bodyPr anchor="ctr" anchorCtr="0">
            <a:noAutofit/>
          </a:bodyPr>
          <a:lstStyle>
            <a:lvl1pPr algn="r">
              <a:defRPr sz="800">
                <a:solidFill>
                  <a:srgbClr val="595959"/>
                </a:solidFill>
              </a:defRPr>
            </a:lvl1pPr>
          </a:lstStyle>
          <a:p>
            <a:pPr lvl="0"/>
            <a:r>
              <a:rPr lang="en-US" dirty="0"/>
              <a:t>Insert Image Credit Here</a:t>
            </a:r>
          </a:p>
        </p:txBody>
      </p:sp>
    </p:spTree>
    <p:extLst>
      <p:ext uri="{BB962C8B-B14F-4D97-AF65-F5344CB8AC3E}">
        <p14:creationId xmlns:p14="http://schemas.microsoft.com/office/powerpoint/2010/main" val="74508582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2880" userDrawn="1">
          <p15:clr>
            <a:srgbClr val="FBAE40"/>
          </p15:clr>
        </p15:guide>
        <p15:guide id="2" orient="horz" pos="360" userDrawn="1">
          <p15:clr>
            <a:srgbClr val="FBAE40"/>
          </p15:clr>
        </p15:guide>
        <p15:guide id="3" pos="264" userDrawn="1">
          <p15:clr>
            <a:srgbClr val="FBAE40"/>
          </p15:clr>
        </p15:guide>
        <p15:guide id="4" orient="horz" pos="216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Horizontal Main Placehol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A4407840-F6A4-4638-BB2F-9FBAA1A814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900" y="304800"/>
            <a:ext cx="8458200" cy="678611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2400"/>
            </a:lvl1pPr>
          </a:lstStyle>
          <a:p>
            <a:r>
              <a:rPr lang="en-US" dirty="0"/>
              <a:t>Slide Title</a:t>
            </a:r>
            <a:br>
              <a:rPr lang="en-US" dirty="0"/>
            </a:br>
            <a:endParaRPr lang="en-US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D13536C2-DC17-4031-9948-17E37EF9911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42900" y="1276709"/>
            <a:ext cx="8458200" cy="283809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B2D170F-7AF9-40BB-A11B-08474DF5C3AA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342900" y="4343400"/>
            <a:ext cx="8458200" cy="190500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  <a:lvl4pPr marL="455613" indent="0">
              <a:buNone/>
              <a:defRPr/>
            </a:lvl4pPr>
          </a:lstStyle>
          <a:p>
            <a:pPr lvl="0"/>
            <a:r>
              <a:rPr lang="en-US" dirty="0"/>
              <a:t>Slide Content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Appendix Link">
            <a:extLst>
              <a:ext uri="{FF2B5EF4-FFF2-40B4-BE49-F238E27FC236}">
                <a16:creationId xmlns:a16="http://schemas.microsoft.com/office/drawing/2014/main" id="{BA2E2FDB-1128-47F8-861C-736E66873753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200400" y="6324600"/>
            <a:ext cx="2743200" cy="192024"/>
          </a:xfrm>
        </p:spPr>
        <p:txBody>
          <a:bodyPr anchor="b" anchorCtr="0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dirty="0"/>
              <a:t>Add text alternative link, if needed.</a:t>
            </a:r>
          </a:p>
        </p:txBody>
      </p:sp>
      <p:sp>
        <p:nvSpPr>
          <p:cNvPr id="10" name="Image Credit">
            <a:extLst>
              <a:ext uri="{FF2B5EF4-FFF2-40B4-BE49-F238E27FC236}">
                <a16:creationId xmlns:a16="http://schemas.microsoft.com/office/drawing/2014/main" id="{96D29D1D-52C5-415C-8F04-01A8F1203347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562101" y="6684963"/>
            <a:ext cx="6976872" cy="173736"/>
          </a:xfrm>
        </p:spPr>
        <p:txBody>
          <a:bodyPr anchor="ctr" anchorCtr="0">
            <a:noAutofit/>
          </a:bodyPr>
          <a:lstStyle>
            <a:lvl1pPr algn="r">
              <a:defRPr sz="800">
                <a:solidFill>
                  <a:srgbClr val="595959"/>
                </a:solidFill>
              </a:defRPr>
            </a:lvl1pPr>
          </a:lstStyle>
          <a:p>
            <a:pPr lvl="0"/>
            <a:r>
              <a:rPr lang="en-US" dirty="0"/>
              <a:t>Insert Image Credit Here</a:t>
            </a:r>
          </a:p>
        </p:txBody>
      </p:sp>
    </p:spTree>
    <p:extLst>
      <p:ext uri="{BB962C8B-B14F-4D97-AF65-F5344CB8AC3E}">
        <p14:creationId xmlns:p14="http://schemas.microsoft.com/office/powerpoint/2010/main" val="342293301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592" userDrawn="1">
          <p15:clr>
            <a:srgbClr val="FBAE40"/>
          </p15:clr>
        </p15:guide>
        <p15:guide id="2" orient="horz" pos="2736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mparison Placehol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A4407840-F6A4-4638-BB2F-9FBAA1A814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900" y="304800"/>
            <a:ext cx="8458200" cy="678611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2400"/>
            </a:lvl1pPr>
          </a:lstStyle>
          <a:p>
            <a:r>
              <a:rPr lang="en-US" dirty="0"/>
              <a:t>Slide Title</a:t>
            </a:r>
            <a:br>
              <a:rPr lang="en-US" dirty="0"/>
            </a:br>
            <a:endParaRPr lang="en-US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D13536C2-DC17-4031-9948-17E37EF9911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42900" y="1276709"/>
            <a:ext cx="4076700" cy="497169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B2D170F-7AF9-40BB-A11B-08474DF5C3AA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4724400" y="1257300"/>
            <a:ext cx="4076700" cy="499110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Appendix Link">
            <a:extLst>
              <a:ext uri="{FF2B5EF4-FFF2-40B4-BE49-F238E27FC236}">
                <a16:creationId xmlns:a16="http://schemas.microsoft.com/office/drawing/2014/main" id="{4AE6E6E7-EF0D-4B16-A430-D3E949F0A82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200400" y="6324600"/>
            <a:ext cx="2743200" cy="192024"/>
          </a:xfrm>
        </p:spPr>
        <p:txBody>
          <a:bodyPr anchor="b" anchorCtr="0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dirty="0"/>
              <a:t>Add text alternative link, if needed.</a:t>
            </a:r>
          </a:p>
        </p:txBody>
      </p:sp>
      <p:sp>
        <p:nvSpPr>
          <p:cNvPr id="10" name="Image Credit">
            <a:extLst>
              <a:ext uri="{FF2B5EF4-FFF2-40B4-BE49-F238E27FC236}">
                <a16:creationId xmlns:a16="http://schemas.microsoft.com/office/drawing/2014/main" id="{67124AF1-AD81-4125-B6A8-174BC6E5DB6C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562101" y="6684963"/>
            <a:ext cx="6976872" cy="173736"/>
          </a:xfrm>
        </p:spPr>
        <p:txBody>
          <a:bodyPr anchor="ctr" anchorCtr="0">
            <a:noAutofit/>
          </a:bodyPr>
          <a:lstStyle>
            <a:lvl1pPr algn="r">
              <a:defRPr sz="800">
                <a:solidFill>
                  <a:srgbClr val="595959"/>
                </a:solidFill>
              </a:defRPr>
            </a:lvl1pPr>
          </a:lstStyle>
          <a:p>
            <a:pPr lvl="0"/>
            <a:r>
              <a:rPr lang="en-US" dirty="0"/>
              <a:t>Insert Image Credit Here</a:t>
            </a:r>
          </a:p>
        </p:txBody>
      </p:sp>
    </p:spTree>
    <p:extLst>
      <p:ext uri="{BB962C8B-B14F-4D97-AF65-F5344CB8AC3E}">
        <p14:creationId xmlns:p14="http://schemas.microsoft.com/office/powerpoint/2010/main" val="47881570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592">
          <p15:clr>
            <a:srgbClr val="FBAE40"/>
          </p15:clr>
        </p15:guide>
        <p15:guide id="2" orient="horz" pos="2736">
          <p15:clr>
            <a:srgbClr val="FBAE40"/>
          </p15:clr>
        </p15:guide>
        <p15:guide id="3" pos="2880">
          <p15:clr>
            <a:srgbClr val="FBAE40"/>
          </p15:clr>
        </p15:guide>
        <p15:guide id="4" pos="2976">
          <p15:clr>
            <a:srgbClr val="FBAE40"/>
          </p15:clr>
        </p15:guide>
        <p15:guide id="5" pos="2784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Main One Second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A4407840-F6A4-4638-BB2F-9FBAA1A814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900" y="304800"/>
            <a:ext cx="8458200" cy="678611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2400"/>
            </a:lvl1pPr>
          </a:lstStyle>
          <a:p>
            <a:r>
              <a:rPr lang="en-US" dirty="0"/>
              <a:t>Slide Title</a:t>
            </a:r>
            <a:br>
              <a:rPr lang="en-US" dirty="0"/>
            </a:br>
            <a:endParaRPr lang="en-US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D13536C2-DC17-4031-9948-17E37EF9911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42900" y="1276709"/>
            <a:ext cx="5791200" cy="497169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B2D170F-7AF9-40BB-A11B-08474DF5C3AA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418052" y="1257300"/>
            <a:ext cx="2383047" cy="499110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Appendix Link">
            <a:extLst>
              <a:ext uri="{FF2B5EF4-FFF2-40B4-BE49-F238E27FC236}">
                <a16:creationId xmlns:a16="http://schemas.microsoft.com/office/drawing/2014/main" id="{AD32CF7C-C3BC-4FF7-8980-8FA18C499C01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200400" y="6324600"/>
            <a:ext cx="2743200" cy="192024"/>
          </a:xfrm>
        </p:spPr>
        <p:txBody>
          <a:bodyPr anchor="b" anchorCtr="0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dirty="0"/>
              <a:t>Add text alternative link, if needed.</a:t>
            </a:r>
          </a:p>
        </p:txBody>
      </p:sp>
      <p:sp>
        <p:nvSpPr>
          <p:cNvPr id="10" name="Image Credit">
            <a:extLst>
              <a:ext uri="{FF2B5EF4-FFF2-40B4-BE49-F238E27FC236}">
                <a16:creationId xmlns:a16="http://schemas.microsoft.com/office/drawing/2014/main" id="{7D6F5080-9539-4A86-A29C-6C60365B64C7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562101" y="6684963"/>
            <a:ext cx="6976872" cy="173736"/>
          </a:xfrm>
        </p:spPr>
        <p:txBody>
          <a:bodyPr anchor="ctr" anchorCtr="0">
            <a:noAutofit/>
          </a:bodyPr>
          <a:lstStyle>
            <a:lvl1pPr algn="r">
              <a:defRPr sz="800">
                <a:solidFill>
                  <a:srgbClr val="595959"/>
                </a:solidFill>
              </a:defRPr>
            </a:lvl1pPr>
          </a:lstStyle>
          <a:p>
            <a:pPr lvl="0"/>
            <a:r>
              <a:rPr lang="en-US" dirty="0"/>
              <a:t>Insert Image Credit Here</a:t>
            </a:r>
          </a:p>
        </p:txBody>
      </p:sp>
    </p:spTree>
    <p:extLst>
      <p:ext uri="{BB962C8B-B14F-4D97-AF65-F5344CB8AC3E}">
        <p14:creationId xmlns:p14="http://schemas.microsoft.com/office/powerpoint/2010/main" val="144696270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592">
          <p15:clr>
            <a:srgbClr val="FBAE40"/>
          </p15:clr>
        </p15:guide>
        <p15:guide id="2" orient="horz" pos="2736">
          <p15:clr>
            <a:srgbClr val="FBAE40"/>
          </p15:clr>
        </p15:guide>
        <p15:guide id="4" pos="4032" userDrawn="1">
          <p15:clr>
            <a:srgbClr val="FBAE40"/>
          </p15:clr>
        </p15:guide>
        <p15:guide id="5" pos="3864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with Third as Acc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A4407840-F6A4-4638-BB2F-9FBAA1A814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900" y="304800"/>
            <a:ext cx="8458200" cy="678611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2400"/>
            </a:lvl1pPr>
          </a:lstStyle>
          <a:p>
            <a:r>
              <a:rPr lang="en-US" dirty="0"/>
              <a:t>Slide Title</a:t>
            </a:r>
            <a:br>
              <a:rPr lang="en-US" dirty="0"/>
            </a:br>
            <a:endParaRPr lang="en-US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D13536C2-DC17-4031-9948-17E37EF9911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42900" y="1276709"/>
            <a:ext cx="8458200" cy="283809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B2D170F-7AF9-40BB-A11B-08474DF5C3AA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342901" y="4343400"/>
            <a:ext cx="5791200" cy="190500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22432755-BCF5-451F-968D-CFFD10D87BE2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400800" y="4343400"/>
            <a:ext cx="2400300" cy="190500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0" name="Appendix Link">
            <a:extLst>
              <a:ext uri="{FF2B5EF4-FFF2-40B4-BE49-F238E27FC236}">
                <a16:creationId xmlns:a16="http://schemas.microsoft.com/office/drawing/2014/main" id="{94C876B4-C8F8-4EDA-9579-00F8F36CB98C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200400" y="6324600"/>
            <a:ext cx="2743200" cy="192024"/>
          </a:xfrm>
        </p:spPr>
        <p:txBody>
          <a:bodyPr anchor="b" anchorCtr="0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dirty="0"/>
              <a:t>Add text alternative link, if needed.</a:t>
            </a:r>
          </a:p>
        </p:txBody>
      </p:sp>
      <p:sp>
        <p:nvSpPr>
          <p:cNvPr id="11" name="Image Credit">
            <a:extLst>
              <a:ext uri="{FF2B5EF4-FFF2-40B4-BE49-F238E27FC236}">
                <a16:creationId xmlns:a16="http://schemas.microsoft.com/office/drawing/2014/main" id="{9138FC26-0A66-41D8-932B-35FF43FDA97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562101" y="6684963"/>
            <a:ext cx="6976872" cy="173736"/>
          </a:xfrm>
        </p:spPr>
        <p:txBody>
          <a:bodyPr anchor="ctr" anchorCtr="0">
            <a:noAutofit/>
          </a:bodyPr>
          <a:lstStyle>
            <a:lvl1pPr algn="r">
              <a:defRPr sz="800">
                <a:solidFill>
                  <a:srgbClr val="595959"/>
                </a:solidFill>
              </a:defRPr>
            </a:lvl1pPr>
          </a:lstStyle>
          <a:p>
            <a:pPr lvl="0"/>
            <a:r>
              <a:rPr lang="en-US" dirty="0"/>
              <a:t>Insert Image Credit Here</a:t>
            </a:r>
          </a:p>
        </p:txBody>
      </p:sp>
    </p:spTree>
    <p:extLst>
      <p:ext uri="{BB962C8B-B14F-4D97-AF65-F5344CB8AC3E}">
        <p14:creationId xmlns:p14="http://schemas.microsoft.com/office/powerpoint/2010/main" val="410000558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592">
          <p15:clr>
            <a:srgbClr val="FBAE40"/>
          </p15:clr>
        </p15:guide>
        <p15:guide id="2" orient="horz" pos="2736">
          <p15:clr>
            <a:srgbClr val="FBAE40"/>
          </p15:clr>
        </p15:guide>
        <p15:guide id="4" pos="4032">
          <p15:clr>
            <a:srgbClr val="FBAE40"/>
          </p15:clr>
        </p15:guide>
        <p15:guide id="5" pos="3864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2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5" Type="http://schemas.openxmlformats.org/officeDocument/2006/relationships/slideLayout" Target="../slideLayouts/slideLayout21.xml"/><Relationship Id="rId4" Type="http://schemas.openxmlformats.org/officeDocument/2006/relationships/slideLayout" Target="../slideLayouts/slideLayout20.xml"/><Relationship Id="rId9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MGH logo">
            <a:extLst>
              <a:ext uri="{FF2B5EF4-FFF2-40B4-BE49-F238E27FC236}">
                <a16:creationId xmlns:a16="http://schemas.microsoft.com/office/drawing/2014/main" id="{BF372B49-B6F5-4826-B4F8-2F8A4FFF8894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106" y="283845"/>
            <a:ext cx="999514" cy="999514"/>
          </a:xfrm>
          <a:prstGeom prst="rect">
            <a:avLst/>
          </a:prstGeom>
        </p:spPr>
      </p:pic>
      <p:sp>
        <p:nvSpPr>
          <p:cNvPr id="3" name="MGH Tagline">
            <a:extLst>
              <a:ext uri="{FF2B5EF4-FFF2-40B4-BE49-F238E27FC236}">
                <a16:creationId xmlns:a16="http://schemas.microsoft.com/office/drawing/2014/main" id="{70E12349-CEA7-4006-B6E3-3E283BDBD258}"/>
              </a:ext>
            </a:extLst>
          </p:cNvPr>
          <p:cNvSpPr txBox="1"/>
          <p:nvPr userDrawn="1"/>
        </p:nvSpPr>
        <p:spPr>
          <a:xfrm>
            <a:off x="5060273" y="337349"/>
            <a:ext cx="3873993" cy="338554"/>
          </a:xfrm>
          <a:prstGeom prst="rect">
            <a:avLst/>
          </a:prstGeom>
          <a:noFill/>
        </p:spPr>
        <p:txBody>
          <a:bodyPr wrap="square" lIns="45720" rIns="4572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spc="4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Because learning changes everything.</a:t>
            </a:r>
            <a:r>
              <a:rPr lang="en-US" sz="1050" spc="40" baseline="600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®</a:t>
            </a:r>
            <a:endParaRPr lang="en-US" sz="1600" spc="40" baseline="60000" dirty="0"/>
          </a:p>
        </p:txBody>
      </p:sp>
      <p:sp>
        <p:nvSpPr>
          <p:cNvPr id="5" name="Long Copyright"/>
          <p:cNvSpPr>
            <a:spLocks noGrp="1"/>
          </p:cNvSpPr>
          <p:nvPr>
            <p:ph type="ftr" sz="quarter" idx="3"/>
          </p:nvPr>
        </p:nvSpPr>
        <p:spPr>
          <a:xfrm>
            <a:off x="0" y="6478439"/>
            <a:ext cx="9144000" cy="379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defTabSz="457200">
              <a:spcBef>
                <a:spcPct val="20000"/>
              </a:spcBef>
              <a:defRPr/>
            </a:pPr>
            <a:r>
              <a:rPr lang="en-US" dirty="0"/>
              <a:t>Add long copyright</a:t>
            </a:r>
          </a:p>
        </p:txBody>
      </p:sp>
      <p:sp>
        <p:nvSpPr>
          <p:cNvPr id="8" name="MGH Yellow Line">
            <a:extLst>
              <a:ext uri="{FF2B5EF4-FFF2-40B4-BE49-F238E27FC236}">
                <a16:creationId xmlns:a16="http://schemas.microsoft.com/office/drawing/2014/main" id="{86E6E250-D1F9-6444-A77C-4DC8C64A97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6432547"/>
            <a:ext cx="9144000" cy="5459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5458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marR="0" indent="0" algn="l" defTabSz="914400" rtl="0" eaLnBrk="1" fontAlgn="auto" latinLnBrk="0" hangingPunct="1">
        <a:lnSpc>
          <a:spcPct val="100000"/>
        </a:lnSpc>
        <a:spcBef>
          <a:spcPts val="1200"/>
        </a:spcBef>
        <a:spcAft>
          <a:spcPts val="0"/>
        </a:spcAft>
        <a:buClrTx/>
        <a:buSzTx/>
        <a:buFont typeface="Arial" panose="020B0604020202020204" pitchFamily="34" charset="0"/>
        <a:buNone/>
        <a:tabLst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230188" indent="-228600" algn="l" defTabSz="914400" rtl="0" eaLnBrk="1" latinLnBrk="0" hangingPunct="1">
        <a:lnSpc>
          <a:spcPct val="100000"/>
        </a:lnSpc>
        <a:spcBef>
          <a:spcPts val="800"/>
        </a:spcBef>
        <a:buClrTx/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460375" indent="-22860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455613" indent="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indent="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360">
          <p15:clr>
            <a:srgbClr val="F26B43"/>
          </p15:clr>
        </p15:guide>
        <p15:guide id="2" orient="horz" pos="192">
          <p15:clr>
            <a:srgbClr val="F26B43"/>
          </p15:clr>
        </p15:guide>
        <p15:guide id="5" pos="2880">
          <p15:clr>
            <a:srgbClr val="F26B43"/>
          </p15:clr>
        </p15:guide>
        <p15:guide id="6" pos="216">
          <p15:clr>
            <a:srgbClr val="F26B43"/>
          </p15:clr>
        </p15:guide>
        <p15:guide id="7" pos="5544">
          <p15:clr>
            <a:srgbClr val="F26B43"/>
          </p15:clr>
        </p15:guide>
        <p15:guide id="9" orient="horz" pos="4211">
          <p15:clr>
            <a:srgbClr val="F26B43"/>
          </p15:clr>
        </p15:guide>
        <p15:guide id="10" orient="horz" pos="960">
          <p15:clr>
            <a:srgbClr val="F26B43"/>
          </p15:clr>
        </p15:guide>
        <p15:guide id="11" orient="horz" pos="4104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">
            <a:extLst>
              <a:ext uri="{FF2B5EF4-FFF2-40B4-BE49-F238E27FC236}">
                <a16:creationId xmlns:a16="http://schemas.microsoft.com/office/drawing/2014/main" id="{881C4C4E-EEEF-442A-AE3B-63C7E062F1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0" y="136257"/>
            <a:ext cx="84582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Title goes here</a:t>
            </a:r>
          </a:p>
        </p:txBody>
      </p:sp>
      <p:sp>
        <p:nvSpPr>
          <p:cNvPr id="5" name="Text Placeholder">
            <a:extLst>
              <a:ext uri="{FF2B5EF4-FFF2-40B4-BE49-F238E27FC236}">
                <a16:creationId xmlns:a16="http://schemas.microsoft.com/office/drawing/2014/main" id="{4F2C87DD-ADFA-433D-B7C8-4E9E42BC9E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42900" y="1273877"/>
            <a:ext cx="8458200" cy="49443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MGH Yellow Line">
            <a:extLst>
              <a:ext uri="{FF2B5EF4-FFF2-40B4-BE49-F238E27FC236}">
                <a16:creationId xmlns:a16="http://schemas.microsoft.com/office/drawing/2014/main" id="{86E6E250-D1F9-6444-A77C-4DC8C64A97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6622319"/>
            <a:ext cx="9144000" cy="5459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Short Copyright">
            <a:extLst>
              <a:ext uri="{FF2B5EF4-FFF2-40B4-BE49-F238E27FC236}">
                <a16:creationId xmlns:a16="http://schemas.microsoft.com/office/drawing/2014/main" id="{36838A37-515E-4F5C-BF9F-CE51891A9C27}"/>
              </a:ext>
            </a:extLst>
          </p:cNvPr>
          <p:cNvSpPr txBox="1"/>
          <p:nvPr userDrawn="1"/>
        </p:nvSpPr>
        <p:spPr>
          <a:xfrm>
            <a:off x="215658" y="6664280"/>
            <a:ext cx="1233578" cy="215444"/>
          </a:xfrm>
          <a:prstGeom prst="rect">
            <a:avLst/>
          </a:prstGeom>
          <a:noFill/>
        </p:spPr>
        <p:txBody>
          <a:bodyPr wrap="square" lIns="45720" rIns="45720" rtlCol="0" anchor="ctr">
            <a:spAutoFit/>
          </a:bodyPr>
          <a:lstStyle/>
          <a:p>
            <a:r>
              <a:rPr lang="en-US" sz="800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© McGraw Hill</a:t>
            </a:r>
          </a:p>
        </p:txBody>
      </p:sp>
      <p:sp>
        <p:nvSpPr>
          <p:cNvPr id="7" name="Slide Number"/>
          <p:cNvSpPr txBox="1"/>
          <p:nvPr userDrawn="1"/>
        </p:nvSpPr>
        <p:spPr>
          <a:xfrm>
            <a:off x="8625636" y="6670335"/>
            <a:ext cx="356616" cy="164592"/>
          </a:xfrm>
          <a:prstGeom prst="rect">
            <a:avLst/>
          </a:prstGeom>
          <a:noFill/>
        </p:spPr>
        <p:txBody>
          <a:bodyPr wrap="square" lIns="45720" rIns="45720" rtlCol="0" anchor="ctr" anchorCtr="0">
            <a:noAutofit/>
          </a:bodyPr>
          <a:lstStyle/>
          <a:p>
            <a:pPr algn="r"/>
            <a:fld id="{960EEC4C-B90A-40FB-9378-A310753B0AE3}" type="slidenum">
              <a:rPr lang="en-US" sz="800" smtClean="0">
                <a:solidFill>
                  <a:srgbClr val="595959"/>
                </a:solidFill>
              </a:rPr>
              <a:pPr algn="r"/>
              <a:t>‹#›</a:t>
            </a:fld>
            <a:endParaRPr lang="en-US" sz="800" dirty="0"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1564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9" r:id="rId3"/>
    <p:sldLayoutId id="2147483695" r:id="rId4"/>
    <p:sldLayoutId id="2147483696" r:id="rId5"/>
    <p:sldLayoutId id="2147483697" r:id="rId6"/>
    <p:sldLayoutId id="2147483704" r:id="rId7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marR="0" indent="0" algn="l" defTabSz="914400" rtl="0" eaLnBrk="1" fontAlgn="auto" latinLnBrk="0" hangingPunct="1">
        <a:lnSpc>
          <a:spcPct val="100000"/>
        </a:lnSpc>
        <a:spcBef>
          <a:spcPts val="0"/>
        </a:spcBef>
        <a:spcAft>
          <a:spcPts val="800"/>
        </a:spcAft>
        <a:buClrTx/>
        <a:buSzTx/>
        <a:buFont typeface="Arial" panose="020B0604020202020204" pitchFamily="34" charset="0"/>
        <a:buNone/>
        <a:tabLst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344488" indent="-3429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ClrTx/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517525" indent="-28575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741363" indent="-28575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1550" indent="-28575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2" orient="horz" pos="192">
          <p15:clr>
            <a:srgbClr val="F26B43"/>
          </p15:clr>
        </p15:guide>
        <p15:guide id="6" pos="216">
          <p15:clr>
            <a:srgbClr val="F26B43"/>
          </p15:clr>
        </p15:guide>
        <p15:guide id="7" pos="5544">
          <p15:clr>
            <a:srgbClr val="F26B43"/>
          </p15:clr>
        </p15:guide>
        <p15:guide id="9" orient="horz" pos="4211">
          <p15:clr>
            <a:srgbClr val="F26B43"/>
          </p15:clr>
        </p15:guide>
        <p15:guide id="10" orient="horz" pos="624" userDrawn="1">
          <p15:clr>
            <a:srgbClr val="F26B43"/>
          </p15:clr>
        </p15:guide>
        <p15:guide id="11" orient="horz" pos="4104">
          <p15:clr>
            <a:srgbClr val="F26B43"/>
          </p15:clr>
        </p15:guide>
        <p15:guide id="12" orient="horz" pos="864" userDrawn="1">
          <p15:clr>
            <a:srgbClr val="F26B43"/>
          </p15:clr>
        </p15:guide>
        <p15:guide id="13" orient="horz" pos="360" userDrawn="1">
          <p15:clr>
            <a:srgbClr val="F26B43"/>
          </p15:clr>
        </p15:guide>
        <p15:guide id="14" orient="horz" pos="3936" userDrawn="1">
          <p15:clr>
            <a:srgbClr val="F26B43"/>
          </p15:clr>
        </p15:guide>
        <p15:guide id="15" pos="984" userDrawn="1">
          <p15:clr>
            <a:srgbClr val="F26B43"/>
          </p15:clr>
        </p15:guide>
        <p15:guide id="16" pos="5376" userDrawn="1">
          <p15:clr>
            <a:srgbClr val="F26B43"/>
          </p15:clr>
        </p15:guide>
        <p15:guide id="17" pos="264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495691"/>
            <a:ext cx="9144000" cy="3623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Add long copyright line here</a:t>
            </a:r>
          </a:p>
        </p:txBody>
      </p:sp>
      <p:sp>
        <p:nvSpPr>
          <p:cNvPr id="6" name="MGH Yellow Line">
            <a:extLst>
              <a:ext uri="{FF2B5EF4-FFF2-40B4-BE49-F238E27FC236}">
                <a16:creationId xmlns:a16="http://schemas.microsoft.com/office/drawing/2014/main" id="{F20163A4-4644-4B17-9C8A-EF42A99233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6432547"/>
            <a:ext cx="9144000" cy="5459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7998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1600" b="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marR="0" indent="0" algn="ctr" defTabSz="914400" rtl="0" eaLnBrk="1" fontAlgn="auto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230188" indent="-228600" algn="l" defTabSz="914400" rtl="0" eaLnBrk="1" latinLnBrk="0" hangingPunct="1">
        <a:lnSpc>
          <a:spcPct val="100000"/>
        </a:lnSpc>
        <a:spcBef>
          <a:spcPts val="800"/>
        </a:spcBef>
        <a:buClrTx/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460375" indent="-22860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455613" indent="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indent="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360">
          <p15:clr>
            <a:srgbClr val="F26B43"/>
          </p15:clr>
        </p15:guide>
        <p15:guide id="2" orient="horz" pos="192">
          <p15:clr>
            <a:srgbClr val="F26B43"/>
          </p15:clr>
        </p15:guide>
        <p15:guide id="5" pos="2112" userDrawn="1">
          <p15:clr>
            <a:srgbClr val="F26B43"/>
          </p15:clr>
        </p15:guide>
        <p15:guide id="6" pos="216">
          <p15:clr>
            <a:srgbClr val="F26B43"/>
          </p15:clr>
        </p15:guide>
        <p15:guide id="7" pos="5544">
          <p15:clr>
            <a:srgbClr val="F26B43"/>
          </p15:clr>
        </p15:guide>
        <p15:guide id="9" orient="horz" pos="4211">
          <p15:clr>
            <a:srgbClr val="F26B43"/>
          </p15:clr>
        </p15:guide>
        <p15:guide id="10" orient="horz" pos="624" userDrawn="1">
          <p15:clr>
            <a:srgbClr val="F26B43"/>
          </p15:clr>
        </p15:guide>
        <p15:guide id="11" orient="horz" pos="4104">
          <p15:clr>
            <a:srgbClr val="F26B43"/>
          </p15:clr>
        </p15:guide>
        <p15:guide id="12" orient="horz" pos="2160" userDrawn="1">
          <p15:clr>
            <a:srgbClr val="F26B43"/>
          </p15:clr>
        </p15:guide>
        <p15:guide id="13" pos="3648" userDrawn="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">
            <a:extLst>
              <a:ext uri="{FF2B5EF4-FFF2-40B4-BE49-F238E27FC236}">
                <a16:creationId xmlns:a16="http://schemas.microsoft.com/office/drawing/2014/main" id="{BEB99B55-73FB-42B4-93ED-C5E818675C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42901" y="1976546"/>
            <a:ext cx="6480593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Slide Content</a:t>
            </a:r>
          </a:p>
          <a:p>
            <a:pPr lvl="2"/>
            <a:r>
              <a:rPr lang="en-US" dirty="0"/>
              <a:t>Second level</a:t>
            </a:r>
          </a:p>
          <a:p>
            <a:pPr lvl="3"/>
            <a:r>
              <a:rPr lang="en-US" dirty="0"/>
              <a:t>Third level</a:t>
            </a:r>
          </a:p>
        </p:txBody>
      </p:sp>
      <p:sp>
        <p:nvSpPr>
          <p:cNvPr id="8" name="MGH Yellow Line">
            <a:extLst>
              <a:ext uri="{FF2B5EF4-FFF2-40B4-BE49-F238E27FC236}">
                <a16:creationId xmlns:a16="http://schemas.microsoft.com/office/drawing/2014/main" id="{86E6E250-D1F9-6444-A77C-4DC8C64A97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6622319"/>
            <a:ext cx="9144000" cy="5459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Short Copyright">
            <a:extLst>
              <a:ext uri="{FF2B5EF4-FFF2-40B4-BE49-F238E27FC236}">
                <a16:creationId xmlns:a16="http://schemas.microsoft.com/office/drawing/2014/main" id="{36838A37-515E-4F5C-BF9F-CE51891A9C27}"/>
              </a:ext>
            </a:extLst>
          </p:cNvPr>
          <p:cNvSpPr txBox="1"/>
          <p:nvPr userDrawn="1"/>
        </p:nvSpPr>
        <p:spPr>
          <a:xfrm>
            <a:off x="224279" y="6660234"/>
            <a:ext cx="1285344" cy="215444"/>
          </a:xfrm>
          <a:prstGeom prst="rect">
            <a:avLst/>
          </a:prstGeom>
          <a:noFill/>
        </p:spPr>
        <p:txBody>
          <a:bodyPr wrap="square" lIns="45720" rIns="45720" rtlCol="0" anchor="ctr">
            <a:spAutoFit/>
          </a:bodyPr>
          <a:lstStyle/>
          <a:p>
            <a:r>
              <a:rPr lang="en-US" sz="800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© McGraw Hill</a:t>
            </a:r>
          </a:p>
        </p:txBody>
      </p:sp>
      <p:grpSp>
        <p:nvGrpSpPr>
          <p:cNvPr id="6" name="MGH Shape">
            <a:extLst>
              <a:ext uri="{FF2B5EF4-FFF2-40B4-BE49-F238E27FC236}">
                <a16:creationId xmlns:a16="http://schemas.microsoft.com/office/drawing/2014/main" id="{B719ECBD-8119-4217-9D58-2638FA4365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6622742" y="0"/>
            <a:ext cx="2521258" cy="6623843"/>
            <a:chOff x="3491346" y="0"/>
            <a:chExt cx="2508933" cy="6367263"/>
          </a:xfrm>
        </p:grpSpPr>
        <p:sp>
          <p:nvSpPr>
            <p:cNvPr id="9" name="Freeform 11">
              <a:extLst>
                <a:ext uri="{FF2B5EF4-FFF2-40B4-BE49-F238E27FC236}">
                  <a16:creationId xmlns:a16="http://schemas.microsoft.com/office/drawing/2014/main" id="{FCAD01AC-30CD-4728-B0FD-543493B2CE55}"/>
                </a:ext>
              </a:extLst>
            </p:cNvPr>
            <p:cNvSpPr/>
            <p:nvPr/>
          </p:nvSpPr>
          <p:spPr>
            <a:xfrm rot="10800000">
              <a:off x="5468761" y="1352709"/>
              <a:ext cx="531517" cy="1821241"/>
            </a:xfrm>
            <a:custGeom>
              <a:avLst/>
              <a:gdLst>
                <a:gd name="connsiteX0" fmla="*/ 0 w 531517"/>
                <a:gd name="connsiteY0" fmla="*/ 1821241 h 1821241"/>
                <a:gd name="connsiteX1" fmla="*/ 0 w 531517"/>
                <a:gd name="connsiteY1" fmla="*/ 0 h 1821241"/>
                <a:gd name="connsiteX2" fmla="*/ 531517 w 531517"/>
                <a:gd name="connsiteY2" fmla="*/ 672400 h 1821241"/>
                <a:gd name="connsiteX3" fmla="*/ 0 w 531517"/>
                <a:gd name="connsiteY3" fmla="*/ 1821241 h 1821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31517" h="1821241">
                  <a:moveTo>
                    <a:pt x="0" y="1821241"/>
                  </a:moveTo>
                  <a:lnTo>
                    <a:pt x="0" y="0"/>
                  </a:lnTo>
                  <a:lnTo>
                    <a:pt x="531517" y="672400"/>
                  </a:lnTo>
                  <a:lnTo>
                    <a:pt x="0" y="1821241"/>
                  </a:lnTo>
                  <a:close/>
                </a:path>
              </a:pathLst>
            </a:custGeom>
            <a:solidFill>
              <a:srgbClr val="9F22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2"/>
                </a:solidFill>
              </a:endParaRPr>
            </a:p>
          </p:txBody>
        </p:sp>
        <p:sp>
          <p:nvSpPr>
            <p:cNvPr id="10" name="Freeform 12">
              <a:extLst>
                <a:ext uri="{FF2B5EF4-FFF2-40B4-BE49-F238E27FC236}">
                  <a16:creationId xmlns:a16="http://schemas.microsoft.com/office/drawing/2014/main" id="{9A51DD71-B849-456F-A479-25728C0B26F4}"/>
                </a:ext>
              </a:extLst>
            </p:cNvPr>
            <p:cNvSpPr/>
            <p:nvPr/>
          </p:nvSpPr>
          <p:spPr>
            <a:xfrm rot="10800000">
              <a:off x="3491346" y="0"/>
              <a:ext cx="2508932" cy="2501550"/>
            </a:xfrm>
            <a:custGeom>
              <a:avLst/>
              <a:gdLst>
                <a:gd name="connsiteX0" fmla="*/ 2508932 w 2508932"/>
                <a:gd name="connsiteY0" fmla="*/ 2501550 h 2501550"/>
                <a:gd name="connsiteX1" fmla="*/ 0 w 2508932"/>
                <a:gd name="connsiteY1" fmla="*/ 2501550 h 2501550"/>
                <a:gd name="connsiteX2" fmla="*/ 0 w 2508932"/>
                <a:gd name="connsiteY2" fmla="*/ 1148841 h 2501550"/>
                <a:gd name="connsiteX3" fmla="*/ 531517 w 2508932"/>
                <a:gd name="connsiteY3" fmla="*/ 0 h 2501550"/>
                <a:gd name="connsiteX4" fmla="*/ 2508932 w 2508932"/>
                <a:gd name="connsiteY4" fmla="*/ 2501550 h 2501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08932" h="2501550">
                  <a:moveTo>
                    <a:pt x="2508932" y="2501550"/>
                  </a:moveTo>
                  <a:lnTo>
                    <a:pt x="0" y="2501550"/>
                  </a:lnTo>
                  <a:lnTo>
                    <a:pt x="0" y="1148841"/>
                  </a:lnTo>
                  <a:lnTo>
                    <a:pt x="531517" y="0"/>
                  </a:lnTo>
                  <a:lnTo>
                    <a:pt x="2508932" y="2501550"/>
                  </a:lnTo>
                  <a:close/>
                </a:path>
              </a:pathLst>
            </a:custGeom>
            <a:solidFill>
              <a:srgbClr val="E2DF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2"/>
                </a:solidFill>
              </a:endParaRPr>
            </a:p>
          </p:txBody>
        </p:sp>
        <p:sp>
          <p:nvSpPr>
            <p:cNvPr id="11" name="Freeform 13">
              <a:extLst>
                <a:ext uri="{FF2B5EF4-FFF2-40B4-BE49-F238E27FC236}">
                  <a16:creationId xmlns:a16="http://schemas.microsoft.com/office/drawing/2014/main" id="{CE349BEA-4244-4589-91D3-1DECC6AB1E90}"/>
                </a:ext>
              </a:extLst>
            </p:cNvPr>
            <p:cNvSpPr/>
            <p:nvPr/>
          </p:nvSpPr>
          <p:spPr>
            <a:xfrm rot="10800000">
              <a:off x="3680272" y="1352707"/>
              <a:ext cx="2320007" cy="5014556"/>
            </a:xfrm>
            <a:custGeom>
              <a:avLst/>
              <a:gdLst>
                <a:gd name="connsiteX0" fmla="*/ 0 w 2320007"/>
                <a:gd name="connsiteY0" fmla="*/ 5014556 h 5014556"/>
                <a:gd name="connsiteX1" fmla="*/ 0 w 2320007"/>
                <a:gd name="connsiteY1" fmla="*/ 0 h 5014556"/>
                <a:gd name="connsiteX2" fmla="*/ 2320007 w 2320007"/>
                <a:gd name="connsiteY2" fmla="*/ 0 h 5014556"/>
                <a:gd name="connsiteX3" fmla="*/ 531518 w 2320007"/>
                <a:gd name="connsiteY3" fmla="*/ 3865713 h 5014556"/>
                <a:gd name="connsiteX4" fmla="*/ 1 w 2320007"/>
                <a:gd name="connsiteY4" fmla="*/ 3193313 h 5014556"/>
                <a:gd name="connsiteX5" fmla="*/ 1 w 2320007"/>
                <a:gd name="connsiteY5" fmla="*/ 5014554 h 5014556"/>
                <a:gd name="connsiteX6" fmla="*/ 0 w 2320007"/>
                <a:gd name="connsiteY6" fmla="*/ 5014556 h 5014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20007" h="5014556">
                  <a:moveTo>
                    <a:pt x="0" y="5014556"/>
                  </a:moveTo>
                  <a:lnTo>
                    <a:pt x="0" y="0"/>
                  </a:lnTo>
                  <a:lnTo>
                    <a:pt x="2320007" y="0"/>
                  </a:lnTo>
                  <a:lnTo>
                    <a:pt x="531518" y="3865713"/>
                  </a:lnTo>
                  <a:lnTo>
                    <a:pt x="1" y="3193313"/>
                  </a:lnTo>
                  <a:lnTo>
                    <a:pt x="1" y="5014554"/>
                  </a:lnTo>
                  <a:lnTo>
                    <a:pt x="0" y="501455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2"/>
                </a:solidFill>
              </a:endParaRPr>
            </a:p>
          </p:txBody>
        </p:sp>
      </p:grpSp>
      <p:sp>
        <p:nvSpPr>
          <p:cNvPr id="13" name="Title Placeholder">
            <a:extLst>
              <a:ext uri="{FF2B5EF4-FFF2-40B4-BE49-F238E27FC236}">
                <a16:creationId xmlns:a16="http://schemas.microsoft.com/office/drawing/2014/main" id="{34622483-C344-43F3-82BE-D7AE2DFFF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0" y="136257"/>
            <a:ext cx="6073803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Title goes here</a:t>
            </a:r>
          </a:p>
        </p:txBody>
      </p:sp>
      <p:sp>
        <p:nvSpPr>
          <p:cNvPr id="14" name="Slide Number"/>
          <p:cNvSpPr txBox="1"/>
          <p:nvPr userDrawn="1"/>
        </p:nvSpPr>
        <p:spPr>
          <a:xfrm>
            <a:off x="8625636" y="6670335"/>
            <a:ext cx="356616" cy="164592"/>
          </a:xfrm>
          <a:prstGeom prst="rect">
            <a:avLst/>
          </a:prstGeom>
          <a:noFill/>
        </p:spPr>
        <p:txBody>
          <a:bodyPr wrap="square" lIns="45720" rIns="45720" rtlCol="0" anchor="ctr" anchorCtr="0">
            <a:noAutofit/>
          </a:bodyPr>
          <a:lstStyle/>
          <a:p>
            <a:pPr algn="r"/>
            <a:fld id="{960EEC4C-B90A-40FB-9378-A310753B0AE3}" type="slidenum">
              <a:rPr lang="en-US" sz="800" smtClean="0">
                <a:solidFill>
                  <a:srgbClr val="595959"/>
                </a:solidFill>
              </a:rPr>
              <a:pPr algn="r"/>
              <a:t>‹#›</a:t>
            </a:fld>
            <a:endParaRPr lang="en-US" sz="800" dirty="0"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0558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8" r:id="rId2"/>
  </p:sldLayoutIdLs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4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marR="0" indent="0" algn="l" defTabSz="914400" rtl="0" eaLnBrk="1" fontAlgn="auto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 typeface="Arial" panose="020B0604020202020204" pitchFamily="34" charset="0"/>
        <a:buNone/>
        <a:tabLst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1588" indent="0" algn="l" defTabSz="914400" rtl="0" eaLnBrk="1" latinLnBrk="0" hangingPunct="1">
        <a:lnSpc>
          <a:spcPct val="100000"/>
        </a:lnSpc>
        <a:spcBef>
          <a:spcPts val="800"/>
        </a:spcBef>
        <a:buClrTx/>
        <a:buFont typeface="Arial" panose="020B0604020202020204" pitchFamily="34" charset="0"/>
        <a:buNone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517525" indent="-28575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741363" indent="-28575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indent="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360">
          <p15:clr>
            <a:srgbClr val="F26B43"/>
          </p15:clr>
        </p15:guide>
        <p15:guide id="2" orient="horz" pos="192">
          <p15:clr>
            <a:srgbClr val="F26B43"/>
          </p15:clr>
        </p15:guide>
        <p15:guide id="5" pos="5544" userDrawn="1">
          <p15:clr>
            <a:srgbClr val="F26B43"/>
          </p15:clr>
        </p15:guide>
        <p15:guide id="6" pos="216">
          <p15:clr>
            <a:srgbClr val="F26B43"/>
          </p15:clr>
        </p15:guide>
        <p15:guide id="7" pos="4296" userDrawn="1">
          <p15:clr>
            <a:srgbClr val="F26B43"/>
          </p15:clr>
        </p15:guide>
        <p15:guide id="9" orient="horz" pos="4211">
          <p15:clr>
            <a:srgbClr val="F26B43"/>
          </p15:clr>
        </p15:guide>
        <p15:guide id="10" orient="horz" pos="1248" userDrawn="1">
          <p15:clr>
            <a:srgbClr val="F26B43"/>
          </p15:clr>
        </p15:guide>
        <p15:guide id="11" orient="horz" pos="3984" userDrawn="1">
          <p15:clr>
            <a:srgbClr val="F26B43"/>
          </p15:clr>
        </p15:guide>
        <p15:guide id="12" orient="horz" pos="1656" userDrawn="1">
          <p15:clr>
            <a:srgbClr val="F26B43"/>
          </p15:clr>
        </p15:guide>
        <p15:guide id="13" pos="2980">
          <p15:clr>
            <a:srgbClr val="F26B43"/>
          </p15:clr>
        </p15:guide>
        <p15:guide id="14" orient="horz" pos="2260" userDrawn="1">
          <p15:clr>
            <a:srgbClr val="F26B43"/>
          </p15:clr>
        </p15:guide>
        <p15:guide id="15" pos="264" userDrawn="1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">
            <a:extLst>
              <a:ext uri="{FF2B5EF4-FFF2-40B4-BE49-F238E27FC236}">
                <a16:creationId xmlns:a16="http://schemas.microsoft.com/office/drawing/2014/main" id="{881C4C4E-EEEF-442A-AE3B-63C7E062F1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0" y="136257"/>
            <a:ext cx="84582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Title goes here</a:t>
            </a:r>
          </a:p>
        </p:txBody>
      </p:sp>
      <p:sp>
        <p:nvSpPr>
          <p:cNvPr id="5" name="Text Placeholder">
            <a:extLst>
              <a:ext uri="{FF2B5EF4-FFF2-40B4-BE49-F238E27FC236}">
                <a16:creationId xmlns:a16="http://schemas.microsoft.com/office/drawing/2014/main" id="{4F2C87DD-ADFA-433D-B7C8-4E9E42BC9E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42900" y="1371599"/>
            <a:ext cx="8458200" cy="48768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MGH Yellow Line">
            <a:extLst>
              <a:ext uri="{FF2B5EF4-FFF2-40B4-BE49-F238E27FC236}">
                <a16:creationId xmlns:a16="http://schemas.microsoft.com/office/drawing/2014/main" id="{86E6E250-D1F9-6444-A77C-4DC8C64A97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6622319"/>
            <a:ext cx="9144000" cy="5459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Short Copyright">
            <a:extLst>
              <a:ext uri="{FF2B5EF4-FFF2-40B4-BE49-F238E27FC236}">
                <a16:creationId xmlns:a16="http://schemas.microsoft.com/office/drawing/2014/main" id="{36838A37-515E-4F5C-BF9F-CE51891A9C27}"/>
              </a:ext>
            </a:extLst>
          </p:cNvPr>
          <p:cNvSpPr txBox="1"/>
          <p:nvPr userDrawn="1"/>
        </p:nvSpPr>
        <p:spPr>
          <a:xfrm>
            <a:off x="215658" y="6664280"/>
            <a:ext cx="1233578" cy="215444"/>
          </a:xfrm>
          <a:prstGeom prst="rect">
            <a:avLst/>
          </a:prstGeom>
          <a:noFill/>
        </p:spPr>
        <p:txBody>
          <a:bodyPr wrap="square" lIns="45720" rIns="45720" rtlCol="0" anchor="ctr">
            <a:spAutoFit/>
          </a:bodyPr>
          <a:lstStyle/>
          <a:p>
            <a:r>
              <a:rPr lang="en-US" sz="800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© McGraw Hill</a:t>
            </a:r>
          </a:p>
        </p:txBody>
      </p:sp>
      <p:sp>
        <p:nvSpPr>
          <p:cNvPr id="7" name="Slide Number"/>
          <p:cNvSpPr txBox="1"/>
          <p:nvPr userDrawn="1"/>
        </p:nvSpPr>
        <p:spPr>
          <a:xfrm>
            <a:off x="8625636" y="6670335"/>
            <a:ext cx="356616" cy="164592"/>
          </a:xfrm>
          <a:prstGeom prst="rect">
            <a:avLst/>
          </a:prstGeom>
          <a:noFill/>
        </p:spPr>
        <p:txBody>
          <a:bodyPr wrap="square" lIns="45720" rIns="45720" rtlCol="0" anchor="ctr" anchorCtr="0">
            <a:noAutofit/>
          </a:bodyPr>
          <a:lstStyle/>
          <a:p>
            <a:pPr algn="r"/>
            <a:fld id="{960EEC4C-B90A-40FB-9378-A310753B0AE3}" type="slidenum">
              <a:rPr lang="en-US" sz="800" smtClean="0">
                <a:solidFill>
                  <a:srgbClr val="595959"/>
                </a:solidFill>
              </a:rPr>
              <a:pPr algn="r"/>
              <a:t>‹#›</a:t>
            </a:fld>
            <a:endParaRPr lang="en-US" sz="800" dirty="0"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40930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marR="0" indent="0" algn="l" defTabSz="914400" rtl="0" eaLnBrk="1" fontAlgn="auto" latinLnBrk="0" hangingPunct="1">
        <a:lnSpc>
          <a:spcPct val="100000"/>
        </a:lnSpc>
        <a:spcBef>
          <a:spcPts val="0"/>
        </a:spcBef>
        <a:spcAft>
          <a:spcPts val="800"/>
        </a:spcAft>
        <a:buClrTx/>
        <a:buSzTx/>
        <a:buFont typeface="Arial" panose="020B0604020202020204" pitchFamily="34" charset="0"/>
        <a:buNone/>
        <a:tabLst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344488" indent="-3429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ClrTx/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517525" indent="-28575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741363" indent="-28575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1550" indent="-28575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2" orient="horz" pos="192">
          <p15:clr>
            <a:srgbClr val="F26B43"/>
          </p15:clr>
        </p15:guide>
        <p15:guide id="6" pos="216">
          <p15:clr>
            <a:srgbClr val="F26B43"/>
          </p15:clr>
        </p15:guide>
        <p15:guide id="7" pos="5544">
          <p15:clr>
            <a:srgbClr val="F26B43"/>
          </p15:clr>
        </p15:guide>
        <p15:guide id="9" orient="horz" pos="4211">
          <p15:clr>
            <a:srgbClr val="F26B43"/>
          </p15:clr>
        </p15:guide>
        <p15:guide id="10" orient="horz" pos="624">
          <p15:clr>
            <a:srgbClr val="F26B43"/>
          </p15:clr>
        </p15:guide>
        <p15:guide id="11" orient="horz" pos="4104">
          <p15:clr>
            <a:srgbClr val="F26B43"/>
          </p15:clr>
        </p15:guide>
        <p15:guide id="12" orient="horz" pos="864">
          <p15:clr>
            <a:srgbClr val="F26B43"/>
          </p15:clr>
        </p15:guide>
        <p15:guide id="13" orient="horz" pos="360">
          <p15:clr>
            <a:srgbClr val="F26B43"/>
          </p15:clr>
        </p15:guide>
        <p15:guide id="14" orient="horz" pos="3936">
          <p15:clr>
            <a:srgbClr val="F26B43"/>
          </p15:clr>
        </p15:guide>
        <p15:guide id="15" pos="984">
          <p15:clr>
            <a:srgbClr val="F26B43"/>
          </p15:clr>
        </p15:guide>
        <p15:guide id="16" pos="5376">
          <p15:clr>
            <a:srgbClr val="F26B43"/>
          </p15:clr>
        </p15:guide>
        <p15:guide id="17" pos="264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">
            <a:extLst>
              <a:ext uri="{FF2B5EF4-FFF2-40B4-BE49-F238E27FC236}">
                <a16:creationId xmlns:a16="http://schemas.microsoft.com/office/drawing/2014/main" id="{881C4C4E-EEEF-442A-AE3B-63C7E062F1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0" y="136257"/>
            <a:ext cx="84582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Title goes here</a:t>
            </a:r>
          </a:p>
        </p:txBody>
      </p:sp>
      <p:sp>
        <p:nvSpPr>
          <p:cNvPr id="5" name="Text Placeholder">
            <a:extLst>
              <a:ext uri="{FF2B5EF4-FFF2-40B4-BE49-F238E27FC236}">
                <a16:creationId xmlns:a16="http://schemas.microsoft.com/office/drawing/2014/main" id="{4F2C87DD-ADFA-433D-B7C8-4E9E42BC9E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42900" y="1273877"/>
            <a:ext cx="8458200" cy="49443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MGH Yellow Line">
            <a:extLst>
              <a:ext uri="{FF2B5EF4-FFF2-40B4-BE49-F238E27FC236}">
                <a16:creationId xmlns:a16="http://schemas.microsoft.com/office/drawing/2014/main" id="{86E6E250-D1F9-6444-A77C-4DC8C64A97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6622319"/>
            <a:ext cx="9144000" cy="5459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Short Copyright">
            <a:extLst>
              <a:ext uri="{FF2B5EF4-FFF2-40B4-BE49-F238E27FC236}">
                <a16:creationId xmlns:a16="http://schemas.microsoft.com/office/drawing/2014/main" id="{36838A37-515E-4F5C-BF9F-CE51891A9C27}"/>
              </a:ext>
            </a:extLst>
          </p:cNvPr>
          <p:cNvSpPr txBox="1"/>
          <p:nvPr userDrawn="1"/>
        </p:nvSpPr>
        <p:spPr>
          <a:xfrm>
            <a:off x="215658" y="6664280"/>
            <a:ext cx="1233578" cy="215444"/>
          </a:xfrm>
          <a:prstGeom prst="rect">
            <a:avLst/>
          </a:prstGeom>
          <a:noFill/>
        </p:spPr>
        <p:txBody>
          <a:bodyPr wrap="square" lIns="45720" rIns="45720" rtlCol="0" anchor="ctr">
            <a:spAutoFit/>
          </a:bodyPr>
          <a:lstStyle/>
          <a:p>
            <a:r>
              <a:rPr lang="en-US" sz="800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© McGraw Hill</a:t>
            </a:r>
          </a:p>
        </p:txBody>
      </p:sp>
      <p:sp>
        <p:nvSpPr>
          <p:cNvPr id="7" name="Slide Number"/>
          <p:cNvSpPr txBox="1"/>
          <p:nvPr userDrawn="1"/>
        </p:nvSpPr>
        <p:spPr>
          <a:xfrm>
            <a:off x="8625636" y="6670335"/>
            <a:ext cx="356616" cy="164592"/>
          </a:xfrm>
          <a:prstGeom prst="rect">
            <a:avLst/>
          </a:prstGeom>
          <a:noFill/>
        </p:spPr>
        <p:txBody>
          <a:bodyPr wrap="square" lIns="45720" rIns="45720" rtlCol="0" anchor="ctr" anchorCtr="0">
            <a:noAutofit/>
          </a:bodyPr>
          <a:lstStyle/>
          <a:p>
            <a:pPr algn="r"/>
            <a:fld id="{960EEC4C-B90A-40FB-9378-A310753B0AE3}" type="slidenum">
              <a:rPr lang="en-US" sz="800" smtClean="0">
                <a:solidFill>
                  <a:srgbClr val="595959"/>
                </a:solidFill>
              </a:rPr>
              <a:pPr algn="r"/>
              <a:t>‹#›</a:t>
            </a:fld>
            <a:endParaRPr lang="en-US" sz="800" dirty="0"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1637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marR="0" indent="0" algn="l" defTabSz="914400" rtl="0" eaLnBrk="1" fontAlgn="auto" latinLnBrk="0" hangingPunct="1">
        <a:lnSpc>
          <a:spcPct val="100000"/>
        </a:lnSpc>
        <a:spcBef>
          <a:spcPts val="0"/>
        </a:spcBef>
        <a:spcAft>
          <a:spcPts val="800"/>
        </a:spcAft>
        <a:buClrTx/>
        <a:buSzTx/>
        <a:buFont typeface="Arial" panose="020B0604020202020204" pitchFamily="34" charset="0"/>
        <a:buNone/>
        <a:tabLst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344488" indent="-3429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ClrTx/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517525" indent="-28575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741363" indent="-28575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1550" indent="-28575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2" orient="horz" pos="192">
          <p15:clr>
            <a:srgbClr val="F26B43"/>
          </p15:clr>
        </p15:guide>
        <p15:guide id="6" pos="216">
          <p15:clr>
            <a:srgbClr val="F26B43"/>
          </p15:clr>
        </p15:guide>
        <p15:guide id="7" pos="5544">
          <p15:clr>
            <a:srgbClr val="F26B43"/>
          </p15:clr>
        </p15:guide>
        <p15:guide id="9" orient="horz" pos="4211">
          <p15:clr>
            <a:srgbClr val="F26B43"/>
          </p15:clr>
        </p15:guide>
        <p15:guide id="10" orient="horz" pos="624">
          <p15:clr>
            <a:srgbClr val="F26B43"/>
          </p15:clr>
        </p15:guide>
        <p15:guide id="11" orient="horz" pos="4104">
          <p15:clr>
            <a:srgbClr val="F26B43"/>
          </p15:clr>
        </p15:guide>
        <p15:guide id="12" orient="horz" pos="864">
          <p15:clr>
            <a:srgbClr val="F26B43"/>
          </p15:clr>
        </p15:guide>
        <p15:guide id="13" orient="horz" pos="360">
          <p15:clr>
            <a:srgbClr val="F26B43"/>
          </p15:clr>
        </p15:guide>
        <p15:guide id="14" orient="horz" pos="3936">
          <p15:clr>
            <a:srgbClr val="F26B43"/>
          </p15:clr>
        </p15:guide>
        <p15:guide id="15" pos="984">
          <p15:clr>
            <a:srgbClr val="F26B43"/>
          </p15:clr>
        </p15:guide>
        <p15:guide id="16" pos="5376">
          <p15:clr>
            <a:srgbClr val="F26B43"/>
          </p15:clr>
        </p15:guide>
        <p15:guide id="17" pos="264">
          <p15:clr>
            <a:srgbClr val="F26B43"/>
          </p15:clr>
        </p15:guide>
      </p15:sldGuideLst>
    </p:ext>
  </p:extLst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495691"/>
            <a:ext cx="9144000" cy="3623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Add long copyright line here</a:t>
            </a:r>
          </a:p>
        </p:txBody>
      </p:sp>
      <p:sp>
        <p:nvSpPr>
          <p:cNvPr id="6" name="MGH Yellow Line">
            <a:extLst>
              <a:ext uri="{FF2B5EF4-FFF2-40B4-BE49-F238E27FC236}">
                <a16:creationId xmlns:a16="http://schemas.microsoft.com/office/drawing/2014/main" id="{F20163A4-4644-4B17-9C8A-EF42A99233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6432547"/>
            <a:ext cx="9144000" cy="5459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5206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1600" b="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marR="0" indent="0" algn="ctr" defTabSz="914400" rtl="0" eaLnBrk="1" fontAlgn="auto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230188" indent="-228600" algn="l" defTabSz="914400" rtl="0" eaLnBrk="1" latinLnBrk="0" hangingPunct="1">
        <a:lnSpc>
          <a:spcPct val="100000"/>
        </a:lnSpc>
        <a:spcBef>
          <a:spcPts val="800"/>
        </a:spcBef>
        <a:buClrTx/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460375" indent="-22860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455613" indent="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indent="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360">
          <p15:clr>
            <a:srgbClr val="F26B43"/>
          </p15:clr>
        </p15:guide>
        <p15:guide id="2" orient="horz" pos="192">
          <p15:clr>
            <a:srgbClr val="F26B43"/>
          </p15:clr>
        </p15:guide>
        <p15:guide id="5" pos="2112">
          <p15:clr>
            <a:srgbClr val="F26B43"/>
          </p15:clr>
        </p15:guide>
        <p15:guide id="6" pos="216">
          <p15:clr>
            <a:srgbClr val="F26B43"/>
          </p15:clr>
        </p15:guide>
        <p15:guide id="7" pos="5544">
          <p15:clr>
            <a:srgbClr val="F26B43"/>
          </p15:clr>
        </p15:guide>
        <p15:guide id="9" orient="horz" pos="4211">
          <p15:clr>
            <a:srgbClr val="F26B43"/>
          </p15:clr>
        </p15:guide>
        <p15:guide id="10" orient="horz" pos="624">
          <p15:clr>
            <a:srgbClr val="F26B43"/>
          </p15:clr>
        </p15:guide>
        <p15:guide id="11" orient="horz" pos="4104">
          <p15:clr>
            <a:srgbClr val="F26B43"/>
          </p15:clr>
        </p15:guide>
        <p15:guide id="12" orient="horz" pos="2160">
          <p15:clr>
            <a:srgbClr val="F26B43"/>
          </p15:clr>
        </p15:guide>
        <p15:guide id="13" pos="364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50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4" Type="http://schemas.openxmlformats.org/officeDocument/2006/relationships/slide" Target="slide5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slide" Target="slide32.xml"/><Relationship Id="rId1" Type="http://schemas.openxmlformats.org/officeDocument/2006/relationships/slideLayout" Target="../slideLayouts/slideLayout24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slide" Target="slide35.xml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F14C897A-4409-4F96-826A-7AE9F128191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Chapter 4</a:t>
            </a:r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39DC5F79-D657-4B2E-8FAB-C143E56189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82057" y="3986784"/>
            <a:ext cx="5321563" cy="517585"/>
          </a:xfrm>
        </p:spPr>
        <p:txBody>
          <a:bodyPr/>
          <a:lstStyle/>
          <a:p>
            <a:r>
              <a:rPr lang="en-US" sz="2000" b="1" dirty="0"/>
              <a:t>Product and Service Design</a:t>
            </a:r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A59F268B-4D44-410E-9686-AEB4FDBAB43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77239" y="4718304"/>
            <a:ext cx="4663440" cy="1236726"/>
          </a:xfrm>
        </p:spPr>
        <p:txBody>
          <a:bodyPr/>
          <a:lstStyle/>
          <a:p>
            <a:pPr>
              <a:spcBef>
                <a:spcPts val="300"/>
              </a:spcBef>
            </a:pPr>
            <a:r>
              <a:rPr lang="en-US" sz="2000" b="1" dirty="0"/>
              <a:t>Operations Management</a:t>
            </a:r>
          </a:p>
          <a:p>
            <a:pPr>
              <a:spcBef>
                <a:spcPts val="300"/>
              </a:spcBef>
            </a:pPr>
            <a:r>
              <a:rPr lang="en-IN" dirty="0"/>
              <a:t>FOURTEENTH EDITION</a:t>
            </a:r>
          </a:p>
          <a:p>
            <a:pPr>
              <a:spcBef>
                <a:spcPts val="1200"/>
              </a:spcBef>
            </a:pPr>
            <a:r>
              <a:rPr lang="en-IN" dirty="0"/>
              <a:t>William J. Stevenson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075BF32-B42F-470F-B1EE-DD2931D140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dirty="0"/>
              <a:t>© 2021 McGraw Hill. All rights reserved. Authorized only for instructor use in the classroom.</a:t>
            </a:r>
          </a:p>
          <a:p>
            <a:pPr lvl="0"/>
            <a:r>
              <a:rPr lang="en-US" dirty="0"/>
              <a:t>No reproduction or further distribution permitted without the prior written consent of McGraw Hill.</a:t>
            </a:r>
          </a:p>
        </p:txBody>
      </p:sp>
    </p:spTree>
    <p:extLst>
      <p:ext uri="{BB962C8B-B14F-4D97-AF65-F5344CB8AC3E}">
        <p14:creationId xmlns:p14="http://schemas.microsoft.com/office/powerpoint/2010/main" val="30285150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Competitor Based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914400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4.5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r>
              <a:rPr lang="en-US" dirty="0"/>
              <a:t>By studying how a competitor operates and its products and services, many useful ideas can be generated</a:t>
            </a:r>
          </a:p>
          <a:p>
            <a:r>
              <a:rPr lang="en-US" b="1" dirty="0"/>
              <a:t>Reverse engineering</a:t>
            </a:r>
          </a:p>
          <a:p>
            <a:pPr lvl="1"/>
            <a:r>
              <a:rPr lang="en-US" dirty="0"/>
              <a:t>Dismantling and inspecting a competitor’s product to discover product improvements</a:t>
            </a:r>
          </a:p>
        </p:txBody>
      </p:sp>
    </p:spTree>
    <p:extLst>
      <p:ext uri="{BB962C8B-B14F-4D97-AF65-F5344CB8AC3E}">
        <p14:creationId xmlns:p14="http://schemas.microsoft.com/office/powerpoint/2010/main" val="6720683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Research Based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914400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4.5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pPr>
              <a:spcBef>
                <a:spcPts val="300"/>
              </a:spcBef>
              <a:spcAft>
                <a:spcPts val="600"/>
              </a:spcAft>
            </a:pPr>
            <a:r>
              <a:rPr lang="en-US" b="1" dirty="0"/>
              <a:t>Research and development (R&amp;D)</a:t>
            </a:r>
          </a:p>
          <a:p>
            <a:pPr lvl="1">
              <a:spcBef>
                <a:spcPts val="300"/>
              </a:spcBef>
              <a:spcAft>
                <a:spcPts val="600"/>
              </a:spcAft>
            </a:pPr>
            <a:r>
              <a:rPr lang="en-US" dirty="0"/>
              <a:t>Organized efforts to increase scientific knowledge or product innovation</a:t>
            </a:r>
          </a:p>
          <a:p>
            <a:pPr lvl="1">
              <a:spcBef>
                <a:spcPts val="300"/>
              </a:spcBef>
              <a:spcAft>
                <a:spcPts val="600"/>
              </a:spcAft>
            </a:pPr>
            <a:r>
              <a:rPr lang="en-US" b="1" dirty="0"/>
              <a:t>Basic research</a:t>
            </a:r>
          </a:p>
          <a:p>
            <a:pPr lvl="2">
              <a:spcBef>
                <a:spcPts val="300"/>
              </a:spcBef>
              <a:spcAft>
                <a:spcPts val="600"/>
              </a:spcAft>
            </a:pPr>
            <a:r>
              <a:rPr lang="en-US" dirty="0"/>
              <a:t>Has the objective of advancing the state of knowledge about a subject without any near-term expectation of commercial applications</a:t>
            </a:r>
          </a:p>
          <a:p>
            <a:pPr lvl="1">
              <a:spcBef>
                <a:spcPts val="300"/>
              </a:spcBef>
              <a:spcAft>
                <a:spcPts val="600"/>
              </a:spcAft>
            </a:pPr>
            <a:r>
              <a:rPr lang="en-US" b="1" dirty="0"/>
              <a:t>Applied research</a:t>
            </a:r>
          </a:p>
          <a:p>
            <a:pPr lvl="2">
              <a:spcBef>
                <a:spcPts val="300"/>
              </a:spcBef>
              <a:spcAft>
                <a:spcPts val="600"/>
              </a:spcAft>
            </a:pPr>
            <a:r>
              <a:rPr lang="en-US" dirty="0"/>
              <a:t>Has the objective of achieving commercial applications</a:t>
            </a:r>
          </a:p>
          <a:p>
            <a:pPr lvl="1">
              <a:spcBef>
                <a:spcPts val="300"/>
              </a:spcBef>
              <a:spcAft>
                <a:spcPts val="600"/>
              </a:spcAft>
            </a:pPr>
            <a:r>
              <a:rPr lang="en-US" b="1" dirty="0"/>
              <a:t>Development</a:t>
            </a:r>
          </a:p>
          <a:p>
            <a:pPr lvl="2">
              <a:spcBef>
                <a:spcPts val="300"/>
              </a:spcBef>
              <a:spcAft>
                <a:spcPts val="600"/>
              </a:spcAft>
            </a:pPr>
            <a:r>
              <a:rPr lang="en-US" dirty="0"/>
              <a:t>Converts the results of applied research into useful commercial applications</a:t>
            </a:r>
          </a:p>
        </p:txBody>
      </p:sp>
    </p:spTree>
    <p:extLst>
      <p:ext uri="{BB962C8B-B14F-4D97-AF65-F5344CB8AC3E}">
        <p14:creationId xmlns:p14="http://schemas.microsoft.com/office/powerpoint/2010/main" val="17540708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Legal Considerations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914400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4.6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pPr>
              <a:spcBef>
                <a:spcPts val="400"/>
              </a:spcBef>
              <a:spcAft>
                <a:spcPts val="600"/>
              </a:spcAft>
            </a:pPr>
            <a:r>
              <a:rPr lang="en-US" sz="2000" b="1" dirty="0"/>
              <a:t>Legal considerations</a:t>
            </a:r>
          </a:p>
          <a:p>
            <a:pPr lvl="1">
              <a:spcBef>
                <a:spcPts val="400"/>
              </a:spcBef>
              <a:spcAft>
                <a:spcPts val="600"/>
              </a:spcAft>
            </a:pPr>
            <a:r>
              <a:rPr lang="en-US" sz="2000" b="1" dirty="0"/>
              <a:t>Product liability</a:t>
            </a:r>
            <a:endParaRPr lang="en-US" sz="2000" dirty="0"/>
          </a:p>
          <a:p>
            <a:pPr lvl="2">
              <a:spcBef>
                <a:spcPts val="400"/>
              </a:spcBef>
              <a:spcAft>
                <a:spcPts val="600"/>
              </a:spcAft>
            </a:pPr>
            <a:r>
              <a:rPr lang="en-US" sz="1800" dirty="0"/>
              <a:t>The responsibility a manufacturer has for any injuries or damages caused by a faulty product</a:t>
            </a:r>
          </a:p>
          <a:p>
            <a:pPr lvl="2">
              <a:spcBef>
                <a:spcPts val="400"/>
              </a:spcBef>
              <a:spcAft>
                <a:spcPts val="600"/>
              </a:spcAft>
            </a:pPr>
            <a:r>
              <a:rPr lang="en-US" sz="1800" dirty="0"/>
              <a:t>Some of the concomitant costs</a:t>
            </a:r>
          </a:p>
          <a:p>
            <a:pPr marL="1027113" lvl="3" indent="-283464">
              <a:spcBef>
                <a:spcPts val="4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1800" dirty="0"/>
              <a:t>Litigation</a:t>
            </a:r>
          </a:p>
          <a:p>
            <a:pPr marL="1027113" lvl="3" indent="-283464">
              <a:spcBef>
                <a:spcPts val="4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1800" dirty="0"/>
              <a:t>Legal and insurance costs</a:t>
            </a:r>
          </a:p>
          <a:p>
            <a:pPr marL="1027113" lvl="3" indent="-283464">
              <a:spcBef>
                <a:spcPts val="4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1800" dirty="0"/>
              <a:t>Settlement costs</a:t>
            </a:r>
          </a:p>
          <a:p>
            <a:pPr marL="1027113" lvl="3" indent="-283464">
              <a:spcBef>
                <a:spcPts val="4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1800" dirty="0"/>
              <a:t>Costly product recalls</a:t>
            </a:r>
          </a:p>
          <a:p>
            <a:pPr marL="1027113" lvl="3" indent="-283464">
              <a:spcBef>
                <a:spcPts val="4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1800" dirty="0"/>
              <a:t>Reputation effects</a:t>
            </a:r>
          </a:p>
          <a:p>
            <a:pPr lvl="1">
              <a:spcBef>
                <a:spcPts val="400"/>
              </a:spcBef>
              <a:spcAft>
                <a:spcPts val="600"/>
              </a:spcAft>
            </a:pPr>
            <a:r>
              <a:rPr lang="en-US" sz="2000" b="1" dirty="0"/>
              <a:t>Uniform Commercial Code</a:t>
            </a:r>
            <a:endParaRPr lang="en-US" sz="2000" dirty="0"/>
          </a:p>
          <a:p>
            <a:pPr lvl="2">
              <a:spcBef>
                <a:spcPts val="400"/>
              </a:spcBef>
              <a:spcAft>
                <a:spcPts val="600"/>
              </a:spcAft>
            </a:pPr>
            <a:r>
              <a:rPr lang="en-US" sz="1800" dirty="0"/>
              <a:t>Under the UCC, products carry an implication of merchantability and fitness</a:t>
            </a:r>
          </a:p>
        </p:txBody>
      </p:sp>
    </p:spTree>
    <p:extLst>
      <p:ext uri="{BB962C8B-B14F-4D97-AF65-F5344CB8AC3E}">
        <p14:creationId xmlns:p14="http://schemas.microsoft.com/office/powerpoint/2010/main" val="40749788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Ethical Considerations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914400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4.6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r>
              <a:rPr lang="en-US" b="1" dirty="0"/>
              <a:t>Designers are often under pressure to </a:t>
            </a:r>
          </a:p>
          <a:p>
            <a:pPr lvl="1"/>
            <a:r>
              <a:rPr lang="en-US" dirty="0"/>
              <a:t>Speed up the design process</a:t>
            </a:r>
          </a:p>
          <a:p>
            <a:pPr lvl="1"/>
            <a:r>
              <a:rPr lang="en-US" dirty="0"/>
              <a:t>Cut costs</a:t>
            </a:r>
          </a:p>
          <a:p>
            <a:r>
              <a:rPr lang="en-US" b="1" dirty="0"/>
              <a:t> These pressures force trade-off decisions</a:t>
            </a:r>
          </a:p>
          <a:p>
            <a:pPr lvl="1"/>
            <a:r>
              <a:rPr lang="en-US" dirty="0"/>
              <a:t>What if a product has bugs?</a:t>
            </a:r>
          </a:p>
          <a:p>
            <a:pPr lvl="2"/>
            <a:r>
              <a:rPr lang="en-US" dirty="0"/>
              <a:t>Release the product and risk damage to your reputation</a:t>
            </a:r>
          </a:p>
          <a:p>
            <a:pPr lvl="2"/>
            <a:r>
              <a:rPr lang="en-US" dirty="0"/>
              <a:t>Work out the bugs and forego revenue</a:t>
            </a:r>
          </a:p>
        </p:txBody>
      </p:sp>
    </p:spTree>
    <p:extLst>
      <p:ext uri="{BB962C8B-B14F-4D97-AF65-F5344CB8AC3E}">
        <p14:creationId xmlns:p14="http://schemas.microsoft.com/office/powerpoint/2010/main" val="29369912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considerations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914400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4.6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r>
              <a:rPr lang="en-US" b="1" dirty="0"/>
              <a:t>Human factors</a:t>
            </a:r>
          </a:p>
          <a:p>
            <a:pPr lvl="1"/>
            <a:r>
              <a:rPr lang="en-US" dirty="0"/>
              <a:t>Safety and liability</a:t>
            </a:r>
          </a:p>
          <a:p>
            <a:r>
              <a:rPr lang="en-US" b="1" dirty="0"/>
              <a:t>Cultural factors</a:t>
            </a:r>
          </a:p>
          <a:p>
            <a:pPr lvl="1"/>
            <a:r>
              <a:rPr lang="en-US" dirty="0"/>
              <a:t>Colors, preferred food, product labels</a:t>
            </a:r>
          </a:p>
          <a:p>
            <a:r>
              <a:rPr lang="en-US" b="1" dirty="0"/>
              <a:t>Global design </a:t>
            </a:r>
          </a:p>
          <a:p>
            <a:pPr lvl="1"/>
            <a:r>
              <a:rPr lang="en-US" dirty="0"/>
              <a:t>Design teams can be in different countries</a:t>
            </a:r>
          </a:p>
        </p:txBody>
      </p:sp>
    </p:spTree>
    <p:extLst>
      <p:ext uri="{BB962C8B-B14F-4D97-AF65-F5344CB8AC3E}">
        <p14:creationId xmlns:p14="http://schemas.microsoft.com/office/powerpoint/2010/main" val="5611694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Sustainability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914400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4.7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r>
              <a:rPr lang="en-US" b="1" dirty="0"/>
              <a:t>Sustainability</a:t>
            </a:r>
          </a:p>
          <a:p>
            <a:pPr lvl="1"/>
            <a:r>
              <a:rPr lang="en-US" dirty="0"/>
              <a:t>Using resources in ways that do not harm ecological systems that support human existence</a:t>
            </a:r>
          </a:p>
          <a:p>
            <a:r>
              <a:rPr lang="en-US" b="1" dirty="0"/>
              <a:t>Key aspects of designing for sustainability</a:t>
            </a:r>
          </a:p>
          <a:p>
            <a:pPr lvl="1"/>
            <a:r>
              <a:rPr lang="en-US" dirty="0"/>
              <a:t>Cradle-to-grave assessment (life cycle analysis)</a:t>
            </a:r>
          </a:p>
          <a:p>
            <a:pPr lvl="1"/>
            <a:r>
              <a:rPr lang="en-US" dirty="0"/>
              <a:t>End-of-life programs</a:t>
            </a:r>
          </a:p>
          <a:p>
            <a:pPr lvl="1"/>
            <a:r>
              <a:rPr lang="en-US" dirty="0"/>
              <a:t>The Three Rs</a:t>
            </a:r>
          </a:p>
          <a:p>
            <a:pPr lvl="2"/>
            <a:r>
              <a:rPr lang="en-US" sz="1700" dirty="0"/>
              <a:t>Reduction of costs and materials used</a:t>
            </a:r>
          </a:p>
          <a:p>
            <a:pPr lvl="2"/>
            <a:r>
              <a:rPr lang="en-US" sz="1700" dirty="0"/>
              <a:t>Reusing parts of returned products</a:t>
            </a:r>
          </a:p>
          <a:p>
            <a:pPr lvl="2"/>
            <a:r>
              <a:rPr lang="en-US" sz="1700" dirty="0"/>
              <a:t>Recycling</a:t>
            </a:r>
          </a:p>
        </p:txBody>
      </p:sp>
    </p:spTree>
    <p:extLst>
      <p:ext uri="{BB962C8B-B14F-4D97-AF65-F5344CB8AC3E}">
        <p14:creationId xmlns:p14="http://schemas.microsoft.com/office/powerpoint/2010/main" val="13252632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Cradle-to-Grave Assessment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914400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4.7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b="1" dirty="0"/>
              <a:t>Cradle-to-Grave Assessment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dirty="0"/>
              <a:t>Also known as life cycle analysis (LCA)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dirty="0"/>
              <a:t>The assessment of the environmental impact of a product or service throughout its useful life</a:t>
            </a:r>
          </a:p>
          <a:p>
            <a:pPr lvl="2">
              <a:spcBef>
                <a:spcPts val="600"/>
              </a:spcBef>
              <a:spcAft>
                <a:spcPts val="600"/>
              </a:spcAft>
            </a:pPr>
            <a:r>
              <a:rPr lang="en-US" dirty="0"/>
              <a:t>Focuses on such factors as</a:t>
            </a:r>
          </a:p>
          <a:p>
            <a:pPr marL="973138" lvl="3" indent="-283464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1800" dirty="0"/>
              <a:t>Global warming</a:t>
            </a:r>
          </a:p>
          <a:p>
            <a:pPr marL="973138" lvl="3" indent="-283464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1800" dirty="0"/>
              <a:t>Smog formation</a:t>
            </a:r>
          </a:p>
          <a:p>
            <a:pPr marL="973138" lvl="3" indent="-283464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1800" dirty="0"/>
              <a:t>Oxygen depletion</a:t>
            </a:r>
          </a:p>
          <a:p>
            <a:pPr marL="973138" lvl="3" indent="-283464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1800" dirty="0"/>
              <a:t>Solid waste generation</a:t>
            </a:r>
          </a:p>
          <a:p>
            <a:pPr lvl="2">
              <a:spcBef>
                <a:spcPts val="600"/>
              </a:spcBef>
              <a:spcAft>
                <a:spcPts val="600"/>
              </a:spcAft>
            </a:pPr>
            <a:r>
              <a:rPr lang="en-US" dirty="0"/>
              <a:t>LCA procedures are part of the ISO 14000 environmental management procedures</a:t>
            </a:r>
          </a:p>
        </p:txBody>
      </p:sp>
    </p:spTree>
    <p:extLst>
      <p:ext uri="{BB962C8B-B14F-4D97-AF65-F5344CB8AC3E}">
        <p14:creationId xmlns:p14="http://schemas.microsoft.com/office/powerpoint/2010/main" val="3068125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Three Rs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914400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4.8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r>
              <a:rPr lang="en-US" b="1" dirty="0"/>
              <a:t>Designers often reflect on three particular aspects of potential cost savings and reducing environmental impact</a:t>
            </a:r>
          </a:p>
          <a:p>
            <a:pPr>
              <a:spcBef>
                <a:spcPts val="800"/>
              </a:spcBef>
            </a:pPr>
            <a:r>
              <a:rPr lang="en-US" b="1" dirty="0"/>
              <a:t>Reduce</a:t>
            </a:r>
          </a:p>
          <a:p>
            <a:pPr>
              <a:lnSpc>
                <a:spcPct val="90000"/>
              </a:lnSpc>
            </a:pPr>
            <a:r>
              <a:rPr lang="en-US" b="1" dirty="0"/>
              <a:t>Reuse</a:t>
            </a:r>
          </a:p>
          <a:p>
            <a:pPr>
              <a:lnSpc>
                <a:spcPct val="90000"/>
              </a:lnSpc>
            </a:pPr>
            <a:r>
              <a:rPr lang="en-US" b="1" dirty="0"/>
              <a:t>Recycle</a:t>
            </a:r>
          </a:p>
        </p:txBody>
      </p:sp>
    </p:spTree>
    <p:extLst>
      <p:ext uri="{BB962C8B-B14F-4D97-AF65-F5344CB8AC3E}">
        <p14:creationId xmlns:p14="http://schemas.microsoft.com/office/powerpoint/2010/main" val="15083690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Reduce: Costs and Materials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914400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4.8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pPr>
              <a:spcAft>
                <a:spcPts val="600"/>
              </a:spcAft>
              <a:tabLst>
                <a:tab pos="3600450" algn="l"/>
              </a:tabLst>
            </a:pPr>
            <a:r>
              <a:rPr lang="en-US" sz="2000" b="1" dirty="0"/>
              <a:t>Value analysis</a:t>
            </a:r>
          </a:p>
          <a:p>
            <a:pPr lvl="1">
              <a:spcAft>
                <a:spcPts val="600"/>
              </a:spcAft>
              <a:tabLst>
                <a:tab pos="3600450" algn="l"/>
              </a:tabLst>
            </a:pPr>
            <a:r>
              <a:rPr lang="en-US" sz="2000" dirty="0"/>
              <a:t>Examination of the function of parts and materials in an effort to reduce the cost and/or improve the performance of a product</a:t>
            </a:r>
          </a:p>
          <a:p>
            <a:pPr lvl="1">
              <a:spcAft>
                <a:spcPts val="600"/>
              </a:spcAft>
              <a:tabLst>
                <a:tab pos="3600450" algn="l"/>
              </a:tabLst>
            </a:pPr>
            <a:r>
              <a:rPr lang="en-US" sz="2000" dirty="0"/>
              <a:t>Common questions used in value analysis</a:t>
            </a:r>
          </a:p>
          <a:p>
            <a:pPr lvl="2">
              <a:spcAft>
                <a:spcPts val="600"/>
              </a:spcAft>
              <a:tabLst>
                <a:tab pos="3600450" algn="l"/>
              </a:tabLst>
            </a:pPr>
            <a:r>
              <a:rPr lang="en-US" sz="1800" dirty="0"/>
              <a:t>Is the item necessary; does it have value; could it be eliminated?</a:t>
            </a:r>
          </a:p>
          <a:p>
            <a:pPr lvl="2">
              <a:spcAft>
                <a:spcPts val="600"/>
              </a:spcAft>
              <a:tabLst>
                <a:tab pos="3600450" algn="l"/>
              </a:tabLst>
            </a:pPr>
            <a:r>
              <a:rPr lang="en-US" sz="1800" dirty="0"/>
              <a:t>Are there alternative sources for the item?</a:t>
            </a:r>
          </a:p>
          <a:p>
            <a:pPr lvl="2">
              <a:spcAft>
                <a:spcPts val="600"/>
              </a:spcAft>
              <a:tabLst>
                <a:tab pos="3600450" algn="l"/>
              </a:tabLst>
            </a:pPr>
            <a:r>
              <a:rPr lang="en-US" sz="1800" dirty="0"/>
              <a:t>Could another material, part, or service be used instead?</a:t>
            </a:r>
          </a:p>
          <a:p>
            <a:pPr lvl="2">
              <a:spcAft>
                <a:spcPts val="600"/>
              </a:spcAft>
              <a:tabLst>
                <a:tab pos="3600450" algn="l"/>
              </a:tabLst>
            </a:pPr>
            <a:r>
              <a:rPr lang="en-US" sz="1800" dirty="0"/>
              <a:t>Can two or more parts be combined?</a:t>
            </a:r>
          </a:p>
          <a:p>
            <a:pPr lvl="2">
              <a:spcAft>
                <a:spcPts val="600"/>
              </a:spcAft>
              <a:tabLst>
                <a:tab pos="3600450" algn="l"/>
              </a:tabLst>
            </a:pPr>
            <a:r>
              <a:rPr lang="en-US" sz="1800" dirty="0"/>
              <a:t>Can specifications be less stringent to save time or money?</a:t>
            </a:r>
          </a:p>
          <a:p>
            <a:pPr lvl="2">
              <a:spcAft>
                <a:spcPts val="600"/>
              </a:spcAft>
              <a:tabLst>
                <a:tab pos="3600450" algn="l"/>
              </a:tabLst>
            </a:pPr>
            <a:r>
              <a:rPr lang="en-US" sz="1800" dirty="0"/>
              <a:t>Do suppliers/providers have suggestions for improvements?</a:t>
            </a:r>
          </a:p>
          <a:p>
            <a:pPr lvl="2">
              <a:spcAft>
                <a:spcPts val="600"/>
              </a:spcAft>
              <a:tabLst>
                <a:tab pos="3600450" algn="l"/>
              </a:tabLst>
            </a:pPr>
            <a:r>
              <a:rPr lang="en-US" sz="1800" dirty="0"/>
              <a:t>Can packaging be improved or made less costly?</a:t>
            </a:r>
          </a:p>
        </p:txBody>
      </p:sp>
    </p:spTree>
    <p:extLst>
      <p:ext uri="{BB962C8B-B14F-4D97-AF65-F5344CB8AC3E}">
        <p14:creationId xmlns:p14="http://schemas.microsoft.com/office/powerpoint/2010/main" val="19374155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B9EAB4-A0FA-423D-8142-5619570391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Reuse: Remanufacturing</a:t>
            </a:r>
            <a:endParaRPr lang="en-IN" sz="1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F6F7AB-E856-4C80-97BA-70831CFAAEC9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914400" cy="365760"/>
          </a:xfrm>
        </p:spPr>
        <p:txBody>
          <a:bodyPr/>
          <a:lstStyle/>
          <a:p>
            <a:pPr lvl="0"/>
            <a:r>
              <a:rPr lang="en-US" sz="1800" b="1" dirty="0">
                <a:solidFill>
                  <a:srgbClr val="000000"/>
                </a:solidFill>
              </a:rPr>
              <a:t>LO 4.8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7BF064-54B6-448C-BCF8-3FC0AD95B171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1" y="1276708"/>
            <a:ext cx="8458200" cy="4895491"/>
          </a:xfrm>
        </p:spPr>
        <p:txBody>
          <a:bodyPr/>
          <a:lstStyle/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en-US" b="1" dirty="0"/>
              <a:t>Remanufacturing</a:t>
            </a:r>
          </a:p>
          <a:p>
            <a:pPr lvl="1">
              <a:spcBef>
                <a:spcPts val="400"/>
              </a:spcBef>
              <a:spcAft>
                <a:spcPts val="400"/>
              </a:spcAft>
            </a:pPr>
            <a:r>
              <a:rPr lang="en-US" dirty="0"/>
              <a:t>Refurbishing used products by replacing worn-out or defective components</a:t>
            </a:r>
          </a:p>
          <a:p>
            <a:pPr lvl="2">
              <a:spcBef>
                <a:spcPts val="400"/>
              </a:spcBef>
              <a:spcAft>
                <a:spcPts val="400"/>
              </a:spcAft>
            </a:pPr>
            <a:r>
              <a:rPr lang="en-US" dirty="0"/>
              <a:t>Can be performed by the original manufacturer or another company</a:t>
            </a:r>
          </a:p>
          <a:p>
            <a:pPr lvl="1">
              <a:spcBef>
                <a:spcPts val="400"/>
              </a:spcBef>
              <a:spcAft>
                <a:spcPts val="400"/>
              </a:spcAft>
            </a:pPr>
            <a:r>
              <a:rPr lang="en-US" dirty="0"/>
              <a:t>Reasons to remanufacture:</a:t>
            </a:r>
          </a:p>
          <a:p>
            <a:pPr lvl="2">
              <a:spcBef>
                <a:spcPts val="400"/>
              </a:spcBef>
              <a:spcAft>
                <a:spcPts val="400"/>
              </a:spcAft>
            </a:pPr>
            <a:r>
              <a:rPr lang="en-US" dirty="0"/>
              <a:t>Remanufactured products can be sold for about 50% of the cost of a new product</a:t>
            </a:r>
          </a:p>
          <a:p>
            <a:pPr lvl="2">
              <a:spcBef>
                <a:spcPts val="400"/>
              </a:spcBef>
              <a:spcAft>
                <a:spcPts val="400"/>
              </a:spcAft>
            </a:pPr>
            <a:r>
              <a:rPr lang="en-US" dirty="0"/>
              <a:t>The process requires mostly unskilled and semiskilled workers</a:t>
            </a:r>
          </a:p>
          <a:p>
            <a:pPr lvl="2">
              <a:spcBef>
                <a:spcPts val="400"/>
              </a:spcBef>
              <a:spcAft>
                <a:spcPts val="400"/>
              </a:spcAft>
            </a:pPr>
            <a:r>
              <a:rPr lang="en-US" dirty="0"/>
              <a:t>In the global market, European lawmakers are increasingly requiring manufacturers to take back used products</a:t>
            </a:r>
          </a:p>
          <a:p>
            <a:pPr lvl="1">
              <a:spcBef>
                <a:spcPts val="400"/>
              </a:spcBef>
              <a:spcAft>
                <a:spcPts val="400"/>
              </a:spcAft>
            </a:pPr>
            <a:r>
              <a:rPr lang="en-US" b="1" dirty="0"/>
              <a:t>Design for disassembly (DFD)</a:t>
            </a:r>
          </a:p>
          <a:p>
            <a:pPr lvl="2">
              <a:spcBef>
                <a:spcPts val="400"/>
              </a:spcBef>
              <a:spcAft>
                <a:spcPts val="400"/>
              </a:spcAft>
            </a:pPr>
            <a:r>
              <a:rPr lang="en-US" dirty="0"/>
              <a:t>Designing a product to that used products can be easily taken apart</a:t>
            </a:r>
          </a:p>
        </p:txBody>
      </p:sp>
    </p:spTree>
    <p:extLst>
      <p:ext uri="{BB962C8B-B14F-4D97-AF65-F5344CB8AC3E}">
        <p14:creationId xmlns:p14="http://schemas.microsoft.com/office/powerpoint/2010/main" val="42096900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4: Learning Objectives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27DE6EC-CE7E-4C51-A6B2-273AB5F5B3B2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42900" y="1276708"/>
            <a:ext cx="8503920" cy="5120640"/>
          </a:xfrm>
        </p:spPr>
        <p:txBody>
          <a:bodyPr/>
          <a:lstStyle/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en-US" sz="1600" b="1" dirty="0"/>
              <a:t>You should be able to:</a:t>
            </a:r>
          </a:p>
          <a:p>
            <a:pPr marL="914400" lvl="1" indent="-914400">
              <a:spcBef>
                <a:spcPts val="400"/>
              </a:spcBef>
              <a:spcAft>
                <a:spcPts val="400"/>
              </a:spcAft>
              <a:buNone/>
            </a:pPr>
            <a:r>
              <a:rPr lang="en-US" sz="1600" dirty="0"/>
              <a:t>LO 4.1	Explain the strategic importance of product and service design</a:t>
            </a:r>
          </a:p>
          <a:p>
            <a:pPr marL="914400" lvl="1" indent="-914400">
              <a:spcBef>
                <a:spcPts val="400"/>
              </a:spcBef>
              <a:spcAft>
                <a:spcPts val="400"/>
              </a:spcAft>
              <a:buNone/>
            </a:pPr>
            <a:r>
              <a:rPr lang="en-US" sz="1600" dirty="0"/>
              <a:t>LO4.2	Describe what product and service design does</a:t>
            </a:r>
          </a:p>
          <a:p>
            <a:pPr marL="914400" lvl="1" indent="-914400">
              <a:spcBef>
                <a:spcPts val="400"/>
              </a:spcBef>
              <a:spcAft>
                <a:spcPts val="400"/>
              </a:spcAft>
              <a:buNone/>
            </a:pPr>
            <a:r>
              <a:rPr lang="en-US" sz="1600" dirty="0"/>
              <a:t>LO4.3	Name the key questions of product and service design</a:t>
            </a:r>
          </a:p>
          <a:p>
            <a:pPr marL="914400" lvl="1" indent="-914400">
              <a:spcBef>
                <a:spcPts val="400"/>
              </a:spcBef>
              <a:spcAft>
                <a:spcPts val="400"/>
              </a:spcAft>
              <a:buNone/>
            </a:pPr>
            <a:r>
              <a:rPr lang="en-US" sz="1600" dirty="0"/>
              <a:t>LO4.4	Identify some reasons for design or redesign</a:t>
            </a:r>
          </a:p>
          <a:p>
            <a:pPr marL="914400" lvl="1" indent="-914400">
              <a:spcBef>
                <a:spcPts val="400"/>
              </a:spcBef>
              <a:spcAft>
                <a:spcPts val="400"/>
              </a:spcAft>
              <a:buNone/>
            </a:pPr>
            <a:r>
              <a:rPr lang="en-US" sz="1600" dirty="0"/>
              <a:t>LO4.5	List some of the main sources of design ideas</a:t>
            </a:r>
          </a:p>
          <a:p>
            <a:pPr marL="914400" lvl="1" indent="-914400">
              <a:spcBef>
                <a:spcPts val="400"/>
              </a:spcBef>
              <a:spcAft>
                <a:spcPts val="400"/>
              </a:spcAft>
              <a:buNone/>
            </a:pPr>
            <a:r>
              <a:rPr lang="en-US" sz="1600" dirty="0"/>
              <a:t>LO4.6	Discuss the importance of legal, ethical, and sustainability considerations in product and service design</a:t>
            </a:r>
          </a:p>
          <a:p>
            <a:pPr marL="914400" lvl="1" indent="-914400">
              <a:spcBef>
                <a:spcPts val="400"/>
              </a:spcBef>
              <a:spcAft>
                <a:spcPts val="400"/>
              </a:spcAft>
              <a:buNone/>
            </a:pPr>
            <a:r>
              <a:rPr lang="en-US" sz="1600" dirty="0"/>
              <a:t>LO4.7	Explain the purpose and goal of life-cycle assessment</a:t>
            </a:r>
          </a:p>
          <a:p>
            <a:pPr marL="914400" lvl="1" indent="-914400">
              <a:spcBef>
                <a:spcPts val="400"/>
              </a:spcBef>
              <a:spcAft>
                <a:spcPts val="400"/>
              </a:spcAft>
              <a:buNone/>
            </a:pPr>
            <a:r>
              <a:rPr lang="en-US" sz="1600" dirty="0"/>
              <a:t>LO4.8	Explain the phrase “the 3 </a:t>
            </a:r>
            <a:r>
              <a:rPr lang="en-US" sz="1600" dirty="0" err="1"/>
              <a:t>Rs</a:t>
            </a:r>
            <a:r>
              <a:rPr lang="en-US" sz="1600" dirty="0"/>
              <a:t>”</a:t>
            </a:r>
          </a:p>
          <a:p>
            <a:pPr marL="914400" lvl="1" indent="-914400">
              <a:spcBef>
                <a:spcPts val="400"/>
              </a:spcBef>
              <a:spcAft>
                <a:spcPts val="400"/>
              </a:spcAft>
              <a:buNone/>
            </a:pPr>
            <a:r>
              <a:rPr lang="en-US" sz="1600" dirty="0"/>
              <a:t>LO4.9	Briefly describe the phases in product design and development</a:t>
            </a:r>
          </a:p>
          <a:p>
            <a:pPr marL="914400" lvl="1" indent="-914400">
              <a:spcBef>
                <a:spcPts val="400"/>
              </a:spcBef>
              <a:spcAft>
                <a:spcPts val="400"/>
              </a:spcAft>
              <a:buNone/>
            </a:pPr>
            <a:r>
              <a:rPr lang="en-US" sz="1600" dirty="0"/>
              <a:t>LO4.10	Discuss several key issues in product or service design</a:t>
            </a:r>
          </a:p>
          <a:p>
            <a:pPr marL="914400" lvl="1" indent="-914400">
              <a:spcBef>
                <a:spcPts val="400"/>
              </a:spcBef>
              <a:spcAft>
                <a:spcPts val="400"/>
              </a:spcAft>
              <a:buNone/>
            </a:pPr>
            <a:r>
              <a:rPr lang="en-US" sz="1600" dirty="0"/>
              <a:t>LO4.11	Discuss the two key issues in service design</a:t>
            </a:r>
          </a:p>
          <a:p>
            <a:pPr marL="914400" lvl="1" indent="-914400">
              <a:spcBef>
                <a:spcPts val="400"/>
              </a:spcBef>
              <a:spcAft>
                <a:spcPts val="400"/>
              </a:spcAft>
              <a:buNone/>
            </a:pPr>
            <a:r>
              <a:rPr lang="en-US" sz="1600" dirty="0"/>
              <a:t>LO4.12	List the characteristics of well-designed service systems</a:t>
            </a:r>
          </a:p>
          <a:p>
            <a:pPr marL="914400" lvl="1" indent="-914400">
              <a:spcBef>
                <a:spcPts val="400"/>
              </a:spcBef>
              <a:spcAft>
                <a:spcPts val="400"/>
              </a:spcAft>
              <a:buNone/>
            </a:pPr>
            <a:r>
              <a:rPr lang="en-US" sz="1600" dirty="0"/>
              <a:t>LO4.13	List some guidelines for successful service design</a:t>
            </a:r>
          </a:p>
        </p:txBody>
      </p:sp>
    </p:spTree>
    <p:extLst>
      <p:ext uri="{BB962C8B-B14F-4D97-AF65-F5344CB8AC3E}">
        <p14:creationId xmlns:p14="http://schemas.microsoft.com/office/powerpoint/2010/main" val="416008064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Recycle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914400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4.8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en-US" sz="2000" b="1" dirty="0"/>
              <a:t>Recycling</a:t>
            </a:r>
          </a:p>
          <a:p>
            <a:pPr lvl="1">
              <a:spcBef>
                <a:spcPts val="400"/>
              </a:spcBef>
              <a:spcAft>
                <a:spcPts val="400"/>
              </a:spcAft>
            </a:pPr>
            <a:r>
              <a:rPr lang="en-US" sz="2000" dirty="0"/>
              <a:t>Recovering materials for future use</a:t>
            </a:r>
          </a:p>
          <a:p>
            <a:pPr lvl="2">
              <a:spcBef>
                <a:spcPts val="400"/>
              </a:spcBef>
              <a:spcAft>
                <a:spcPts val="400"/>
              </a:spcAft>
            </a:pPr>
            <a:r>
              <a:rPr lang="en-US" sz="1800" dirty="0"/>
              <a:t>Applies to manufactured parts</a:t>
            </a:r>
          </a:p>
          <a:p>
            <a:pPr lvl="2">
              <a:spcBef>
                <a:spcPts val="400"/>
              </a:spcBef>
              <a:spcAft>
                <a:spcPts val="400"/>
              </a:spcAft>
            </a:pPr>
            <a:r>
              <a:rPr lang="en-US" sz="1800" dirty="0"/>
              <a:t>Also applies to materials used during production</a:t>
            </a:r>
          </a:p>
          <a:p>
            <a:pPr lvl="1">
              <a:spcBef>
                <a:spcPts val="400"/>
              </a:spcBef>
              <a:spcAft>
                <a:spcPts val="400"/>
              </a:spcAft>
            </a:pPr>
            <a:r>
              <a:rPr lang="en-US" sz="2000" dirty="0"/>
              <a:t>Why recycle?</a:t>
            </a:r>
          </a:p>
          <a:p>
            <a:pPr lvl="2">
              <a:spcBef>
                <a:spcPts val="400"/>
              </a:spcBef>
              <a:spcAft>
                <a:spcPts val="400"/>
              </a:spcAft>
            </a:pPr>
            <a:r>
              <a:rPr lang="en-US" sz="1800" dirty="0"/>
              <a:t>Cost savings</a:t>
            </a:r>
          </a:p>
          <a:p>
            <a:pPr lvl="2">
              <a:spcBef>
                <a:spcPts val="400"/>
              </a:spcBef>
              <a:spcAft>
                <a:spcPts val="400"/>
              </a:spcAft>
            </a:pPr>
            <a:r>
              <a:rPr lang="en-US" sz="1800" dirty="0"/>
              <a:t>Environmental concerns</a:t>
            </a:r>
          </a:p>
          <a:p>
            <a:pPr lvl="2">
              <a:spcBef>
                <a:spcPts val="400"/>
              </a:spcBef>
              <a:spcAft>
                <a:spcPts val="400"/>
              </a:spcAft>
            </a:pPr>
            <a:r>
              <a:rPr lang="en-US" sz="1800" dirty="0"/>
              <a:t>Environmental regulations</a:t>
            </a:r>
          </a:p>
          <a:p>
            <a:pPr lvl="1">
              <a:spcBef>
                <a:spcPts val="400"/>
              </a:spcBef>
              <a:spcAft>
                <a:spcPts val="400"/>
              </a:spcAft>
            </a:pPr>
            <a:r>
              <a:rPr lang="en-US" sz="2000" dirty="0"/>
              <a:t>Companies doing business in the EU must show that a specified proportion of their products are recyclable</a:t>
            </a:r>
          </a:p>
          <a:p>
            <a:pPr lvl="1">
              <a:spcBef>
                <a:spcPts val="400"/>
              </a:spcBef>
              <a:spcAft>
                <a:spcPts val="400"/>
              </a:spcAft>
            </a:pPr>
            <a:r>
              <a:rPr lang="en-US" sz="2000" b="1" dirty="0"/>
              <a:t>Design for recycling (DFR)</a:t>
            </a:r>
          </a:p>
          <a:p>
            <a:pPr lvl="2">
              <a:spcBef>
                <a:spcPts val="400"/>
              </a:spcBef>
              <a:spcAft>
                <a:spcPts val="400"/>
              </a:spcAft>
            </a:pPr>
            <a:r>
              <a:rPr lang="en-US" sz="1800" dirty="0"/>
              <a:t>Product design that takes into account the ability to disassemble a used product to recover the recyclable parts</a:t>
            </a:r>
          </a:p>
        </p:txBody>
      </p:sp>
    </p:spTree>
    <p:extLst>
      <p:ext uri="{BB962C8B-B14F-4D97-AF65-F5344CB8AC3E}">
        <p14:creationId xmlns:p14="http://schemas.microsoft.com/office/powerpoint/2010/main" val="17389643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B9EAB4-A0FA-423D-8142-5619570391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Product or Service Life Stages</a:t>
            </a:r>
            <a:endParaRPr lang="en-IN" sz="1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F6F7AB-E856-4C80-97BA-70831CFAAEC9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914400" cy="365760"/>
          </a:xfrm>
        </p:spPr>
        <p:txBody>
          <a:bodyPr/>
          <a:lstStyle/>
          <a:p>
            <a:pPr lvl="0"/>
            <a:r>
              <a:rPr lang="en-US" sz="1800" b="1" dirty="0">
                <a:solidFill>
                  <a:srgbClr val="000000"/>
                </a:solidFill>
              </a:rPr>
              <a:t>LO 4.9</a:t>
            </a:r>
          </a:p>
        </p:txBody>
      </p:sp>
      <p:pic>
        <p:nvPicPr>
          <p:cNvPr id="11" name="Picture 3" descr="A graphic showing stages of products or services in terms of time and demand: Introduction to Growth to Maturity to Decline.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572" r="-5572"/>
          <a:stretch>
            <a:fillRect/>
          </a:stretch>
        </p:blipFill>
        <p:spPr>
          <a:xfrm>
            <a:off x="304800" y="1524000"/>
            <a:ext cx="82296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423340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B9EAB4-A0FA-423D-8142-5619570391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Standardization</a:t>
            </a:r>
            <a:endParaRPr lang="en-IN" sz="1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F6F7AB-E856-4C80-97BA-70831CFAAEC9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1097280" cy="365760"/>
          </a:xfrm>
        </p:spPr>
        <p:txBody>
          <a:bodyPr/>
          <a:lstStyle/>
          <a:p>
            <a:pPr lvl="0"/>
            <a:r>
              <a:rPr lang="en-US" sz="1800" b="1" dirty="0">
                <a:solidFill>
                  <a:srgbClr val="000000"/>
                </a:solidFill>
              </a:rPr>
              <a:t>LO 4.10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7BF064-54B6-448C-BCF8-3FC0AD95B171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1" y="1276708"/>
            <a:ext cx="8458200" cy="4792788"/>
          </a:xfrm>
        </p:spPr>
        <p:txBody>
          <a:bodyPr/>
          <a:lstStyle/>
          <a:p>
            <a:r>
              <a:rPr lang="en-US" b="1" dirty="0"/>
              <a:t>Standardization</a:t>
            </a:r>
          </a:p>
          <a:p>
            <a:pPr lvl="1"/>
            <a:r>
              <a:rPr lang="en-US" dirty="0"/>
              <a:t>Extent to which there is an absence of variety in a product, service, or process</a:t>
            </a:r>
          </a:p>
          <a:p>
            <a:pPr lvl="2"/>
            <a:r>
              <a:rPr lang="en-US" dirty="0"/>
              <a:t>Products are made in large quantities of identical items</a:t>
            </a:r>
          </a:p>
          <a:p>
            <a:pPr lvl="2"/>
            <a:r>
              <a:rPr lang="en-US" dirty="0"/>
              <a:t>Every customer or item processed receives essentially the same service</a:t>
            </a:r>
          </a:p>
        </p:txBody>
      </p:sp>
    </p:spTree>
    <p:extLst>
      <p:ext uri="{BB962C8B-B14F-4D97-AF65-F5344CB8AC3E}">
        <p14:creationId xmlns:p14="http://schemas.microsoft.com/office/powerpoint/2010/main" val="85334613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B9EAB4-A0FA-423D-8142-5619570391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Standardization – Advantages and Disadvantages</a:t>
            </a:r>
            <a:endParaRPr lang="en-IN" sz="1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F6F7AB-E856-4C80-97BA-70831CFAAEC9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1097280" cy="365760"/>
          </a:xfrm>
        </p:spPr>
        <p:txBody>
          <a:bodyPr/>
          <a:lstStyle/>
          <a:p>
            <a:pPr lvl="0"/>
            <a:r>
              <a:rPr lang="en-US" sz="1800" b="1" dirty="0">
                <a:solidFill>
                  <a:srgbClr val="000000"/>
                </a:solidFill>
              </a:rPr>
              <a:t>LO 4.10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7BF064-54B6-448C-BCF8-3FC0AD95B171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1" y="1276709"/>
            <a:ext cx="8458200" cy="4819292"/>
          </a:xfrm>
        </p:spPr>
        <p:txBody>
          <a:bodyPr/>
          <a:lstStyle/>
          <a:p>
            <a:pPr>
              <a:spcBef>
                <a:spcPts val="700"/>
              </a:spcBef>
              <a:spcAft>
                <a:spcPts val="700"/>
              </a:spcAft>
            </a:pPr>
            <a:r>
              <a:rPr lang="en-US" sz="2000" b="1" kern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Advantages </a:t>
            </a:r>
          </a:p>
          <a:p>
            <a:pPr marL="342900" indent="-342900">
              <a:spcBef>
                <a:spcPts val="700"/>
              </a:spcBef>
              <a:spcAft>
                <a:spcPts val="700"/>
              </a:spcAft>
              <a:buFont typeface="Arial" panose="020B0604020202020204" pitchFamily="34" charset="0"/>
              <a:buChar char="•"/>
            </a:pPr>
            <a:r>
              <a:rPr lang="en-US" sz="2000" kern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Fewer parts to deal with</a:t>
            </a:r>
          </a:p>
          <a:p>
            <a:pPr marL="342900" indent="-342900">
              <a:spcBef>
                <a:spcPts val="700"/>
              </a:spcBef>
              <a:spcAft>
                <a:spcPts val="700"/>
              </a:spcAft>
              <a:buFont typeface="Arial" panose="020B0604020202020204" pitchFamily="34" charset="0"/>
              <a:buChar char="•"/>
            </a:pPr>
            <a:r>
              <a:rPr lang="en-US" sz="2000" kern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Reduced training costs and time</a:t>
            </a:r>
          </a:p>
          <a:p>
            <a:pPr marL="342900" indent="-342900">
              <a:spcBef>
                <a:spcPts val="700"/>
              </a:spcBef>
              <a:spcAft>
                <a:spcPts val="700"/>
              </a:spcAft>
              <a:buFont typeface="Arial" panose="020B0604020202020204" pitchFamily="34" charset="0"/>
              <a:buChar char="•"/>
            </a:pPr>
            <a:r>
              <a:rPr lang="en-US" sz="2000" kern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More routine purchasing, handling, and inspection</a:t>
            </a:r>
          </a:p>
          <a:p>
            <a:pPr marL="342900" indent="-342900">
              <a:spcBef>
                <a:spcPts val="700"/>
              </a:spcBef>
              <a:spcAft>
                <a:spcPts val="700"/>
              </a:spcAft>
              <a:buFont typeface="Arial" panose="020B0604020202020204" pitchFamily="34" charset="0"/>
              <a:buChar char="•"/>
            </a:pPr>
            <a:r>
              <a:rPr lang="en-US" sz="2000" kern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Orders fillable from inventory</a:t>
            </a:r>
          </a:p>
          <a:p>
            <a:pPr marL="342900" indent="-342900">
              <a:spcBef>
                <a:spcPts val="700"/>
              </a:spcBef>
              <a:spcAft>
                <a:spcPts val="700"/>
              </a:spcAft>
              <a:buFont typeface="Arial" panose="020B0604020202020204" pitchFamily="34" charset="0"/>
              <a:buChar char="•"/>
            </a:pPr>
            <a:r>
              <a:rPr lang="en-US" sz="2000" kern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Opportunities for long production runs and automation</a:t>
            </a:r>
            <a:endParaRPr lang="en-US" sz="2000" kern="0" dirty="0"/>
          </a:p>
          <a:p>
            <a:pPr>
              <a:spcBef>
                <a:spcPts val="700"/>
              </a:spcBef>
              <a:spcAft>
                <a:spcPts val="700"/>
              </a:spcAft>
            </a:pPr>
            <a:r>
              <a:rPr lang="en-US" sz="2000" b="1" kern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Disadvantages </a:t>
            </a:r>
          </a:p>
          <a:p>
            <a:pPr marL="342900" indent="-342900">
              <a:spcBef>
                <a:spcPts val="700"/>
              </a:spcBef>
              <a:spcAft>
                <a:spcPts val="700"/>
              </a:spcAft>
              <a:buFont typeface="Arial" panose="020B0604020202020204" pitchFamily="34" charset="0"/>
              <a:buChar char="•"/>
            </a:pPr>
            <a:r>
              <a:rPr lang="en-US" sz="2000" kern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Designs may be frozen too early </a:t>
            </a:r>
          </a:p>
          <a:p>
            <a:pPr marL="342900" indent="-342900">
              <a:spcBef>
                <a:spcPts val="700"/>
              </a:spcBef>
              <a:spcAft>
                <a:spcPts val="700"/>
              </a:spcAft>
              <a:buFont typeface="Arial" panose="020B0604020202020204" pitchFamily="34" charset="0"/>
              <a:buChar char="•"/>
            </a:pPr>
            <a:r>
              <a:rPr lang="en-US" sz="2000" kern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High cost of design changes</a:t>
            </a:r>
          </a:p>
          <a:p>
            <a:pPr marL="342900" indent="-342900">
              <a:spcBef>
                <a:spcPts val="700"/>
              </a:spcBef>
              <a:spcAft>
                <a:spcPts val="700"/>
              </a:spcAft>
              <a:buFont typeface="Arial" panose="020B0604020202020204" pitchFamily="34" charset="0"/>
              <a:buChar char="•"/>
            </a:pPr>
            <a:r>
              <a:rPr lang="en-US" sz="2000" kern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Decreased product variety</a:t>
            </a:r>
          </a:p>
        </p:txBody>
      </p:sp>
    </p:spTree>
    <p:extLst>
      <p:ext uri="{BB962C8B-B14F-4D97-AF65-F5344CB8AC3E}">
        <p14:creationId xmlns:p14="http://schemas.microsoft.com/office/powerpoint/2010/main" val="185154375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B9EAB4-A0FA-423D-8142-5619570391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Designing for Mass Customization</a:t>
            </a:r>
            <a:endParaRPr lang="en-IN" sz="1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F6F7AB-E856-4C80-97BA-70831CFAAEC9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1097280" cy="365760"/>
          </a:xfrm>
        </p:spPr>
        <p:txBody>
          <a:bodyPr/>
          <a:lstStyle/>
          <a:p>
            <a:pPr lvl="0"/>
            <a:r>
              <a:rPr lang="en-US" sz="1800" b="1" dirty="0">
                <a:solidFill>
                  <a:srgbClr val="000000"/>
                </a:solidFill>
              </a:rPr>
              <a:t>LO 4.10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7BF064-54B6-448C-BCF8-3FC0AD95B171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1" y="1276708"/>
            <a:ext cx="8458200" cy="4873369"/>
          </a:xfrm>
        </p:spPr>
        <p:txBody>
          <a:bodyPr/>
          <a:lstStyle/>
          <a:p>
            <a:r>
              <a:rPr lang="en-US" b="1" dirty="0"/>
              <a:t>Mass customization</a:t>
            </a:r>
            <a:endParaRPr lang="en-US" dirty="0"/>
          </a:p>
          <a:p>
            <a:pPr lvl="1"/>
            <a:r>
              <a:rPr lang="en-US" dirty="0"/>
              <a:t>A strategy of producing basically standardized goods or services, but incorporating some degree of customization in the final product or service</a:t>
            </a:r>
          </a:p>
          <a:p>
            <a:pPr lvl="1"/>
            <a:r>
              <a:rPr lang="en-US" dirty="0"/>
              <a:t>Facilitating techniques</a:t>
            </a:r>
          </a:p>
          <a:p>
            <a:pPr lvl="2"/>
            <a:r>
              <a:rPr lang="en-US" dirty="0"/>
              <a:t>Delayed differentiation</a:t>
            </a:r>
          </a:p>
          <a:p>
            <a:pPr lvl="2"/>
            <a:r>
              <a:rPr lang="en-US" dirty="0"/>
              <a:t>Modular design</a:t>
            </a:r>
          </a:p>
        </p:txBody>
      </p:sp>
    </p:spTree>
    <p:extLst>
      <p:ext uri="{BB962C8B-B14F-4D97-AF65-F5344CB8AC3E}">
        <p14:creationId xmlns:p14="http://schemas.microsoft.com/office/powerpoint/2010/main" val="131484974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B9EAB4-A0FA-423D-8142-5619570391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Delayed Differentiation</a:t>
            </a:r>
            <a:endParaRPr lang="en-IN" sz="1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F6F7AB-E856-4C80-97BA-70831CFAAEC9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1097280" cy="365760"/>
          </a:xfrm>
        </p:spPr>
        <p:txBody>
          <a:bodyPr/>
          <a:lstStyle/>
          <a:p>
            <a:pPr lvl="0"/>
            <a:r>
              <a:rPr lang="en-US" sz="1800" b="1" dirty="0">
                <a:solidFill>
                  <a:srgbClr val="000000"/>
                </a:solidFill>
              </a:rPr>
              <a:t>LO 4.10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7BF064-54B6-448C-BCF8-3FC0AD95B171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1" y="1276708"/>
            <a:ext cx="8458200" cy="4845796"/>
          </a:xfrm>
        </p:spPr>
        <p:txBody>
          <a:bodyPr/>
          <a:lstStyle/>
          <a:p>
            <a:r>
              <a:rPr lang="en-US" b="1" dirty="0"/>
              <a:t>Delayed differentiation</a:t>
            </a:r>
          </a:p>
          <a:p>
            <a:pPr lvl="1"/>
            <a:r>
              <a:rPr lang="en-US" dirty="0"/>
              <a:t>The process of producing a product or service but not quite completing production until customer preferences are known</a:t>
            </a:r>
          </a:p>
          <a:p>
            <a:pPr lvl="1"/>
            <a:r>
              <a:rPr lang="en-US" dirty="0"/>
              <a:t>It is a postponement tactic</a:t>
            </a:r>
          </a:p>
          <a:p>
            <a:pPr lvl="2"/>
            <a:r>
              <a:rPr lang="en-US" dirty="0"/>
              <a:t>Produce a piece of furniture, but do not stain it; the customer chooses the stain</a:t>
            </a:r>
          </a:p>
        </p:txBody>
      </p:sp>
    </p:spTree>
    <p:extLst>
      <p:ext uri="{BB962C8B-B14F-4D97-AF65-F5344CB8AC3E}">
        <p14:creationId xmlns:p14="http://schemas.microsoft.com/office/powerpoint/2010/main" val="268190437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Modular Design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49924"/>
            <a:ext cx="1097280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4.10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8"/>
            <a:ext cx="8458200" cy="497321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1800" b="1" dirty="0"/>
              <a:t>Modular design</a:t>
            </a:r>
          </a:p>
          <a:p>
            <a:pPr lvl="1">
              <a:lnSpc>
                <a:spcPct val="90000"/>
              </a:lnSpc>
            </a:pPr>
            <a:r>
              <a:rPr lang="en-US" sz="1800" dirty="0"/>
              <a:t>A form of standardization in which component parts are grouped into modules that are easily replaced or interchanged</a:t>
            </a:r>
          </a:p>
          <a:p>
            <a:pPr lvl="2">
              <a:lnSpc>
                <a:spcPct val="90000"/>
              </a:lnSpc>
            </a:pPr>
            <a:r>
              <a:rPr lang="en-US" sz="1800" dirty="0"/>
              <a:t>Advantages</a:t>
            </a:r>
          </a:p>
          <a:p>
            <a:pPr marL="855663" lvl="3" indent="-222250">
              <a:lnSpc>
                <a:spcPct val="85000"/>
              </a:lnSpc>
              <a:spcBef>
                <a:spcPct val="50000"/>
              </a:spcBef>
              <a:buSzPct val="75000"/>
              <a:buFont typeface="Arial" pitchFamily="34" charset="0"/>
              <a:buChar char="•"/>
            </a:pPr>
            <a:r>
              <a:rPr lang="en-US" sz="1600" dirty="0"/>
              <a:t>Easier diagnosis and remedy of failures</a:t>
            </a:r>
          </a:p>
          <a:p>
            <a:pPr marL="855663" lvl="3" indent="-222250">
              <a:lnSpc>
                <a:spcPct val="85000"/>
              </a:lnSpc>
              <a:spcBef>
                <a:spcPct val="50000"/>
              </a:spcBef>
              <a:buSzPct val="75000"/>
              <a:buFont typeface="Arial" pitchFamily="34" charset="0"/>
              <a:buChar char="•"/>
            </a:pPr>
            <a:r>
              <a:rPr lang="en-US" sz="1600" dirty="0"/>
              <a:t>Easier repair and replacement </a:t>
            </a:r>
          </a:p>
          <a:p>
            <a:pPr marL="855663" lvl="3" indent="-222250">
              <a:lnSpc>
                <a:spcPct val="85000"/>
              </a:lnSpc>
              <a:spcBef>
                <a:spcPct val="50000"/>
              </a:spcBef>
              <a:buSzPct val="75000"/>
              <a:buFont typeface="Arial" pitchFamily="34" charset="0"/>
              <a:buChar char="•"/>
            </a:pPr>
            <a:r>
              <a:rPr lang="en-US" sz="1600" dirty="0"/>
              <a:t>Simplification of manufacturing and assembly</a:t>
            </a:r>
          </a:p>
          <a:p>
            <a:pPr marL="855663" lvl="3" indent="-222250">
              <a:lnSpc>
                <a:spcPct val="85000"/>
              </a:lnSpc>
              <a:spcBef>
                <a:spcPct val="50000"/>
              </a:spcBef>
              <a:buSzPct val="75000"/>
              <a:buFont typeface="Arial" pitchFamily="34" charset="0"/>
              <a:buChar char="•"/>
            </a:pPr>
            <a:r>
              <a:rPr lang="en-US" sz="1600" dirty="0"/>
              <a:t>Training costs are relatively low</a:t>
            </a:r>
          </a:p>
          <a:p>
            <a:pPr lvl="2">
              <a:lnSpc>
                <a:spcPct val="85000"/>
              </a:lnSpc>
              <a:spcBef>
                <a:spcPct val="50000"/>
              </a:spcBef>
              <a:buSzPct val="75000"/>
            </a:pPr>
            <a:r>
              <a:rPr lang="en-US" sz="1800" dirty="0"/>
              <a:t>Disadvantages</a:t>
            </a:r>
          </a:p>
          <a:p>
            <a:pPr marL="855663" lvl="3" indent="-222250">
              <a:lnSpc>
                <a:spcPct val="85000"/>
              </a:lnSpc>
              <a:spcBef>
                <a:spcPct val="50000"/>
              </a:spcBef>
              <a:buSzPct val="75000"/>
              <a:buFont typeface="Arial" pitchFamily="34" charset="0"/>
              <a:buChar char="•"/>
            </a:pPr>
            <a:r>
              <a:rPr lang="en-US" sz="1600" dirty="0"/>
              <a:t>Limited number of possible product configurations</a:t>
            </a:r>
          </a:p>
          <a:p>
            <a:pPr marL="855663" lvl="3" indent="-222250">
              <a:lnSpc>
                <a:spcPct val="85000"/>
              </a:lnSpc>
              <a:spcBef>
                <a:spcPct val="50000"/>
              </a:spcBef>
              <a:buSzPct val="75000"/>
              <a:buFont typeface="Arial" pitchFamily="34" charset="0"/>
              <a:buChar char="•"/>
            </a:pPr>
            <a:r>
              <a:rPr lang="en-US" sz="1600" dirty="0"/>
              <a:t>Limited ability to repair a faulty module; if it cannot be disassembled, the entire module must often be scrapped</a:t>
            </a:r>
          </a:p>
        </p:txBody>
      </p:sp>
    </p:spTree>
    <p:extLst>
      <p:ext uri="{BB962C8B-B14F-4D97-AF65-F5344CB8AC3E}">
        <p14:creationId xmlns:p14="http://schemas.microsoft.com/office/powerpoint/2010/main" val="25816569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Reliability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1097280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4.10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781191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b="1" dirty="0"/>
              <a:t>Reliability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dirty="0"/>
              <a:t>The ability of a product, part, or system to perform its intended function under a prescribed set of conditions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b="1" dirty="0"/>
              <a:t>Failure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dirty="0"/>
              <a:t>Situation in which a product, part, or system does not perform as intended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dirty="0"/>
              <a:t>Reliabilities are always specified with respect to certain conditions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b="1" dirty="0"/>
              <a:t>Normal operating conditions</a:t>
            </a:r>
          </a:p>
          <a:p>
            <a:pPr lvl="2">
              <a:spcBef>
                <a:spcPts val="600"/>
              </a:spcBef>
              <a:spcAft>
                <a:spcPts val="600"/>
              </a:spcAft>
            </a:pPr>
            <a:r>
              <a:rPr lang="en-US" dirty="0"/>
              <a:t>The set of conditions under which an item’s reliability is specified</a:t>
            </a:r>
          </a:p>
        </p:txBody>
      </p:sp>
    </p:spTree>
    <p:extLst>
      <p:ext uri="{BB962C8B-B14F-4D97-AF65-F5344CB8AC3E}">
        <p14:creationId xmlns:p14="http://schemas.microsoft.com/office/powerpoint/2010/main" val="124563227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Potential ways to improve reliability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1097280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4.10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10"/>
            <a:ext cx="8458200" cy="4859048"/>
          </a:xfrm>
        </p:spPr>
        <p:txBody>
          <a:bodyPr/>
          <a:lstStyle/>
          <a:p>
            <a:pPr>
              <a:spcBef>
                <a:spcPts val="800"/>
              </a:spcBef>
            </a:pPr>
            <a:r>
              <a:rPr lang="en-US" dirty="0"/>
              <a:t>Improve component design</a:t>
            </a:r>
          </a:p>
          <a:p>
            <a:pPr>
              <a:spcBef>
                <a:spcPts val="800"/>
              </a:spcBef>
            </a:pPr>
            <a:r>
              <a:rPr lang="en-US" dirty="0"/>
              <a:t>Improve production and/or assembly techniques</a:t>
            </a:r>
          </a:p>
          <a:p>
            <a:pPr>
              <a:spcBef>
                <a:spcPts val="800"/>
              </a:spcBef>
            </a:pPr>
            <a:r>
              <a:rPr lang="en-US" dirty="0"/>
              <a:t>Improve testing</a:t>
            </a:r>
          </a:p>
          <a:p>
            <a:pPr>
              <a:spcBef>
                <a:spcPts val="800"/>
              </a:spcBef>
            </a:pPr>
            <a:r>
              <a:rPr lang="en-US" dirty="0"/>
              <a:t>Use backups</a:t>
            </a:r>
          </a:p>
          <a:p>
            <a:pPr>
              <a:spcBef>
                <a:spcPts val="800"/>
              </a:spcBef>
            </a:pPr>
            <a:r>
              <a:rPr lang="en-US" dirty="0"/>
              <a:t>Improve preventive maintenance procedures</a:t>
            </a:r>
          </a:p>
          <a:p>
            <a:pPr>
              <a:spcBef>
                <a:spcPts val="800"/>
              </a:spcBef>
            </a:pPr>
            <a:r>
              <a:rPr lang="en-US" dirty="0"/>
              <a:t>Improve user education</a:t>
            </a:r>
          </a:p>
          <a:p>
            <a:pPr>
              <a:spcBef>
                <a:spcPts val="800"/>
              </a:spcBef>
            </a:pPr>
            <a:r>
              <a:rPr lang="en-US" dirty="0"/>
              <a:t>Improve system design</a:t>
            </a:r>
          </a:p>
        </p:txBody>
      </p:sp>
    </p:spTree>
    <p:extLst>
      <p:ext uri="{BB962C8B-B14F-4D97-AF65-F5344CB8AC3E}">
        <p14:creationId xmlns:p14="http://schemas.microsoft.com/office/powerpoint/2010/main" val="357391403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Robust Design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1097280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4.10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54165"/>
          </a:xfrm>
        </p:spPr>
        <p:txBody>
          <a:bodyPr/>
          <a:lstStyle/>
          <a:p>
            <a:pPr>
              <a:spcBef>
                <a:spcPts val="800"/>
              </a:spcBef>
            </a:pPr>
            <a:r>
              <a:rPr lang="en-US" b="1" dirty="0"/>
              <a:t>Robust design</a:t>
            </a:r>
          </a:p>
          <a:p>
            <a:pPr marL="342900" indent="-342900">
              <a:spcBef>
                <a:spcPts val="800"/>
              </a:spcBef>
              <a:buFont typeface="Arial" pitchFamily="34" charset="0"/>
              <a:buChar char="•"/>
            </a:pPr>
            <a:r>
              <a:rPr lang="en-US" dirty="0"/>
              <a:t>A design that results in products or services that can function over a broad range of conditions</a:t>
            </a:r>
          </a:p>
          <a:p>
            <a:pPr marL="687388" lvl="1"/>
            <a:r>
              <a:rPr lang="en-US" sz="2000" dirty="0"/>
              <a:t>The more robust a product or service, the less likely it will fail due to a change in the environment in which it is used or in which it is performed</a:t>
            </a:r>
          </a:p>
          <a:p>
            <a:pPr marL="342900" indent="-342900">
              <a:spcBef>
                <a:spcPts val="800"/>
              </a:spcBef>
              <a:buFont typeface="Arial" pitchFamily="34" charset="0"/>
              <a:buChar char="•"/>
            </a:pPr>
            <a:r>
              <a:rPr lang="en-US" dirty="0"/>
              <a:t>Pertains to product as well as process design</a:t>
            </a:r>
          </a:p>
          <a:p>
            <a:pPr marL="687388" lvl="1"/>
            <a:r>
              <a:rPr lang="en-US" sz="2000" dirty="0"/>
              <a:t>Consider the following automobiles:</a:t>
            </a:r>
          </a:p>
          <a:p>
            <a:pPr marL="982980" lvl="2"/>
            <a:r>
              <a:rPr lang="en-US" sz="1800" dirty="0"/>
              <a:t>Ferrari </a:t>
            </a:r>
            <a:r>
              <a:rPr lang="en-US" sz="1800" dirty="0" err="1"/>
              <a:t>Enzo</a:t>
            </a:r>
            <a:endParaRPr lang="en-US" sz="1800" dirty="0"/>
          </a:p>
          <a:p>
            <a:pPr marL="982980" lvl="2"/>
            <a:r>
              <a:rPr lang="en-US" sz="1800" dirty="0"/>
              <a:t>Toyota Avalon</a:t>
            </a:r>
          </a:p>
          <a:p>
            <a:pPr marL="1262063" lvl="4" indent="-288925">
              <a:spcAft>
                <a:spcPts val="800"/>
              </a:spcAft>
            </a:pPr>
            <a:r>
              <a:rPr lang="en-US" sz="1600" dirty="0"/>
              <a:t>Which design is more robust?</a:t>
            </a:r>
          </a:p>
        </p:txBody>
      </p:sp>
    </p:spTree>
    <p:extLst>
      <p:ext uri="{BB962C8B-B14F-4D97-AF65-F5344CB8AC3E}">
        <p14:creationId xmlns:p14="http://schemas.microsoft.com/office/powerpoint/2010/main" val="5826172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Strategic Product and Service Design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914400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4.1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dirty="0"/>
              <a:t>The essence of an organization is the goods and services it offers</a:t>
            </a:r>
          </a:p>
          <a:p>
            <a:pPr lvl="1">
              <a:spcBef>
                <a:spcPts val="600"/>
              </a:spcBef>
            </a:pPr>
            <a:r>
              <a:rPr lang="en-US" dirty="0"/>
              <a:t>Every aspect of the organization is structured around them</a:t>
            </a:r>
          </a:p>
          <a:p>
            <a:pPr>
              <a:spcBef>
                <a:spcPts val="600"/>
              </a:spcBef>
            </a:pPr>
            <a:r>
              <a:rPr lang="en-US" dirty="0"/>
              <a:t>Product and service design – or redesign – should be closely tied to an organization’s strategy</a:t>
            </a:r>
          </a:p>
        </p:txBody>
      </p:sp>
    </p:spTree>
    <p:extLst>
      <p:ext uri="{BB962C8B-B14F-4D97-AF65-F5344CB8AC3E}">
        <p14:creationId xmlns:p14="http://schemas.microsoft.com/office/powerpoint/2010/main" val="302074066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Degree of Newness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1097280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4.10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54165"/>
          </a:xfrm>
        </p:spPr>
        <p:txBody>
          <a:bodyPr/>
          <a:lstStyle/>
          <a:p>
            <a:pPr>
              <a:spcBef>
                <a:spcPts val="800"/>
              </a:spcBef>
            </a:pPr>
            <a:r>
              <a:rPr lang="en-US" sz="2000" b="1" dirty="0"/>
              <a:t>Product or service design changes:</a:t>
            </a:r>
          </a:p>
          <a:p>
            <a:pPr marL="457200" lvl="1" indent="-457200">
              <a:buFont typeface="+mj-lt"/>
              <a:buAutoNum type="arabicPeriod"/>
            </a:pPr>
            <a:r>
              <a:rPr lang="en-US" sz="2000" dirty="0"/>
              <a:t>Modification of an existing product or service</a:t>
            </a:r>
          </a:p>
          <a:p>
            <a:pPr marL="457200" lvl="1" indent="-457200">
              <a:buFont typeface="+mj-lt"/>
              <a:buAutoNum type="arabicPeriod"/>
            </a:pPr>
            <a:r>
              <a:rPr lang="en-US" sz="2000" dirty="0"/>
              <a:t>Expansion of an existing product line or service offering</a:t>
            </a:r>
          </a:p>
          <a:p>
            <a:pPr marL="457200" lvl="1" indent="-457200">
              <a:buFont typeface="+mj-lt"/>
              <a:buAutoNum type="arabicPeriod"/>
            </a:pPr>
            <a:r>
              <a:rPr lang="en-US" sz="2000" dirty="0"/>
              <a:t>Clone of a competitor’s product or service</a:t>
            </a:r>
          </a:p>
          <a:p>
            <a:pPr marL="457200" lvl="1" indent="-457200">
              <a:buFont typeface="+mj-lt"/>
              <a:buAutoNum type="arabicPeriod"/>
            </a:pPr>
            <a:r>
              <a:rPr lang="en-US" sz="2000" dirty="0"/>
              <a:t>New product or service</a:t>
            </a:r>
          </a:p>
          <a:p>
            <a:pPr>
              <a:spcBef>
                <a:spcPts val="800"/>
              </a:spcBef>
            </a:pPr>
            <a:r>
              <a:rPr lang="en-US" sz="2000" dirty="0"/>
              <a:t>The degree of change affects the newness of the product or service to the market and to the organization</a:t>
            </a:r>
          </a:p>
          <a:p>
            <a:pPr lvl="1"/>
            <a:r>
              <a:rPr lang="en-US" sz="2000" dirty="0"/>
              <a:t>Risks and benefits?</a:t>
            </a:r>
          </a:p>
        </p:txBody>
      </p:sp>
    </p:spTree>
    <p:extLst>
      <p:ext uri="{BB962C8B-B14F-4D97-AF65-F5344CB8AC3E}">
        <p14:creationId xmlns:p14="http://schemas.microsoft.com/office/powerpoint/2010/main" val="91211952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4A63C7-EE6D-4ABD-BD5D-563136C596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Quality Function Deployment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7E7E18-2415-44A9-8ACC-741A0AA6FEF7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1097280" cy="365760"/>
          </a:xfrm>
        </p:spPr>
        <p:txBody>
          <a:bodyPr/>
          <a:lstStyle/>
          <a:p>
            <a:pPr lvl="0"/>
            <a:r>
              <a:rPr lang="en-US" sz="1800" b="1" dirty="0">
                <a:solidFill>
                  <a:srgbClr val="000000"/>
                </a:solidFill>
              </a:rPr>
              <a:t>LO 4.10</a:t>
            </a:r>
          </a:p>
        </p:txBody>
      </p:sp>
      <p:sp>
        <p:nvSpPr>
          <p:cNvPr id="4" name="Content Placeholder 4">
            <a:extLst>
              <a:ext uri="{FF2B5EF4-FFF2-40B4-BE49-F238E27FC236}">
                <a16:creationId xmlns:a16="http://schemas.microsoft.com/office/drawing/2014/main" id="{A0CEBC40-763E-4400-B1CC-9DFE11342552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556146"/>
            <a:ext cx="8382000" cy="4635104"/>
          </a:xfrm>
        </p:spPr>
        <p:txBody>
          <a:bodyPr/>
          <a:lstStyle/>
          <a:p>
            <a:r>
              <a:rPr lang="en-US" b="1" dirty="0"/>
              <a:t>Quality Function Deployment (QFD)</a:t>
            </a:r>
          </a:p>
          <a:p>
            <a:pPr lvl="1"/>
            <a:r>
              <a:rPr lang="en-US" dirty="0"/>
              <a:t>An approach that integrates the “voice of the customer” into both product and service development</a:t>
            </a:r>
          </a:p>
          <a:p>
            <a:pPr lvl="2"/>
            <a:r>
              <a:rPr lang="en-US" dirty="0"/>
              <a:t>The purpose is to ensure that customer requirements are factored into every aspect of the process</a:t>
            </a:r>
          </a:p>
          <a:p>
            <a:pPr lvl="2"/>
            <a:r>
              <a:rPr lang="en-US" dirty="0"/>
              <a:t>Listening to and understanding the customer is the central feature of QFD</a:t>
            </a:r>
          </a:p>
          <a:p>
            <a:r>
              <a:rPr lang="en-US" b="1" dirty="0"/>
              <a:t>House of Quality</a:t>
            </a:r>
          </a:p>
        </p:txBody>
      </p:sp>
    </p:spTree>
    <p:extLst>
      <p:ext uri="{BB962C8B-B14F-4D97-AF65-F5344CB8AC3E}">
        <p14:creationId xmlns:p14="http://schemas.microsoft.com/office/powerpoint/2010/main" val="355834440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7266CB-6E25-4474-92FB-CBA8B58FD6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0" y="304799"/>
            <a:ext cx="2727846" cy="1420969"/>
          </a:xfrm>
        </p:spPr>
        <p:txBody>
          <a:bodyPr/>
          <a:lstStyle/>
          <a:p>
            <a:r>
              <a:rPr lang="en-US" dirty="0"/>
              <a:t>FIGURE 4.4 An example of the house of quality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F836D8-2C82-46C9-BA6E-62CB070F4F94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1097280" cy="365760"/>
          </a:xfrm>
        </p:spPr>
        <p:txBody>
          <a:bodyPr/>
          <a:lstStyle/>
          <a:p>
            <a:pPr lvl="0"/>
            <a:r>
              <a:rPr lang="en-US" sz="1800" b="1" dirty="0">
                <a:solidFill>
                  <a:srgbClr val="000000"/>
                </a:solidFill>
              </a:rPr>
              <a:t>LO 4.10</a:t>
            </a:r>
          </a:p>
        </p:txBody>
      </p:sp>
      <p:pic>
        <p:nvPicPr>
          <p:cNvPr id="10" name="Picture 3" descr="An example of the house of quality.&#10;"/>
          <p:cNvPicPr>
            <a:picLocks noGrp="1" noChangeAspect="1"/>
          </p:cNvPicPr>
          <p:nvPr>
            <p:ph idx="4294967295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524" r="-18129"/>
          <a:stretch/>
        </p:blipFill>
        <p:spPr>
          <a:xfrm>
            <a:off x="3325031" y="454924"/>
            <a:ext cx="5375173" cy="5669280"/>
          </a:xfrm>
          <a:prstGeom prst="rect">
            <a:avLst/>
          </a:prstGeom>
        </p:spPr>
      </p:pic>
      <p:sp>
        <p:nvSpPr>
          <p:cNvPr id="5" name="Text Placeholder 7">
            <a:extLst>
              <a:ext uri="{FF2B5EF4-FFF2-40B4-BE49-F238E27FC236}">
                <a16:creationId xmlns:a16="http://schemas.microsoft.com/office/drawing/2014/main" id="{C55DC16C-DA06-4E87-9DA1-CA509B6F2DA4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3200400" y="6324600"/>
            <a:ext cx="2743200" cy="192024"/>
          </a:xfrm>
        </p:spPr>
        <p:txBody>
          <a:bodyPr/>
          <a:lstStyle/>
          <a:p>
            <a:r>
              <a:rPr lang="en-IN" dirty="0">
                <a:hlinkClick r:id="rId3" action="ppaction://hlinksldjump"/>
              </a:rPr>
              <a:t>Access the text alternative for slide images.</a:t>
            </a:r>
          </a:p>
        </p:txBody>
      </p:sp>
    </p:spTree>
    <p:extLst>
      <p:ext uri="{BB962C8B-B14F-4D97-AF65-F5344CB8AC3E}">
        <p14:creationId xmlns:p14="http://schemas.microsoft.com/office/powerpoint/2010/main" val="400511450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House of Quality Sequence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1097280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4.10</a:t>
            </a:r>
          </a:p>
        </p:txBody>
      </p:sp>
      <p:pic>
        <p:nvPicPr>
          <p:cNvPr id="6" name="Picture 3" descr="Four graphics depicting the house of quality sequence.&#10;&#10;[long desc]&#10;The first house combines customer requirements and design characteristics; the second combines design characteristics and specific components; the third combines specific components and production processes; the fourth combines production processes and quality plan.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3546" b="-63546"/>
          <a:stretch>
            <a:fillRect/>
          </a:stretch>
        </p:blipFill>
        <p:spPr>
          <a:xfrm>
            <a:off x="457200" y="1484243"/>
            <a:ext cx="82296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710486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Kano Model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1097280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4.10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792787"/>
          </a:xfrm>
        </p:spPr>
        <p:txBody>
          <a:bodyPr/>
          <a:lstStyle/>
          <a:p>
            <a:pPr>
              <a:spcBef>
                <a:spcPts val="800"/>
              </a:spcBef>
            </a:pPr>
            <a:r>
              <a:rPr lang="en-US" sz="2200" b="1" dirty="0"/>
              <a:t>Basic quality</a:t>
            </a:r>
          </a:p>
          <a:p>
            <a:pPr lvl="1"/>
            <a:r>
              <a:rPr lang="en-US" sz="2200" dirty="0"/>
              <a:t>Refers to customer requirements that have only limited effect on customer satisfaction if present, but lead to dissatisfaction if absent</a:t>
            </a:r>
          </a:p>
          <a:p>
            <a:pPr>
              <a:spcBef>
                <a:spcPts val="800"/>
              </a:spcBef>
            </a:pPr>
            <a:r>
              <a:rPr lang="en-US" sz="2200" b="1" dirty="0"/>
              <a:t>Performance quality</a:t>
            </a:r>
          </a:p>
          <a:p>
            <a:pPr lvl="1"/>
            <a:r>
              <a:rPr lang="en-US" sz="2200" dirty="0"/>
              <a:t>Refers to customer requirements that generate satisfaction or dissatisfaction in proportion to their level of functionality and appeal</a:t>
            </a:r>
          </a:p>
          <a:p>
            <a:pPr>
              <a:spcBef>
                <a:spcPts val="800"/>
              </a:spcBef>
            </a:pPr>
            <a:r>
              <a:rPr lang="en-US" sz="2200" b="1" dirty="0"/>
              <a:t>Excitement quality</a:t>
            </a:r>
          </a:p>
          <a:p>
            <a:pPr lvl="1"/>
            <a:r>
              <a:rPr lang="en-US" sz="2200" dirty="0"/>
              <a:t>Refers to a feature or attribute that was unexpected by the customer and causes excitement</a:t>
            </a:r>
          </a:p>
        </p:txBody>
      </p:sp>
    </p:spTree>
    <p:extLst>
      <p:ext uri="{BB962C8B-B14F-4D97-AF65-F5344CB8AC3E}">
        <p14:creationId xmlns:p14="http://schemas.microsoft.com/office/powerpoint/2010/main" val="227452965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Kano Model – As Time Passes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1097280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4.10</a:t>
            </a:r>
          </a:p>
        </p:txBody>
      </p:sp>
      <p:pic>
        <p:nvPicPr>
          <p:cNvPr id="6" name="Picture 3" descr="A graph depicting the Kano model.&#10;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0575" y="1315892"/>
            <a:ext cx="3429000" cy="2511380"/>
          </a:xfrm>
          <a:prstGeom prst="rect">
            <a:avLst/>
          </a:prstGeom>
        </p:spPr>
      </p:pic>
      <p:pic>
        <p:nvPicPr>
          <p:cNvPr id="7" name="Picture 4" descr="Kano model graph with time as a factor. Time is a large arrow taking the path of y=-x and passing through the three curves.&#10;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91000" y="3352800"/>
            <a:ext cx="3518692" cy="2670066"/>
          </a:xfrm>
          <a:prstGeom prst="rect">
            <a:avLst/>
          </a:prstGeom>
        </p:spPr>
      </p:pic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F7477D67-9327-4436-8671-60550663FBCE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3200400" y="6324600"/>
            <a:ext cx="2743200" cy="192024"/>
          </a:xfrm>
        </p:spPr>
        <p:txBody>
          <a:bodyPr/>
          <a:lstStyle/>
          <a:p>
            <a:r>
              <a:rPr lang="en-US" dirty="0">
                <a:hlinkClick r:id="rId4" action="ppaction://hlinksldjump"/>
              </a:rPr>
              <a:t>Access the text alternative for slide images.</a:t>
            </a:r>
          </a:p>
        </p:txBody>
      </p:sp>
    </p:spTree>
    <p:extLst>
      <p:ext uri="{BB962C8B-B14F-4D97-AF65-F5344CB8AC3E}">
        <p14:creationId xmlns:p14="http://schemas.microsoft.com/office/powerpoint/2010/main" val="390664797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Phases in Product Design and Development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1097280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4.10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54165"/>
          </a:xfrm>
        </p:spPr>
        <p:txBody>
          <a:bodyPr/>
          <a:lstStyle/>
          <a:p>
            <a:pPr marL="457200" indent="-457200">
              <a:spcBef>
                <a:spcPts val="600"/>
              </a:spcBef>
              <a:buFont typeface="+mj-lt"/>
              <a:buAutoNum type="arabicPeriod"/>
            </a:pPr>
            <a:r>
              <a:rPr lang="en-US" dirty="0"/>
              <a:t>Feasibility analysis</a:t>
            </a:r>
          </a:p>
          <a:p>
            <a:pPr marL="457200" indent="-457200">
              <a:spcBef>
                <a:spcPts val="600"/>
              </a:spcBef>
              <a:buFont typeface="+mj-lt"/>
              <a:buAutoNum type="arabicPeriod"/>
            </a:pPr>
            <a:r>
              <a:rPr lang="en-US" dirty="0"/>
              <a:t>Product specifications</a:t>
            </a:r>
          </a:p>
          <a:p>
            <a:pPr marL="457200" indent="-457200">
              <a:spcBef>
                <a:spcPts val="600"/>
              </a:spcBef>
              <a:buFont typeface="+mj-lt"/>
              <a:buAutoNum type="arabicPeriod"/>
            </a:pPr>
            <a:r>
              <a:rPr lang="en-US" dirty="0"/>
              <a:t>Process specifications</a:t>
            </a:r>
          </a:p>
          <a:p>
            <a:pPr marL="457200" indent="-457200">
              <a:spcBef>
                <a:spcPts val="600"/>
              </a:spcBef>
              <a:buFont typeface="+mj-lt"/>
              <a:buAutoNum type="arabicPeriod"/>
            </a:pPr>
            <a:r>
              <a:rPr lang="en-US" dirty="0"/>
              <a:t>Prototype development</a:t>
            </a:r>
          </a:p>
          <a:p>
            <a:pPr marL="457200" indent="-457200">
              <a:spcBef>
                <a:spcPts val="600"/>
              </a:spcBef>
              <a:buFont typeface="+mj-lt"/>
              <a:buAutoNum type="arabicPeriod"/>
            </a:pPr>
            <a:r>
              <a:rPr lang="en-US" dirty="0"/>
              <a:t>Design review</a:t>
            </a:r>
          </a:p>
          <a:p>
            <a:pPr marL="457200" indent="-457200">
              <a:spcBef>
                <a:spcPts val="600"/>
              </a:spcBef>
              <a:buFont typeface="+mj-lt"/>
              <a:buAutoNum type="arabicPeriod"/>
            </a:pPr>
            <a:r>
              <a:rPr lang="en-US" dirty="0"/>
              <a:t>Market test</a:t>
            </a:r>
          </a:p>
          <a:p>
            <a:pPr marL="457200" indent="-457200">
              <a:spcBef>
                <a:spcPts val="600"/>
              </a:spcBef>
              <a:buFont typeface="+mj-lt"/>
              <a:buAutoNum type="arabicPeriod"/>
            </a:pPr>
            <a:r>
              <a:rPr lang="en-US" dirty="0"/>
              <a:t>Product introduction</a:t>
            </a:r>
          </a:p>
          <a:p>
            <a:pPr marL="457200" indent="-457200">
              <a:spcBef>
                <a:spcPts val="600"/>
              </a:spcBef>
              <a:buFont typeface="+mj-lt"/>
              <a:buAutoNum type="arabicPeriod"/>
            </a:pPr>
            <a:r>
              <a:rPr lang="en-US" dirty="0"/>
              <a:t>Follow-up evaluation</a:t>
            </a:r>
          </a:p>
        </p:txBody>
      </p:sp>
    </p:spTree>
    <p:extLst>
      <p:ext uri="{BB962C8B-B14F-4D97-AF65-F5344CB8AC3E}">
        <p14:creationId xmlns:p14="http://schemas.microsoft.com/office/powerpoint/2010/main" val="93716513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Concurrent Engineering</a:t>
            </a:r>
            <a:endParaRPr lang="en-IN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1097280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4.10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54165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b="1" dirty="0"/>
              <a:t>Concurrent engineering</a:t>
            </a:r>
          </a:p>
          <a:p>
            <a:pPr lvl="1">
              <a:spcBef>
                <a:spcPts val="600"/>
              </a:spcBef>
            </a:pPr>
            <a:r>
              <a:rPr lang="en-US" dirty="0"/>
              <a:t>Bringing engineering design and manufacturing personnel together early in the design phase</a:t>
            </a:r>
          </a:p>
          <a:p>
            <a:pPr lvl="2">
              <a:spcBef>
                <a:spcPts val="600"/>
              </a:spcBef>
            </a:pPr>
            <a:r>
              <a:rPr lang="en-US" dirty="0"/>
              <a:t>Also may involve manufacturing, marketing and purchasing personnel in loosely integrated cross-functional teams</a:t>
            </a:r>
          </a:p>
          <a:p>
            <a:pPr lvl="2">
              <a:spcBef>
                <a:spcPts val="600"/>
              </a:spcBef>
            </a:pPr>
            <a:r>
              <a:rPr lang="en-US" dirty="0"/>
              <a:t>Views of suppliers and customers may also be sought</a:t>
            </a:r>
          </a:p>
          <a:p>
            <a:pPr lvl="1">
              <a:spcBef>
                <a:spcPts val="600"/>
              </a:spcBef>
            </a:pPr>
            <a:r>
              <a:rPr lang="en-US" dirty="0"/>
              <a:t>The purpose is to achieve product designs that reflect customer wants as well as manufacturing capabilities</a:t>
            </a:r>
          </a:p>
        </p:txBody>
      </p:sp>
    </p:spTree>
    <p:extLst>
      <p:ext uri="{BB962C8B-B14F-4D97-AF65-F5344CB8AC3E}">
        <p14:creationId xmlns:p14="http://schemas.microsoft.com/office/powerpoint/2010/main" val="329617522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Computer-Aided Design (CAD)</a:t>
            </a:r>
            <a:endParaRPr lang="en-IN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1097280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4.10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54165"/>
          </a:xfrm>
        </p:spPr>
        <p:txBody>
          <a:bodyPr/>
          <a:lstStyle/>
          <a:p>
            <a:pPr>
              <a:spcBef>
                <a:spcPts val="400"/>
              </a:spcBef>
              <a:spcAft>
                <a:spcPts val="600"/>
              </a:spcAft>
            </a:pPr>
            <a:r>
              <a:rPr lang="en-US" b="1" dirty="0"/>
              <a:t>CAD</a:t>
            </a:r>
          </a:p>
          <a:p>
            <a:pPr lvl="1">
              <a:spcBef>
                <a:spcPts val="400"/>
              </a:spcBef>
              <a:spcAft>
                <a:spcPts val="600"/>
              </a:spcAft>
            </a:pPr>
            <a:r>
              <a:rPr lang="en-US" dirty="0"/>
              <a:t>Product design using computer graphics</a:t>
            </a:r>
          </a:p>
          <a:p>
            <a:pPr lvl="1">
              <a:spcBef>
                <a:spcPts val="400"/>
              </a:spcBef>
              <a:spcAft>
                <a:spcPts val="600"/>
              </a:spcAft>
            </a:pPr>
            <a:r>
              <a:rPr lang="en-US" dirty="0"/>
              <a:t>Advantages</a:t>
            </a:r>
          </a:p>
          <a:p>
            <a:pPr lvl="2">
              <a:spcBef>
                <a:spcPts val="400"/>
              </a:spcBef>
              <a:spcAft>
                <a:spcPts val="600"/>
              </a:spcAft>
              <a:buSzPct val="100000"/>
            </a:pPr>
            <a:r>
              <a:rPr lang="en-US" dirty="0"/>
              <a:t>Increases productivity of designers, 3 to 10 times</a:t>
            </a:r>
          </a:p>
          <a:p>
            <a:pPr lvl="2">
              <a:spcBef>
                <a:spcPts val="400"/>
              </a:spcBef>
              <a:spcAft>
                <a:spcPts val="600"/>
              </a:spcAft>
              <a:buSzPct val="100000"/>
            </a:pPr>
            <a:r>
              <a:rPr lang="en-US" dirty="0"/>
              <a:t>Creates a database for manufacturing information and product specifications</a:t>
            </a:r>
          </a:p>
          <a:p>
            <a:pPr lvl="2">
              <a:spcBef>
                <a:spcPts val="400"/>
              </a:spcBef>
              <a:spcAft>
                <a:spcPts val="600"/>
              </a:spcAft>
              <a:buSzPct val="100000"/>
            </a:pPr>
            <a:r>
              <a:rPr lang="en-US" dirty="0"/>
              <a:t>Provides possibility of engineering and cost analysis on proposed designs</a:t>
            </a:r>
          </a:p>
          <a:p>
            <a:pPr lvl="1">
              <a:spcBef>
                <a:spcPts val="400"/>
              </a:spcBef>
              <a:spcAft>
                <a:spcPts val="600"/>
              </a:spcAft>
              <a:buSzPct val="100000"/>
            </a:pPr>
            <a:r>
              <a:rPr lang="en-US" kern="0" dirty="0"/>
              <a:t>CAD that includes </a:t>
            </a:r>
            <a:r>
              <a:rPr lang="en-US" u="sng" kern="0" dirty="0"/>
              <a:t>finite element analysis</a:t>
            </a:r>
            <a:r>
              <a:rPr lang="en-US" kern="0" dirty="0"/>
              <a:t> (FEA) can significantly reduce time to market</a:t>
            </a:r>
          </a:p>
          <a:p>
            <a:pPr lvl="2">
              <a:spcBef>
                <a:spcPts val="400"/>
              </a:spcBef>
              <a:spcAft>
                <a:spcPts val="600"/>
              </a:spcAft>
              <a:buSzPct val="100000"/>
            </a:pPr>
            <a:r>
              <a:rPr lang="en-US" dirty="0"/>
              <a:t>Enables developers to perform simulations that aid in the design, analysis, and commercialization of new products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4187365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Production Requirements</a:t>
            </a:r>
            <a:endParaRPr lang="en-IN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1097280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4.10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54165"/>
          </a:xfrm>
        </p:spPr>
        <p:txBody>
          <a:bodyPr/>
          <a:lstStyle/>
          <a:p>
            <a:r>
              <a:rPr lang="en-US" dirty="0"/>
              <a:t>Designers must take into account production capabilities</a:t>
            </a:r>
          </a:p>
          <a:p>
            <a:pPr lvl="1"/>
            <a:r>
              <a:rPr lang="en-US" dirty="0"/>
              <a:t>Equipment</a:t>
            </a:r>
          </a:p>
          <a:p>
            <a:pPr lvl="1"/>
            <a:r>
              <a:rPr lang="en-US" dirty="0"/>
              <a:t>Skills</a:t>
            </a:r>
          </a:p>
          <a:p>
            <a:pPr lvl="1"/>
            <a:r>
              <a:rPr lang="en-US" dirty="0"/>
              <a:t>Types of materials</a:t>
            </a:r>
          </a:p>
          <a:p>
            <a:pPr lvl="1"/>
            <a:r>
              <a:rPr lang="en-US" dirty="0"/>
              <a:t>Schedules</a:t>
            </a:r>
          </a:p>
          <a:p>
            <a:pPr lvl="1"/>
            <a:r>
              <a:rPr lang="en-US" dirty="0"/>
              <a:t>Technologies</a:t>
            </a:r>
          </a:p>
          <a:p>
            <a:pPr lvl="1"/>
            <a:r>
              <a:rPr lang="en-US" dirty="0"/>
              <a:t>Special abilities</a:t>
            </a:r>
          </a:p>
        </p:txBody>
      </p:sp>
    </p:spTree>
    <p:extLst>
      <p:ext uri="{BB962C8B-B14F-4D97-AF65-F5344CB8AC3E}">
        <p14:creationId xmlns:p14="http://schemas.microsoft.com/office/powerpoint/2010/main" val="42295798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Does Product &amp; Service Design Do?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914400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4.2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r>
              <a:rPr lang="en-US" sz="2000" dirty="0"/>
              <a:t>Activities and responsibilities of product and service design include:</a:t>
            </a:r>
          </a:p>
          <a:p>
            <a:pPr marL="533400" indent="-533400">
              <a:buFontTx/>
              <a:buAutoNum type="arabicPeriod"/>
            </a:pPr>
            <a:r>
              <a:rPr lang="en-US" sz="2000" dirty="0"/>
              <a:t>Translate customer wants and needs into product and service requirements</a:t>
            </a:r>
          </a:p>
          <a:p>
            <a:pPr marL="533400" indent="-533400">
              <a:buFontTx/>
              <a:buAutoNum type="arabicPeriod"/>
            </a:pPr>
            <a:r>
              <a:rPr lang="en-US" sz="2000" dirty="0"/>
              <a:t>Refine existing products and services</a:t>
            </a:r>
          </a:p>
          <a:p>
            <a:pPr marL="533400" indent="-533400">
              <a:buFontTx/>
              <a:buAutoNum type="arabicPeriod"/>
            </a:pPr>
            <a:r>
              <a:rPr lang="en-US" sz="2000" dirty="0"/>
              <a:t>Develop new products and services</a:t>
            </a:r>
          </a:p>
          <a:p>
            <a:pPr marL="533400" indent="-533400">
              <a:buFontTx/>
              <a:buAutoNum type="arabicPeriod"/>
            </a:pPr>
            <a:r>
              <a:rPr lang="en-US" sz="2000" dirty="0"/>
              <a:t>Formulate quality goals</a:t>
            </a:r>
          </a:p>
          <a:p>
            <a:pPr marL="533400" indent="-533400">
              <a:buFontTx/>
              <a:buAutoNum type="arabicPeriod"/>
            </a:pPr>
            <a:r>
              <a:rPr lang="en-US" sz="2000" dirty="0"/>
              <a:t>Formulate cost targets</a:t>
            </a:r>
          </a:p>
          <a:p>
            <a:pPr marL="533400" indent="-533400">
              <a:buFontTx/>
              <a:buAutoNum type="arabicPeriod"/>
            </a:pPr>
            <a:r>
              <a:rPr lang="en-US" sz="2000" dirty="0"/>
              <a:t>Construct and test prototypes</a:t>
            </a:r>
          </a:p>
          <a:p>
            <a:pPr marL="533400" indent="-533400">
              <a:buFontTx/>
              <a:buAutoNum type="arabicPeriod"/>
            </a:pPr>
            <a:r>
              <a:rPr lang="en-US" sz="2000" dirty="0"/>
              <a:t>Document specifications</a:t>
            </a:r>
          </a:p>
          <a:p>
            <a:pPr marL="533400" indent="-533400">
              <a:buFontTx/>
              <a:buAutoNum type="arabicPeriod"/>
            </a:pPr>
            <a:r>
              <a:rPr lang="en-US" sz="2000" dirty="0"/>
              <a:t>Translate product and service specifications into </a:t>
            </a:r>
            <a:r>
              <a:rPr lang="en-US" sz="2000" i="1" dirty="0"/>
              <a:t>process</a:t>
            </a:r>
            <a:r>
              <a:rPr lang="en-US" sz="2000" dirty="0"/>
              <a:t> specifications</a:t>
            </a:r>
          </a:p>
          <a:p>
            <a:pPr marL="533400" indent="-533400">
              <a:buFontTx/>
              <a:buAutoNum type="arabicPeriod"/>
            </a:pPr>
            <a:r>
              <a:rPr lang="en-US" sz="2000" dirty="0"/>
              <a:t>Involve inter-functional collaboration</a:t>
            </a:r>
          </a:p>
        </p:txBody>
      </p:sp>
    </p:spTree>
    <p:extLst>
      <p:ext uri="{BB962C8B-B14F-4D97-AF65-F5344CB8AC3E}">
        <p14:creationId xmlns:p14="http://schemas.microsoft.com/office/powerpoint/2010/main" val="75003350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Manufacturability</a:t>
            </a:r>
            <a:endParaRPr lang="en-IN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1097280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4.10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54165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Manufacturability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Ease of fabrication and/or assembly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It has important implications for</a:t>
            </a:r>
          </a:p>
          <a:p>
            <a:pPr lvl="2"/>
            <a:r>
              <a:rPr lang="en-US" dirty="0">
                <a:solidFill>
                  <a:schemeClr val="tx1"/>
                </a:solidFill>
              </a:rPr>
              <a:t>Cost</a:t>
            </a:r>
          </a:p>
          <a:p>
            <a:pPr lvl="2"/>
            <a:r>
              <a:rPr lang="en-US" dirty="0">
                <a:solidFill>
                  <a:schemeClr val="tx1"/>
                </a:solidFill>
              </a:rPr>
              <a:t>Productivity</a:t>
            </a:r>
          </a:p>
          <a:p>
            <a:pPr lvl="2"/>
            <a:r>
              <a:rPr lang="en-US" dirty="0">
                <a:solidFill>
                  <a:schemeClr val="tx1"/>
                </a:solidFill>
              </a:rPr>
              <a:t>Quality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Design for manufacturing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Design for assembly</a:t>
            </a:r>
          </a:p>
        </p:txBody>
      </p:sp>
    </p:spTree>
    <p:extLst>
      <p:ext uri="{BB962C8B-B14F-4D97-AF65-F5344CB8AC3E}">
        <p14:creationId xmlns:p14="http://schemas.microsoft.com/office/powerpoint/2010/main" val="65029562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Component Commonality</a:t>
            </a:r>
            <a:endParaRPr lang="en-IN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1097280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4.10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54165"/>
          </a:xfrm>
        </p:spPr>
        <p:txBody>
          <a:bodyPr/>
          <a:lstStyle/>
          <a:p>
            <a:r>
              <a:rPr lang="en-US" dirty="0"/>
              <a:t>When products have a high degree of similarity in features and components, a part can be used in multiple products</a:t>
            </a:r>
          </a:p>
          <a:p>
            <a:r>
              <a:rPr lang="en-US" dirty="0"/>
              <a:t>Benefits:</a:t>
            </a:r>
          </a:p>
          <a:p>
            <a:pPr lvl="1"/>
            <a:r>
              <a:rPr lang="en-US" dirty="0"/>
              <a:t>Savings in design time</a:t>
            </a:r>
          </a:p>
          <a:p>
            <a:pPr lvl="1"/>
            <a:r>
              <a:rPr lang="en-US" dirty="0"/>
              <a:t>Standard training for assembly and installation</a:t>
            </a:r>
          </a:p>
          <a:p>
            <a:pPr lvl="1"/>
            <a:r>
              <a:rPr lang="en-US" dirty="0"/>
              <a:t>Opportunities to buy in bulk from suppliers</a:t>
            </a:r>
          </a:p>
          <a:p>
            <a:pPr lvl="1"/>
            <a:r>
              <a:rPr lang="en-US" dirty="0"/>
              <a:t>Commonality of parts for repair</a:t>
            </a:r>
          </a:p>
          <a:p>
            <a:pPr lvl="1"/>
            <a:r>
              <a:rPr lang="en-US" dirty="0"/>
              <a:t>Fewer inventory items must be handled</a:t>
            </a:r>
          </a:p>
        </p:txBody>
      </p:sp>
    </p:spTree>
    <p:extLst>
      <p:ext uri="{BB962C8B-B14F-4D97-AF65-F5344CB8AC3E}">
        <p14:creationId xmlns:p14="http://schemas.microsoft.com/office/powerpoint/2010/main" val="413643882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Service Design</a:t>
            </a:r>
            <a:endParaRPr lang="en-IN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1097280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4.11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54165"/>
          </a:xfrm>
        </p:spPr>
        <p:txBody>
          <a:bodyPr/>
          <a:lstStyle/>
          <a:p>
            <a:r>
              <a:rPr lang="en-US" dirty="0"/>
              <a:t>Begins with a choice of service strategy, which determines the nature and focus of the service, and the target market</a:t>
            </a:r>
          </a:p>
          <a:p>
            <a:pPr lvl="1"/>
            <a:r>
              <a:rPr lang="en-US" dirty="0"/>
              <a:t>Key issues in service design</a:t>
            </a:r>
          </a:p>
          <a:p>
            <a:pPr lvl="2"/>
            <a:r>
              <a:rPr lang="en-US" dirty="0"/>
              <a:t>Degree of variation in service requirements</a:t>
            </a:r>
          </a:p>
          <a:p>
            <a:pPr lvl="2"/>
            <a:r>
              <a:rPr lang="en-US" dirty="0"/>
              <a:t>Degree of customer contact and involvement</a:t>
            </a:r>
          </a:p>
        </p:txBody>
      </p:sp>
    </p:spTree>
    <p:extLst>
      <p:ext uri="{BB962C8B-B14F-4D97-AF65-F5344CB8AC3E}">
        <p14:creationId xmlns:p14="http://schemas.microsoft.com/office/powerpoint/2010/main" val="399112402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Differences between Service and Product Design</a:t>
            </a:r>
            <a:endParaRPr lang="en-IN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1097280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4.11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54165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sz="2200" dirty="0"/>
              <a:t>Products are generally tangible; services are intangible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200" dirty="0"/>
              <a:t>Services are created and delivered at the same time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200" dirty="0"/>
              <a:t>Services cannot be inventoried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200" dirty="0"/>
              <a:t>Services are highly visible to consumers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200" dirty="0"/>
              <a:t>Some services have low barriers to entry and exit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200" dirty="0"/>
              <a:t>Location is often important to service design, with convenience as a major factor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200" dirty="0"/>
              <a:t>Service systems range from those with little or no customer contact to those that have a very high degree of customer contact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200" dirty="0"/>
              <a:t>Demand variability alternately creates waiting lines or idle service resources</a:t>
            </a:r>
          </a:p>
        </p:txBody>
      </p:sp>
    </p:spTree>
    <p:extLst>
      <p:ext uri="{BB962C8B-B14F-4D97-AF65-F5344CB8AC3E}">
        <p14:creationId xmlns:p14="http://schemas.microsoft.com/office/powerpoint/2010/main" val="353000653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Phases in Service Design Process</a:t>
            </a:r>
            <a:endParaRPr lang="en-IN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1097280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4.11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54165"/>
          </a:xfrm>
        </p:spPr>
        <p:txBody>
          <a:bodyPr/>
          <a:lstStyle/>
          <a:p>
            <a:pPr marL="342900" indent="-342900">
              <a:spcBef>
                <a:spcPts val="600"/>
              </a:spcBef>
              <a:buAutoNum type="arabicPeriod"/>
            </a:pPr>
            <a:r>
              <a:rPr lang="en-US" dirty="0">
                <a:solidFill>
                  <a:schemeClr val="tx1"/>
                </a:solidFill>
              </a:rPr>
              <a:t>Conceptualize </a:t>
            </a:r>
          </a:p>
          <a:p>
            <a:pPr marL="640080" lvl="1" indent="-283464">
              <a:spcBef>
                <a:spcPts val="600"/>
              </a:spcBef>
            </a:pPr>
            <a:r>
              <a:rPr lang="en-US" dirty="0"/>
              <a:t>Idea generation</a:t>
            </a:r>
          </a:p>
          <a:p>
            <a:pPr marL="640080" lvl="1" indent="-283464">
              <a:spcBef>
                <a:spcPts val="600"/>
              </a:spcBef>
            </a:pPr>
            <a:r>
              <a:rPr lang="en-US" dirty="0"/>
              <a:t>Assessment of customer wants/needs</a:t>
            </a:r>
          </a:p>
          <a:p>
            <a:pPr marL="640080" lvl="1" indent="-283464">
              <a:spcBef>
                <a:spcPts val="600"/>
              </a:spcBef>
            </a:pPr>
            <a:r>
              <a:rPr lang="en-US" dirty="0"/>
              <a:t>Assessment of demand potential</a:t>
            </a:r>
          </a:p>
          <a:p>
            <a:pPr marL="342900" indent="-342900">
              <a:spcBef>
                <a:spcPts val="600"/>
              </a:spcBef>
              <a:buAutoNum type="arabicPeriod"/>
            </a:pPr>
            <a:r>
              <a:rPr lang="en-US" dirty="0"/>
              <a:t>Identify service package components needed</a:t>
            </a:r>
          </a:p>
          <a:p>
            <a:pPr marL="342900" indent="-342900">
              <a:spcBef>
                <a:spcPts val="600"/>
              </a:spcBef>
              <a:buAutoNum type="arabicPeriod"/>
            </a:pPr>
            <a:r>
              <a:rPr lang="en-US" dirty="0"/>
              <a:t>Determine performance specifications</a:t>
            </a:r>
          </a:p>
          <a:p>
            <a:pPr marL="342900" indent="-342900">
              <a:spcBef>
                <a:spcPts val="600"/>
              </a:spcBef>
              <a:buAutoNum type="arabicPeriod"/>
            </a:pPr>
            <a:r>
              <a:rPr lang="en-US" dirty="0"/>
              <a:t>Translate performance specifications into design specifications</a:t>
            </a:r>
          </a:p>
          <a:p>
            <a:pPr marL="342900" indent="-342900">
              <a:spcBef>
                <a:spcPts val="600"/>
              </a:spcBef>
              <a:buAutoNum type="arabicPeriod"/>
            </a:pPr>
            <a:r>
              <a:rPr lang="en-US" dirty="0"/>
              <a:t>Translate design specifications into delivery specifications</a:t>
            </a:r>
          </a:p>
        </p:txBody>
      </p:sp>
    </p:spTree>
    <p:extLst>
      <p:ext uri="{BB962C8B-B14F-4D97-AF65-F5344CB8AC3E}">
        <p14:creationId xmlns:p14="http://schemas.microsoft.com/office/powerpoint/2010/main" val="201733754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Well-Designed Service System</a:t>
            </a:r>
            <a:endParaRPr lang="en-IN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1097280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4.12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54165"/>
          </a:xfrm>
        </p:spPr>
        <p:txBody>
          <a:bodyPr/>
          <a:lstStyle/>
          <a:p>
            <a:pPr>
              <a:spcBef>
                <a:spcPts val="300"/>
              </a:spcBef>
              <a:spcAft>
                <a:spcPts val="400"/>
              </a:spcAft>
            </a:pPr>
            <a:r>
              <a:rPr lang="en-US" sz="2200" b="1" dirty="0"/>
              <a:t>Characteristics</a:t>
            </a:r>
          </a:p>
          <a:p>
            <a:pPr lvl="1">
              <a:spcBef>
                <a:spcPts val="300"/>
              </a:spcBef>
              <a:spcAft>
                <a:spcPts val="400"/>
              </a:spcAft>
            </a:pPr>
            <a:r>
              <a:rPr lang="en-US" sz="2200" dirty="0"/>
              <a:t>Consistent with the organization mission</a:t>
            </a:r>
          </a:p>
          <a:p>
            <a:pPr lvl="1">
              <a:spcBef>
                <a:spcPts val="300"/>
              </a:spcBef>
              <a:spcAft>
                <a:spcPts val="400"/>
              </a:spcAft>
            </a:pPr>
            <a:r>
              <a:rPr lang="en-US" sz="2200" dirty="0"/>
              <a:t>User-friendly</a:t>
            </a:r>
          </a:p>
          <a:p>
            <a:pPr lvl="1">
              <a:spcBef>
                <a:spcPts val="300"/>
              </a:spcBef>
              <a:spcAft>
                <a:spcPts val="400"/>
              </a:spcAft>
            </a:pPr>
            <a:r>
              <a:rPr lang="en-US" sz="2200" dirty="0"/>
              <a:t>Robust if variability is a factor</a:t>
            </a:r>
          </a:p>
          <a:p>
            <a:pPr lvl="1">
              <a:spcBef>
                <a:spcPts val="300"/>
              </a:spcBef>
              <a:spcAft>
                <a:spcPts val="400"/>
              </a:spcAft>
            </a:pPr>
            <a:r>
              <a:rPr lang="en-US" sz="2200" dirty="0"/>
              <a:t>Easy to sustain</a:t>
            </a:r>
          </a:p>
          <a:p>
            <a:pPr lvl="1">
              <a:spcBef>
                <a:spcPts val="300"/>
              </a:spcBef>
              <a:spcAft>
                <a:spcPts val="400"/>
              </a:spcAft>
            </a:pPr>
            <a:r>
              <a:rPr lang="en-US" sz="2200" dirty="0"/>
              <a:t>Cost-effective</a:t>
            </a:r>
          </a:p>
          <a:p>
            <a:pPr lvl="1">
              <a:spcBef>
                <a:spcPts val="300"/>
              </a:spcBef>
              <a:spcAft>
                <a:spcPts val="400"/>
              </a:spcAft>
            </a:pPr>
            <a:r>
              <a:rPr lang="en-US" sz="2200" dirty="0"/>
              <a:t>Has value that is obvious to the customer</a:t>
            </a:r>
          </a:p>
          <a:p>
            <a:pPr lvl="1">
              <a:spcBef>
                <a:spcPts val="300"/>
              </a:spcBef>
              <a:spcAft>
                <a:spcPts val="400"/>
              </a:spcAft>
            </a:pPr>
            <a:r>
              <a:rPr lang="en-US" sz="2200" dirty="0"/>
              <a:t>Has effective linkages between back- and front-of-the-house operations</a:t>
            </a:r>
          </a:p>
          <a:p>
            <a:pPr lvl="1">
              <a:spcBef>
                <a:spcPts val="300"/>
              </a:spcBef>
              <a:spcAft>
                <a:spcPts val="400"/>
              </a:spcAft>
            </a:pPr>
            <a:r>
              <a:rPr lang="en-US" sz="2200" dirty="0"/>
              <a:t>Has a single, unifying theme</a:t>
            </a:r>
          </a:p>
          <a:p>
            <a:pPr lvl="1">
              <a:spcBef>
                <a:spcPts val="300"/>
              </a:spcBef>
              <a:spcAft>
                <a:spcPts val="400"/>
              </a:spcAft>
            </a:pPr>
            <a:r>
              <a:rPr lang="en-US" sz="2200" dirty="0"/>
              <a:t>Has design features and checks that will ensure service that is reliable and of high quality</a:t>
            </a:r>
          </a:p>
        </p:txBody>
      </p:sp>
    </p:spTree>
    <p:extLst>
      <p:ext uri="{BB962C8B-B14F-4D97-AF65-F5344CB8AC3E}">
        <p14:creationId xmlns:p14="http://schemas.microsoft.com/office/powerpoint/2010/main" val="304022170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Successful Service Design</a:t>
            </a:r>
            <a:endParaRPr lang="en-IN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1097280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4.13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54165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en-US" sz="1800" dirty="0"/>
              <a:t>Define the service package in detail</a:t>
            </a:r>
          </a:p>
          <a:p>
            <a:pPr marL="514350" indent="-514350">
              <a:buAutoNum type="arabicPeriod"/>
            </a:pPr>
            <a:r>
              <a:rPr lang="en-US" sz="1800" dirty="0"/>
              <a:t>Focus on the operation from the customer’s perspective</a:t>
            </a:r>
          </a:p>
          <a:p>
            <a:pPr marL="514350" indent="-514350">
              <a:buAutoNum type="arabicPeriod"/>
            </a:pPr>
            <a:r>
              <a:rPr lang="en-US" sz="1800" dirty="0"/>
              <a:t>Consider the image that the service package will present both to customers and to prospective customers</a:t>
            </a:r>
          </a:p>
          <a:p>
            <a:pPr marL="514350" indent="-514350">
              <a:buAutoNum type="arabicPeriod"/>
            </a:pPr>
            <a:r>
              <a:rPr lang="en-US" sz="1800" dirty="0"/>
              <a:t>Recognize that designers’ familiarity with the system may give them a quite different perspective than that of the customer, and take steps to overcome this</a:t>
            </a:r>
          </a:p>
          <a:p>
            <a:pPr marL="514350" indent="-514350">
              <a:buAutoNum type="arabicPeriod"/>
            </a:pPr>
            <a:r>
              <a:rPr lang="en-US" sz="1800" dirty="0"/>
              <a:t>Make sure that managers are involved and will support the design once it is implemented</a:t>
            </a:r>
          </a:p>
          <a:p>
            <a:pPr marL="514350" indent="-514350">
              <a:buAutoNum type="arabicPeriod"/>
            </a:pPr>
            <a:r>
              <a:rPr lang="en-US" sz="1800" dirty="0"/>
              <a:t>Define quality for both tangibles and intangibles</a:t>
            </a:r>
          </a:p>
          <a:p>
            <a:pPr marL="514350" indent="-514350">
              <a:buAutoNum type="arabicPeriod"/>
            </a:pPr>
            <a:r>
              <a:rPr lang="en-US" sz="1800" dirty="0"/>
              <a:t>Make sure that recruitment, training, and reward policies are consistent with service expectations</a:t>
            </a:r>
          </a:p>
          <a:p>
            <a:pPr marL="514350" indent="-514350">
              <a:buAutoNum type="arabicPeriod"/>
            </a:pPr>
            <a:r>
              <a:rPr lang="en-US" sz="1800" dirty="0"/>
              <a:t>Establish procedures to handle both predictable and unpredictable events</a:t>
            </a:r>
          </a:p>
          <a:p>
            <a:pPr marL="514350" indent="-514350">
              <a:buAutoNum type="arabicPeriod"/>
            </a:pPr>
            <a:r>
              <a:rPr lang="en-US" sz="1800" dirty="0"/>
              <a:t>Establish system to monitor, maintain, and improve service</a:t>
            </a:r>
          </a:p>
        </p:txBody>
      </p:sp>
    </p:spTree>
    <p:extLst>
      <p:ext uri="{BB962C8B-B14F-4D97-AF65-F5344CB8AC3E}">
        <p14:creationId xmlns:p14="http://schemas.microsoft.com/office/powerpoint/2010/main" val="46668106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Operations Strategy</a:t>
            </a:r>
            <a:endParaRPr lang="en-IN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1097280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4.13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54165"/>
          </a:xfrm>
        </p:spPr>
        <p:txBody>
          <a:bodyPr/>
          <a:lstStyle/>
          <a:p>
            <a:r>
              <a:rPr lang="en-US" sz="2200" b="1" dirty="0"/>
              <a:t>Effective product and service design can help the organization achieve competitive advantage:</a:t>
            </a:r>
          </a:p>
          <a:p>
            <a:pPr lvl="1"/>
            <a:r>
              <a:rPr lang="en-US" sz="2200" dirty="0"/>
              <a:t>Packaging products and ancillary services to increase sales</a:t>
            </a:r>
          </a:p>
          <a:p>
            <a:pPr lvl="1"/>
            <a:r>
              <a:rPr lang="en-US" sz="2200" dirty="0"/>
              <a:t>Using multiple-use platforms</a:t>
            </a:r>
          </a:p>
          <a:p>
            <a:pPr lvl="1"/>
            <a:r>
              <a:rPr lang="en-US" sz="2200" dirty="0"/>
              <a:t>Implementing tactics that will achieve the benefits of high volume while satisfying customer needs for variety</a:t>
            </a:r>
          </a:p>
          <a:p>
            <a:pPr lvl="1"/>
            <a:r>
              <a:rPr lang="en-US" sz="2200" dirty="0"/>
              <a:t>Continually monitoring products and services for small improvement opportunities</a:t>
            </a:r>
          </a:p>
          <a:p>
            <a:pPr lvl="1"/>
            <a:r>
              <a:rPr lang="en-US" sz="2200" dirty="0"/>
              <a:t>Reducing the time it takes to get a new or redesigned product or service to the market</a:t>
            </a:r>
          </a:p>
        </p:txBody>
      </p:sp>
    </p:spTree>
    <p:extLst>
      <p:ext uri="{BB962C8B-B14F-4D97-AF65-F5344CB8AC3E}">
        <p14:creationId xmlns:p14="http://schemas.microsoft.com/office/powerpoint/2010/main" val="88397088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6F92C4D4-C867-4E2F-BF62-33A518B427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End of Main Content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630F02A-B1AC-4A6F-B7C6-6A288F03C29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© 2021 McGraw Hill. All rights reserved. Authorized only for instructor use in the classroom.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No reproduction or further distribution permitted without the prior written consent of McGraw Hill.</a:t>
            </a:r>
          </a:p>
        </p:txBody>
      </p:sp>
    </p:spTree>
    <p:extLst>
      <p:ext uri="{BB962C8B-B14F-4D97-AF65-F5344CB8AC3E}">
        <p14:creationId xmlns:p14="http://schemas.microsoft.com/office/powerpoint/2010/main" val="108048448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C88242-31AB-427B-8857-866D707A49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Accessibility Content: Text Alternatives for Images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9979305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Questions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914400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4.3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pPr marL="342900" indent="-342900">
              <a:spcBef>
                <a:spcPts val="800"/>
              </a:spcBef>
              <a:buFont typeface="+mj-lt"/>
              <a:buAutoNum type="arabicPeriod"/>
            </a:pPr>
            <a:r>
              <a:rPr lang="en-US" b="1" dirty="0"/>
              <a:t>Is there a demand for it?</a:t>
            </a:r>
          </a:p>
          <a:p>
            <a:pPr lvl="1"/>
            <a:r>
              <a:rPr lang="en-US" dirty="0"/>
              <a:t>Market size</a:t>
            </a:r>
          </a:p>
          <a:p>
            <a:pPr lvl="1"/>
            <a:r>
              <a:rPr lang="en-US" dirty="0"/>
              <a:t>Demand profile</a:t>
            </a:r>
          </a:p>
          <a:p>
            <a:pPr marL="342900" indent="-342900">
              <a:spcBef>
                <a:spcPts val="800"/>
              </a:spcBef>
              <a:buFont typeface="+mj-lt"/>
              <a:buAutoNum type="arabicPeriod"/>
            </a:pPr>
            <a:r>
              <a:rPr lang="en-US" b="1" dirty="0"/>
              <a:t>Can we do it?</a:t>
            </a:r>
          </a:p>
          <a:p>
            <a:pPr lvl="1"/>
            <a:r>
              <a:rPr lang="en-US" b="1" dirty="0"/>
              <a:t>Manufacturability</a:t>
            </a:r>
            <a:r>
              <a:rPr lang="en-US" dirty="0"/>
              <a:t> - the </a:t>
            </a:r>
            <a:r>
              <a:rPr lang="en-US" i="1" dirty="0"/>
              <a:t>capability</a:t>
            </a:r>
            <a:r>
              <a:rPr lang="en-US" dirty="0"/>
              <a:t> of an organization to produce an item at an acceptable profit</a:t>
            </a:r>
          </a:p>
          <a:p>
            <a:pPr lvl="1"/>
            <a:r>
              <a:rPr lang="en-US" b="1" dirty="0"/>
              <a:t>Serviceability</a:t>
            </a:r>
            <a:r>
              <a:rPr lang="en-US" dirty="0"/>
              <a:t> - the </a:t>
            </a:r>
            <a:r>
              <a:rPr lang="en-US" i="1" dirty="0"/>
              <a:t>capability</a:t>
            </a:r>
            <a:r>
              <a:rPr lang="en-US" dirty="0"/>
              <a:t> of an organization to provide a service at an acceptable cost or profit</a:t>
            </a:r>
          </a:p>
        </p:txBody>
      </p:sp>
    </p:spTree>
    <p:extLst>
      <p:ext uri="{BB962C8B-B14F-4D97-AF65-F5344CB8AC3E}">
        <p14:creationId xmlns:p14="http://schemas.microsoft.com/office/powerpoint/2010/main" val="239289699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FIGURE 4.4 An example of the house of quality – As Time Passes - Text Alternative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IN" dirty="0">
                <a:hlinkClick r:id="rId2" action="ppaction://hlinksldjump"/>
              </a:rPr>
              <a:t>Return to parent-slide containing images.</a:t>
            </a:r>
          </a:p>
        </p:txBody>
      </p:sp>
      <p:sp>
        <p:nvSpPr>
          <p:cNvPr id="8" name="Content Placeholder 3"/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/>
              <a:t>The graphic is more detailed than the prior graphic of the house of quality - it has the matrix boxes outlined where input and feedback can be entered. The example allows for </a:t>
            </a:r>
            <a:r>
              <a:rPr lang="en-US" dirty="0" err="1"/>
              <a:t>likert</a:t>
            </a:r>
            <a:r>
              <a:rPr lang="en-US" dirty="0"/>
              <a:t>-scale ratings to be given on importance of characteristics in terms of the customer's needs and company's capabilities.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IN" dirty="0">
                <a:hlinkClick r:id="rId2" action="ppaction://hlinksldjump"/>
              </a:rPr>
              <a:t>Return to parent-slide containing images.</a:t>
            </a:r>
          </a:p>
        </p:txBody>
      </p:sp>
    </p:spTree>
    <p:extLst>
      <p:ext uri="{BB962C8B-B14F-4D97-AF65-F5344CB8AC3E}">
        <p14:creationId xmlns:p14="http://schemas.microsoft.com/office/powerpoint/2010/main" val="417290121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Kano Model – As Time Passes - Text Alternative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IN" dirty="0">
                <a:hlinkClick r:id="rId2" action="ppaction://hlinksldjump"/>
              </a:rPr>
              <a:t>Return to parent-slide containing images.</a:t>
            </a:r>
            <a:endParaRPr lang="en-IN" dirty="0"/>
          </a:p>
        </p:txBody>
      </p:sp>
      <p:sp>
        <p:nvSpPr>
          <p:cNvPr id="8" name="Content Placeholder 3"/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/>
              <a:t>Top image: A four-quadrant coordinate plane is shown, with the x-axis representing functionality and appeal and the y-axis representing levels of satisfaction. A line at y=x represents Performance Quality. A curve below Performance quality and below the x-axis represents basic quality. A curve above Performance quality and above the x-axis represents Excitement quality. 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IN" dirty="0">
                <a:hlinkClick r:id="rId2" action="ppaction://hlinksldjump"/>
              </a:rPr>
              <a:t>Return to parent-slide containing images.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5690461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Questions (cont.)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914400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4.3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pPr marL="342900" indent="-342900">
              <a:spcBef>
                <a:spcPts val="800"/>
              </a:spcBef>
              <a:buFont typeface="+mj-lt"/>
              <a:buAutoNum type="arabicPeriod" startAt="3"/>
            </a:pPr>
            <a:r>
              <a:rPr lang="en-US" b="1" dirty="0"/>
              <a:t>What level of quality is appropriate?</a:t>
            </a:r>
          </a:p>
          <a:p>
            <a:pPr lvl="1"/>
            <a:r>
              <a:rPr lang="en-US" dirty="0"/>
              <a:t>Customer expectations</a:t>
            </a:r>
          </a:p>
          <a:p>
            <a:pPr lvl="1"/>
            <a:r>
              <a:rPr lang="en-US" dirty="0"/>
              <a:t>Competitor quality</a:t>
            </a:r>
          </a:p>
          <a:p>
            <a:pPr lvl="1"/>
            <a:r>
              <a:rPr lang="en-US" dirty="0"/>
              <a:t>Fit with current offering</a:t>
            </a:r>
          </a:p>
          <a:p>
            <a:pPr marL="342900" indent="-342900">
              <a:spcBef>
                <a:spcPts val="800"/>
              </a:spcBef>
              <a:buFont typeface="+mj-lt"/>
              <a:buAutoNum type="arabicPeriod" startAt="4"/>
            </a:pPr>
            <a:r>
              <a:rPr lang="en-US" b="1" dirty="0"/>
              <a:t>Does it make sense from an economic standpoint?</a:t>
            </a:r>
          </a:p>
          <a:p>
            <a:pPr lvl="1"/>
            <a:r>
              <a:rPr lang="en-US" dirty="0"/>
              <a:t>Liability issues, ethical considerations, sustainability issues, costs and profits</a:t>
            </a:r>
          </a:p>
        </p:txBody>
      </p:sp>
    </p:spTree>
    <p:extLst>
      <p:ext uri="{BB962C8B-B14F-4D97-AF65-F5344CB8AC3E}">
        <p14:creationId xmlns:p14="http://schemas.microsoft.com/office/powerpoint/2010/main" val="3072958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Reasons to Design or Re-Design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914400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4.4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The driving forces for product and service design or redesign are market opportunities or threats: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Economic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Social and demographic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Political, liability, or legal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Competitive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Cost or availability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Technological</a:t>
            </a:r>
          </a:p>
        </p:txBody>
      </p:sp>
    </p:spTree>
    <p:extLst>
      <p:ext uri="{BB962C8B-B14F-4D97-AF65-F5344CB8AC3E}">
        <p14:creationId xmlns:p14="http://schemas.microsoft.com/office/powerpoint/2010/main" val="29021626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Idea Generation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914400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4.5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pPr marL="457200" indent="-457200">
              <a:spcBef>
                <a:spcPts val="600"/>
              </a:spcBef>
              <a:buFontTx/>
              <a:buAutoNum type="arabicPeriod"/>
            </a:pPr>
            <a:r>
              <a:rPr lang="en-US" dirty="0"/>
              <a:t>Supply-chain based</a:t>
            </a:r>
          </a:p>
          <a:p>
            <a:pPr marL="457200" indent="-457200">
              <a:spcBef>
                <a:spcPts val="600"/>
              </a:spcBef>
              <a:buFontTx/>
              <a:buAutoNum type="arabicPeriod"/>
            </a:pPr>
            <a:r>
              <a:rPr lang="en-US" dirty="0"/>
              <a:t>Competitor based</a:t>
            </a:r>
          </a:p>
          <a:p>
            <a:pPr marL="457200" indent="-457200">
              <a:spcBef>
                <a:spcPts val="600"/>
              </a:spcBef>
              <a:buFontTx/>
              <a:buAutoNum type="arabicPeriod"/>
            </a:pPr>
            <a:r>
              <a:rPr lang="en-US" dirty="0"/>
              <a:t>Research based</a:t>
            </a:r>
          </a:p>
        </p:txBody>
      </p:sp>
    </p:spTree>
    <p:extLst>
      <p:ext uri="{BB962C8B-B14F-4D97-AF65-F5344CB8AC3E}">
        <p14:creationId xmlns:p14="http://schemas.microsoft.com/office/powerpoint/2010/main" val="11959180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Supply-Chain Based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17995"/>
            <a:ext cx="914400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4.5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r>
              <a:rPr lang="en-US" b="1" dirty="0"/>
              <a:t>Ideas can come from anywhere in the supply chain:</a:t>
            </a:r>
          </a:p>
          <a:p>
            <a:pPr lvl="1"/>
            <a:r>
              <a:rPr lang="en-US" dirty="0"/>
              <a:t>Customers</a:t>
            </a:r>
          </a:p>
          <a:p>
            <a:pPr lvl="1"/>
            <a:r>
              <a:rPr lang="en-US" dirty="0"/>
              <a:t>Suppliers</a:t>
            </a:r>
          </a:p>
          <a:p>
            <a:pPr lvl="1"/>
            <a:r>
              <a:rPr lang="en-US" dirty="0"/>
              <a:t>Distributors</a:t>
            </a:r>
          </a:p>
          <a:p>
            <a:pPr lvl="1"/>
            <a:r>
              <a:rPr lang="en-US" dirty="0"/>
              <a:t>Employees</a:t>
            </a:r>
          </a:p>
          <a:p>
            <a:pPr lvl="1"/>
            <a:r>
              <a:rPr lang="en-US" dirty="0"/>
              <a:t>Maintenance and repair personnel</a:t>
            </a:r>
          </a:p>
        </p:txBody>
      </p:sp>
    </p:spTree>
    <p:extLst>
      <p:ext uri="{BB962C8B-B14F-4D97-AF65-F5344CB8AC3E}">
        <p14:creationId xmlns:p14="http://schemas.microsoft.com/office/powerpoint/2010/main" val="4222253844"/>
      </p:ext>
    </p:extLst>
  </p:cSld>
  <p:clrMapOvr>
    <a:masterClrMapping/>
  </p:clrMapOvr>
</p:sld>
</file>

<file path=ppt/theme/theme1.xml><?xml version="1.0" encoding="utf-8"?>
<a:theme xmlns:a="http://schemas.openxmlformats.org/drawingml/2006/main" name="Title Slides Master">
  <a:themeElements>
    <a:clrScheme name="MHE PPT Theme Colors 06 15 18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E21A23"/>
      </a:accent1>
      <a:accent2>
        <a:srgbClr val="FFB600"/>
      </a:accent2>
      <a:accent3>
        <a:srgbClr val="625D9C"/>
      </a:accent3>
      <a:accent4>
        <a:srgbClr val="AF1858"/>
      </a:accent4>
      <a:accent5>
        <a:srgbClr val="692146"/>
      </a:accent5>
      <a:accent6>
        <a:srgbClr val="EC7700"/>
      </a:accent6>
      <a:hlink>
        <a:srgbClr val="625D9C"/>
      </a:hlink>
      <a:folHlink>
        <a:srgbClr val="373A36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MHHE_Generic Accessible PPT Template_Editorial_v9_2019.potx" id="{41975DA0-F041-4DB0-8948-AC3BFD0C25BA}" vid="{84F6219E-3D47-41AC-9893-1108D06AA07D}"/>
    </a:ext>
  </a:extLst>
</a:theme>
</file>

<file path=ppt/theme/theme2.xml><?xml version="1.0" encoding="utf-8"?>
<a:theme xmlns:a="http://schemas.openxmlformats.org/drawingml/2006/main" name="MainContentSlideMaster">
  <a:themeElements>
    <a:clrScheme name="Custom 127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E21A23"/>
      </a:accent1>
      <a:accent2>
        <a:srgbClr val="FFB600"/>
      </a:accent2>
      <a:accent3>
        <a:srgbClr val="625D9C"/>
      </a:accent3>
      <a:accent4>
        <a:srgbClr val="AF1858"/>
      </a:accent4>
      <a:accent5>
        <a:srgbClr val="692146"/>
      </a:accent5>
      <a:accent6>
        <a:srgbClr val="EC7700"/>
      </a:accent6>
      <a:hlink>
        <a:srgbClr val="494575"/>
      </a:hlink>
      <a:folHlink>
        <a:srgbClr val="625D9C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MHHE_Generic Accessible PPT Template_Editorial_v9_2019.potx" id="{41975DA0-F041-4DB0-8948-AC3BFD0C25BA}" vid="{B385948E-CF34-4CE8-9AC7-28DE40FDC656}"/>
    </a:ext>
  </a:extLst>
</a:theme>
</file>

<file path=ppt/theme/theme3.xml><?xml version="1.0" encoding="utf-8"?>
<a:theme xmlns:a="http://schemas.openxmlformats.org/drawingml/2006/main" name="ClosingMaster">
  <a:themeElements>
    <a:clrScheme name="MHE PPT Theme Colors 06 15 18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E21A23"/>
      </a:accent1>
      <a:accent2>
        <a:srgbClr val="FFB600"/>
      </a:accent2>
      <a:accent3>
        <a:srgbClr val="625D9C"/>
      </a:accent3>
      <a:accent4>
        <a:srgbClr val="AF1858"/>
      </a:accent4>
      <a:accent5>
        <a:srgbClr val="692146"/>
      </a:accent5>
      <a:accent6>
        <a:srgbClr val="EC7700"/>
      </a:accent6>
      <a:hlink>
        <a:srgbClr val="625D9C"/>
      </a:hlink>
      <a:folHlink>
        <a:srgbClr val="373A36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MHHE_Generic Accessible PPT Template_Editorial_v9_2019.potx" id="{41975DA0-F041-4DB0-8948-AC3BFD0C25BA}" vid="{FEE61EC3-6634-45B5-BF77-FBC9B835BC79}"/>
    </a:ext>
  </a:extLst>
</a:theme>
</file>

<file path=ppt/theme/theme4.xml><?xml version="1.0" encoding="utf-8"?>
<a:theme xmlns:a="http://schemas.openxmlformats.org/drawingml/2006/main" name="DividerSlideMaster">
  <a:themeElements>
    <a:clrScheme name="MHE PPT Theme Colors 06 15 18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E21A23"/>
      </a:accent1>
      <a:accent2>
        <a:srgbClr val="FFB600"/>
      </a:accent2>
      <a:accent3>
        <a:srgbClr val="625D9C"/>
      </a:accent3>
      <a:accent4>
        <a:srgbClr val="AF1858"/>
      </a:accent4>
      <a:accent5>
        <a:srgbClr val="692146"/>
      </a:accent5>
      <a:accent6>
        <a:srgbClr val="EC7700"/>
      </a:accent6>
      <a:hlink>
        <a:srgbClr val="625D9C"/>
      </a:hlink>
      <a:folHlink>
        <a:srgbClr val="373A36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MHHE_Generic Accessible PPT Template_Editorial_v9_2019.potx" id="{41975DA0-F041-4DB0-8948-AC3BFD0C25BA}" vid="{A15A20A0-BEE6-47A5-BC6B-F87134FBF13C}"/>
    </a:ext>
  </a:extLst>
</a:theme>
</file>

<file path=ppt/theme/theme5.xml><?xml version="1.0" encoding="utf-8"?>
<a:theme xmlns:a="http://schemas.openxmlformats.org/drawingml/2006/main" name="ImageDescriptionAppendixSlideMaster">
  <a:themeElements>
    <a:clrScheme name="Custom 128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E21A23"/>
      </a:accent1>
      <a:accent2>
        <a:srgbClr val="FFB600"/>
      </a:accent2>
      <a:accent3>
        <a:srgbClr val="625D9C"/>
      </a:accent3>
      <a:accent4>
        <a:srgbClr val="AF1858"/>
      </a:accent4>
      <a:accent5>
        <a:srgbClr val="692146"/>
      </a:accent5>
      <a:accent6>
        <a:srgbClr val="EC7700"/>
      </a:accent6>
      <a:hlink>
        <a:srgbClr val="494575"/>
      </a:hlink>
      <a:folHlink>
        <a:srgbClr val="625D9C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MHHE_Generic Accessible PPT Template_Editorial_v9_2019.potx" id="{41975DA0-F041-4DB0-8948-AC3BFD0C25BA}" vid="{22313DF8-AA3F-4A8D-9652-6DDC53D759ED}"/>
    </a:ext>
  </a:extLst>
</a:theme>
</file>

<file path=ppt/theme/theme6.xml><?xml version="1.0" encoding="utf-8"?>
<a:theme xmlns:a="http://schemas.openxmlformats.org/drawingml/2006/main" name="1_MainContentSlideMaster">
  <a:themeElements>
    <a:clrScheme name="Custom 127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E21A23"/>
      </a:accent1>
      <a:accent2>
        <a:srgbClr val="FFB600"/>
      </a:accent2>
      <a:accent3>
        <a:srgbClr val="625D9C"/>
      </a:accent3>
      <a:accent4>
        <a:srgbClr val="AF1858"/>
      </a:accent4>
      <a:accent5>
        <a:srgbClr val="692146"/>
      </a:accent5>
      <a:accent6>
        <a:srgbClr val="EC7700"/>
      </a:accent6>
      <a:hlink>
        <a:srgbClr val="494575"/>
      </a:hlink>
      <a:folHlink>
        <a:srgbClr val="625D9C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MHHE_Generic Accessible PPT Template_Editorial_v9_2019.potx" id="{41975DA0-F041-4DB0-8948-AC3BFD0C25BA}" vid="{B385948E-CF34-4CE8-9AC7-28DE40FDC656}"/>
    </a:ext>
  </a:extLst>
</a:theme>
</file>

<file path=ppt/theme/theme7.xml><?xml version="1.0" encoding="utf-8"?>
<a:theme xmlns:a="http://schemas.openxmlformats.org/drawingml/2006/main" name="1_ClosingMaster">
  <a:themeElements>
    <a:clrScheme name="MHE PPT Theme Colors 06 15 18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E21A23"/>
      </a:accent1>
      <a:accent2>
        <a:srgbClr val="FFB600"/>
      </a:accent2>
      <a:accent3>
        <a:srgbClr val="625D9C"/>
      </a:accent3>
      <a:accent4>
        <a:srgbClr val="AF1858"/>
      </a:accent4>
      <a:accent5>
        <a:srgbClr val="692146"/>
      </a:accent5>
      <a:accent6>
        <a:srgbClr val="EC7700"/>
      </a:accent6>
      <a:hlink>
        <a:srgbClr val="625D9C"/>
      </a:hlink>
      <a:folHlink>
        <a:srgbClr val="373A36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MHHE_Generic Accessible PPT Template_Editorial_v9_2019.potx" id="{41975DA0-F041-4DB0-8948-AC3BFD0C25BA}" vid="{FEE61EC3-6634-45B5-BF77-FBC9B835BC79}"/>
    </a:ext>
  </a:ext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MHHE_Generic Accessible PPT Template_Editorial_v9_2019</Template>
  <TotalTime>978</TotalTime>
  <Words>2629</Words>
  <Application>Microsoft Office PowerPoint</Application>
  <PresentationFormat>On-screen Show (4:3)</PresentationFormat>
  <Paragraphs>417</Paragraphs>
  <Slides>51</Slides>
  <Notes>2</Notes>
  <HiddenSlides>3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7</vt:i4>
      </vt:variant>
      <vt:variant>
        <vt:lpstr>Slide Titles</vt:lpstr>
      </vt:variant>
      <vt:variant>
        <vt:i4>51</vt:i4>
      </vt:variant>
    </vt:vector>
  </HeadingPairs>
  <TitlesOfParts>
    <vt:vector size="60" baseType="lpstr">
      <vt:lpstr>Arial</vt:lpstr>
      <vt:lpstr>Calibri</vt:lpstr>
      <vt:lpstr>Title Slides Master</vt:lpstr>
      <vt:lpstr>MainContentSlideMaster</vt:lpstr>
      <vt:lpstr>ClosingMaster</vt:lpstr>
      <vt:lpstr>DividerSlideMaster</vt:lpstr>
      <vt:lpstr>ImageDescriptionAppendixSlideMaster</vt:lpstr>
      <vt:lpstr>1_MainContentSlideMaster</vt:lpstr>
      <vt:lpstr>1_ClosingMaster</vt:lpstr>
      <vt:lpstr>Chapter 4</vt:lpstr>
      <vt:lpstr>Chapter 4: Learning Objectives</vt:lpstr>
      <vt:lpstr>Strategic Product and Service Design</vt:lpstr>
      <vt:lpstr>What Does Product &amp; Service Design Do?</vt:lpstr>
      <vt:lpstr>Key Questions</vt:lpstr>
      <vt:lpstr>Key Questions (cont.)</vt:lpstr>
      <vt:lpstr>Reasons to Design or Re-Design</vt:lpstr>
      <vt:lpstr>Idea Generation</vt:lpstr>
      <vt:lpstr>Supply-Chain Based</vt:lpstr>
      <vt:lpstr>Competitor Based</vt:lpstr>
      <vt:lpstr>Research Based</vt:lpstr>
      <vt:lpstr>Legal Considerations</vt:lpstr>
      <vt:lpstr>Ethical Considerations</vt:lpstr>
      <vt:lpstr>Other considerations</vt:lpstr>
      <vt:lpstr>Sustainability</vt:lpstr>
      <vt:lpstr>Cradle-to-Grave Assessment</vt:lpstr>
      <vt:lpstr>The Three Rs</vt:lpstr>
      <vt:lpstr>Reduce: Costs and Materials</vt:lpstr>
      <vt:lpstr>Reuse: Remanufacturing</vt:lpstr>
      <vt:lpstr>Recycle</vt:lpstr>
      <vt:lpstr>Product or Service Life Stages</vt:lpstr>
      <vt:lpstr>Standardization</vt:lpstr>
      <vt:lpstr>Standardization – Advantages and Disadvantages</vt:lpstr>
      <vt:lpstr>Designing for Mass Customization</vt:lpstr>
      <vt:lpstr>Delayed Differentiation</vt:lpstr>
      <vt:lpstr>Modular Design</vt:lpstr>
      <vt:lpstr>Reliability</vt:lpstr>
      <vt:lpstr>Potential ways to improve reliability</vt:lpstr>
      <vt:lpstr>Robust Design</vt:lpstr>
      <vt:lpstr>Degree of Newness</vt:lpstr>
      <vt:lpstr>Quality Function Deployment</vt:lpstr>
      <vt:lpstr>FIGURE 4.4 An example of the house of quality</vt:lpstr>
      <vt:lpstr>The House of Quality Sequence</vt:lpstr>
      <vt:lpstr>Kano Model</vt:lpstr>
      <vt:lpstr>The Kano Model – As Time Passes</vt:lpstr>
      <vt:lpstr>Phases in Product Design and Development</vt:lpstr>
      <vt:lpstr>Concurrent Engineering</vt:lpstr>
      <vt:lpstr>Computer-Aided Design (CAD)</vt:lpstr>
      <vt:lpstr>Production Requirements</vt:lpstr>
      <vt:lpstr>Manufacturability</vt:lpstr>
      <vt:lpstr>Component Commonality</vt:lpstr>
      <vt:lpstr>Service Design</vt:lpstr>
      <vt:lpstr>Differences between Service and Product Design</vt:lpstr>
      <vt:lpstr>Phases in Service Design Process</vt:lpstr>
      <vt:lpstr>The Well-Designed Service System</vt:lpstr>
      <vt:lpstr>Successful Service Design</vt:lpstr>
      <vt:lpstr>Operations Strategy</vt:lpstr>
      <vt:lpstr>End of Main Content</vt:lpstr>
      <vt:lpstr>Accessibility Content: Text Alternatives for Images</vt:lpstr>
      <vt:lpstr>FIGURE 4.4 An example of the house of quality – As Time Passes - Text Alternative</vt:lpstr>
      <vt:lpstr>The Kano Model – As Time Passes - Text Alternative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One of Four Title Slide Options</dc:title>
  <dc:creator>Prasanna kumar. Tripathy</dc:creator>
  <cp:keywords>PPT</cp:keywords>
  <cp:lastModifiedBy>Beena Adhikari</cp:lastModifiedBy>
  <cp:revision>253</cp:revision>
  <dcterms:created xsi:type="dcterms:W3CDTF">2019-07-27T05:34:11Z</dcterms:created>
  <dcterms:modified xsi:type="dcterms:W3CDTF">2020-05-08T14:54:14Z</dcterms:modified>
</cp:coreProperties>
</file>