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6.xml" ContentType="application/vnd.openxmlformats-officedocument.theme+xml"/>
  <Override PartName="/ppt/slideLayouts/slideLayout1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9" r:id="rId1"/>
    <p:sldMasterId id="2147483691" r:id="rId2"/>
    <p:sldMasterId id="2147483684" r:id="rId3"/>
    <p:sldMasterId id="2147483686" r:id="rId4"/>
    <p:sldMasterId id="2147483701" r:id="rId5"/>
    <p:sldMasterId id="2147483705" r:id="rId6"/>
    <p:sldMasterId id="2147483709" r:id="rId7"/>
  </p:sldMasterIdLst>
  <p:notesMasterIdLst>
    <p:notesMasterId r:id="rId55"/>
  </p:notesMasterIdLst>
  <p:sldIdLst>
    <p:sldId id="256" r:id="rId8"/>
    <p:sldId id="266" r:id="rId9"/>
    <p:sldId id="291" r:id="rId10"/>
    <p:sldId id="333" r:id="rId11"/>
    <p:sldId id="334" r:id="rId12"/>
    <p:sldId id="335" r:id="rId13"/>
    <p:sldId id="336" r:id="rId14"/>
    <p:sldId id="337" r:id="rId15"/>
    <p:sldId id="338" r:id="rId16"/>
    <p:sldId id="339" r:id="rId17"/>
    <p:sldId id="340" r:id="rId18"/>
    <p:sldId id="341" r:id="rId19"/>
    <p:sldId id="342" r:id="rId20"/>
    <p:sldId id="343" r:id="rId21"/>
    <p:sldId id="344" r:id="rId22"/>
    <p:sldId id="345" r:id="rId23"/>
    <p:sldId id="346" r:id="rId24"/>
    <p:sldId id="347" r:id="rId25"/>
    <p:sldId id="348" r:id="rId26"/>
    <p:sldId id="349" r:id="rId27"/>
    <p:sldId id="350" r:id="rId28"/>
    <p:sldId id="351" r:id="rId29"/>
    <p:sldId id="352" r:id="rId30"/>
    <p:sldId id="353" r:id="rId31"/>
    <p:sldId id="354" r:id="rId32"/>
    <p:sldId id="355" r:id="rId33"/>
    <p:sldId id="356" r:id="rId34"/>
    <p:sldId id="357" r:id="rId35"/>
    <p:sldId id="358" r:id="rId36"/>
    <p:sldId id="359" r:id="rId37"/>
    <p:sldId id="360" r:id="rId38"/>
    <p:sldId id="361" r:id="rId39"/>
    <p:sldId id="362" r:id="rId40"/>
    <p:sldId id="363" r:id="rId41"/>
    <p:sldId id="364" r:id="rId42"/>
    <p:sldId id="365" r:id="rId43"/>
    <p:sldId id="366" r:id="rId44"/>
    <p:sldId id="367" r:id="rId45"/>
    <p:sldId id="368" r:id="rId46"/>
    <p:sldId id="369" r:id="rId47"/>
    <p:sldId id="370" r:id="rId48"/>
    <p:sldId id="371" r:id="rId49"/>
    <p:sldId id="372" r:id="rId50"/>
    <p:sldId id="373" r:id="rId51"/>
    <p:sldId id="374" r:id="rId52"/>
    <p:sldId id="289" r:id="rId53"/>
    <p:sldId id="290"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Content" id="{D403750A-5F0F-4676-8E81-AA1C70853B4F}">
          <p14:sldIdLst>
            <p14:sldId id="256"/>
            <p14:sldId id="266"/>
            <p14:sldId id="291"/>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5"/>
            <p14:sldId id="356"/>
            <p14:sldId id="357"/>
            <p14:sldId id="358"/>
            <p14:sldId id="359"/>
            <p14:sldId id="360"/>
            <p14:sldId id="361"/>
            <p14:sldId id="362"/>
            <p14:sldId id="363"/>
            <p14:sldId id="364"/>
            <p14:sldId id="365"/>
            <p14:sldId id="366"/>
            <p14:sldId id="367"/>
            <p14:sldId id="368"/>
            <p14:sldId id="369"/>
            <p14:sldId id="370"/>
            <p14:sldId id="371"/>
            <p14:sldId id="372"/>
            <p14:sldId id="373"/>
            <p14:sldId id="374"/>
          </p14:sldIdLst>
        </p14:section>
        <p14:section name="Appendix: Image Descriptions for Unsighted Students" id="{AE34F7D4-E8BA-4622-9EF3-2080275A9654}">
          <p14:sldIdLst>
            <p14:sldId id="289"/>
            <p14:sldId id="290"/>
          </p14:sldIdLst>
        </p14:section>
      </p14:sectionLst>
    </p:ext>
    <p:ext uri="{EFAFB233-063F-42B5-8137-9DF3F51BA10A}">
      <p15:sldGuideLst xmlns:p15="http://schemas.microsoft.com/office/powerpoint/2012/main">
        <p15:guide id="2" pos="3264" userDrawn="1">
          <p15:clr>
            <a:srgbClr val="A4A3A4"/>
          </p15:clr>
        </p15:guide>
        <p15:guide id="3" orient="horz" pos="2256" userDrawn="1">
          <p15:clr>
            <a:srgbClr val="A4A3A4"/>
          </p15:clr>
        </p15:guide>
        <p15:guide id="4" pos="56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poren, Laura" initials="CL" lastIdx="4" clrIdx="0">
    <p:extLst>
      <p:ext uri="{19B8F6BF-5375-455C-9EA6-DF929625EA0E}">
        <p15:presenceInfo xmlns:p15="http://schemas.microsoft.com/office/powerpoint/2012/main" userId="S-1-5-21-1645522239-1123561945-839522115-1006658" providerId="AD"/>
      </p:ext>
    </p:extLst>
  </p:cmAuthor>
  <p:cmAuthor id="2" name="Ciporen, Laura" initials="CL [2]" lastIdx="2" clrIdx="1">
    <p:extLst>
      <p:ext uri="{19B8F6BF-5375-455C-9EA6-DF929625EA0E}">
        <p15:presenceInfo xmlns:p15="http://schemas.microsoft.com/office/powerpoint/2012/main" userId="S::laura.ciporen@mheducation.com::567f631f-0624-4179-9d16-569ddce488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3D2"/>
    <a:srgbClr val="D1CBAF"/>
    <a:srgbClr val="C4BD97"/>
    <a:srgbClr val="DDD9C3"/>
    <a:srgbClr val="C8BEA0"/>
    <a:srgbClr val="066568"/>
    <a:srgbClr val="0057AD"/>
    <a:srgbClr val="692146"/>
    <a:srgbClr val="FFB600"/>
    <a:srgbClr val="FFE5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5" autoAdjust="0"/>
    <p:restoredTop sz="93073" autoAdjust="0"/>
  </p:normalViewPr>
  <p:slideViewPr>
    <p:cSldViewPr snapToGrid="0" showGuides="1">
      <p:cViewPr varScale="1">
        <p:scale>
          <a:sx n="90" d="100"/>
          <a:sy n="90" d="100"/>
        </p:scale>
        <p:origin x="900" y="90"/>
      </p:cViewPr>
      <p:guideLst>
        <p:guide pos="3264"/>
        <p:guide orient="horz" pos="2256"/>
        <p:guide pos="5640"/>
      </p:guideLst>
    </p:cSldViewPr>
  </p:slideViewPr>
  <p:outlineViewPr>
    <p:cViewPr>
      <p:scale>
        <a:sx n="33" d="100"/>
        <a:sy n="33" d="100"/>
      </p:scale>
      <p:origin x="0" y="4119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notesMaster" Target="notesMasters/notesMaster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viewProps" Target="viewProps.xml"/><Relationship Id="rId5" Type="http://schemas.openxmlformats.org/officeDocument/2006/relationships/slideMaster" Target="slideMasters/slideMaster5.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commentAuthors" Target="commentAuthor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theme" Target="theme/theme1.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presProps" Target="presProps.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8751B6-816D-453D-9AB0-FB5BDE553EAC}" type="datetimeFigureOut">
              <a:rPr lang="en-US" smtClean="0"/>
              <a:t>5/8/2020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B8B88-7B19-4444-8C00-276D3F703348}" type="slidenum">
              <a:rPr lang="en-US" smtClean="0"/>
              <a:t>‹#›</a:t>
            </a:fld>
            <a:endParaRPr lang="en-US"/>
          </a:p>
        </p:txBody>
      </p:sp>
    </p:spTree>
    <p:extLst>
      <p:ext uri="{BB962C8B-B14F-4D97-AF65-F5344CB8AC3E}">
        <p14:creationId xmlns:p14="http://schemas.microsoft.com/office/powerpoint/2010/main" val="3816873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a:spcBef>
                <a:spcPts val="0"/>
              </a:spcBef>
              <a:spcAft>
                <a:spcPts val="0"/>
              </a:spcAft>
              <a:defRPr/>
            </a:pPr>
            <a:endParaRPr lang="en-US" dirty="0"/>
          </a:p>
        </p:txBody>
      </p:sp>
      <p:sp>
        <p:nvSpPr>
          <p:cNvPr id="4" name="Slide Number Placeholder 3"/>
          <p:cNvSpPr>
            <a:spLocks noGrp="1"/>
          </p:cNvSpPr>
          <p:nvPr>
            <p:ph type="sldNum" sz="quarter" idx="10"/>
          </p:nvPr>
        </p:nvSpPr>
        <p:spPr/>
        <p:txBody>
          <a:bodyPr/>
          <a:lstStyle/>
          <a:p>
            <a:fld id="{29DB8B88-7B19-4444-8C00-276D3F703348}" type="slidenum">
              <a:rPr lang="en-US" smtClean="0"/>
              <a:t>2</a:t>
            </a:fld>
            <a:endParaRPr lang="en-US"/>
          </a:p>
        </p:txBody>
      </p:sp>
    </p:spTree>
    <p:extLst>
      <p:ext uri="{BB962C8B-B14F-4D97-AF65-F5344CB8AC3E}">
        <p14:creationId xmlns:p14="http://schemas.microsoft.com/office/powerpoint/2010/main" val="3856918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W/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346105" y="2099014"/>
            <a:ext cx="3863458" cy="3863458"/>
            <a:chOff x="331115" y="2099014"/>
            <a:chExt cx="3863458" cy="3863458"/>
          </a:xfrm>
        </p:grpSpPr>
        <p:sp>
          <p:nvSpPr>
            <p:cNvPr id="13" name="Rectangle 12">
              <a:extLst>
                <a:ext uri="{FF2B5EF4-FFF2-40B4-BE49-F238E27FC236}">
                  <a16:creationId xmlns:a16="http://schemas.microsoft.com/office/drawing/2014/main" id="{FD9DDEA9-6897-2B48-BA6A-9075880AA615}"/>
                </a:ext>
              </a:extLst>
            </p:cNvPr>
            <p:cNvSpPr/>
            <p:nvPr userDrawn="1"/>
          </p:nvSpPr>
          <p:spPr>
            <a:xfrm>
              <a:off x="331115" y="2099014"/>
              <a:ext cx="3863458" cy="386345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52AD1ADE-6D88-5C48-9EEF-7E081C733011}"/>
                </a:ext>
              </a:extLst>
            </p:cNvPr>
            <p:cNvSpPr/>
            <p:nvPr userDrawn="1"/>
          </p:nvSpPr>
          <p:spPr>
            <a:xfrm>
              <a:off x="467612" y="2368353"/>
              <a:ext cx="3457621" cy="3457621"/>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599258" y="2898475"/>
              <a:ext cx="2793799" cy="2792652"/>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p:ph type="ctrTitle" hasCustomPrompt="1"/>
          </p:nvPr>
        </p:nvSpPr>
        <p:spPr>
          <a:xfrm>
            <a:off x="621792" y="3140014"/>
            <a:ext cx="2788920" cy="1157665"/>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p:ph type="subTitle" idx="1" hasCustomPrompt="1"/>
          </p:nvPr>
        </p:nvSpPr>
        <p:spPr>
          <a:xfrm>
            <a:off x="621792" y="4261103"/>
            <a:ext cx="2788920" cy="612821"/>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p:ph type="body" sz="quarter" idx="10" hasCustomPrompt="1"/>
          </p:nvPr>
        </p:nvSpPr>
        <p:spPr>
          <a:xfrm>
            <a:off x="621792" y="5093208"/>
            <a:ext cx="2788920" cy="576185"/>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8AC4EEC4-5547-4185-92E7-A6CAF888043F}"/>
              </a:ext>
            </a:extLst>
          </p:cNvPr>
          <p:cNvSpPr>
            <a:spLocks noGrp="1"/>
          </p:cNvSpPr>
          <p:nvPr>
            <p:ph type="ftr" sz="quarter" idx="12"/>
          </p:nvPr>
        </p:nvSpPr>
        <p:spPr>
          <a:xfrm>
            <a:off x="0" y="6478438"/>
            <a:ext cx="9144000" cy="374266"/>
          </a:xfrm>
        </p:spPr>
        <p:txBody>
          <a:bodyPr/>
          <a:lstStyle>
            <a:lvl1pPr algn="ctr">
              <a:defRPr>
                <a:solidFill>
                  <a:schemeClr val="tx1">
                    <a:lumMod val="50000"/>
                    <a:lumOff val="50000"/>
                  </a:schemeClr>
                </a:solidFill>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001655917"/>
      </p:ext>
    </p:extLst>
  </p:cSld>
  <p:clrMapOvr>
    <a:masterClrMapping/>
  </p:clrMapOvr>
  <p:extLst mod="1">
    <p:ext uri="{DCECCB84-F9BA-43D5-87BE-67443E8EF086}">
      <p15:sldGuideLst xmlns:p15="http://schemas.microsoft.com/office/powerpoint/2012/main">
        <p15:guide id="1" orient="horz" pos="957">
          <p15:clr>
            <a:srgbClr val="FBAE40"/>
          </p15:clr>
        </p15:guide>
        <p15:guide id="2" orient="horz" pos="410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0706143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033996819"/>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Slide">
    <p:spTree>
      <p:nvGrpSpPr>
        <p:cNvPr id="1" name=""/>
        <p:cNvGrpSpPr/>
        <p:nvPr/>
      </p:nvGrpSpPr>
      <p:grpSpPr>
        <a:xfrm>
          <a:off x="0" y="0"/>
          <a:ext cx="0" cy="0"/>
          <a:chOff x="0" y="0"/>
          <a:chExt cx="0" cy="0"/>
        </a:xfrm>
      </p:grpSpPr>
      <p:sp>
        <p:nvSpPr>
          <p:cNvPr id="2" name="Hidden Slide Title">
            <a:extLst>
              <a:ext uri="{FF2B5EF4-FFF2-40B4-BE49-F238E27FC236}">
                <a16:creationId xmlns:a16="http://schemas.microsoft.com/office/drawing/2014/main" id="{D3229D0C-04EF-482F-B26C-8D49CD33DBE3}"/>
              </a:ext>
            </a:extLst>
          </p:cNvPr>
          <p:cNvSpPr>
            <a:spLocks noGrp="1"/>
          </p:cNvSpPr>
          <p:nvPr>
            <p:ph type="title" hasCustomPrompt="1"/>
          </p:nvPr>
        </p:nvSpPr>
        <p:spPr>
          <a:xfrm>
            <a:off x="3425949" y="418391"/>
            <a:ext cx="2292103" cy="291823"/>
          </a:xfrm>
          <a:prstGeom prst="rect">
            <a:avLst/>
          </a:prstGeom>
        </p:spPr>
        <p:txBody>
          <a:bodyPr/>
          <a:lstStyle>
            <a:lvl1pPr>
              <a:defRPr>
                <a:solidFill>
                  <a:schemeClr val="tx1"/>
                </a:solidFill>
              </a:defRPr>
            </a:lvl1pPr>
          </a:lstStyle>
          <a:p>
            <a:r>
              <a:rPr lang="en-US" dirty="0"/>
              <a:t>Add hidden title here </a:t>
            </a:r>
          </a:p>
        </p:txBody>
      </p:sp>
      <p:pic>
        <p:nvPicPr>
          <p:cNvPr id="6" name="MGH Logo">
            <a:extLst>
              <a:ext uri="{FF2B5EF4-FFF2-40B4-BE49-F238E27FC236}">
                <a16:creationId xmlns:a16="http://schemas.microsoft.com/office/drawing/2014/main" id="{60DCFDF5-2A5B-440E-888A-BC0BFEF9FF5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350211" y="1005697"/>
            <a:ext cx="2443579" cy="2443579"/>
          </a:xfrm>
          <a:prstGeom prst="rect">
            <a:avLst/>
          </a:prstGeom>
        </p:spPr>
      </p:pic>
      <p:sp>
        <p:nvSpPr>
          <p:cNvPr id="3" name="Long Copyright">
            <a:extLst>
              <a:ext uri="{FF2B5EF4-FFF2-40B4-BE49-F238E27FC236}">
                <a16:creationId xmlns:a16="http://schemas.microsoft.com/office/drawing/2014/main" id="{9AB572CE-E262-4FA6-8D47-02F068ADD1BE}"/>
              </a:ext>
            </a:extLst>
          </p:cNvPr>
          <p:cNvSpPr>
            <a:spLocks noGrp="1"/>
          </p:cNvSpPr>
          <p:nvPr>
            <p:ph type="ftr" sz="quarter" idx="10"/>
          </p:nvPr>
        </p:nvSpPr>
        <p:spPr>
          <a:xfrm>
            <a:off x="0" y="6487064"/>
            <a:ext cx="9144000" cy="370936"/>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
        <p:nvSpPr>
          <p:cNvPr id="9" name="MGH Tagline">
            <a:extLst>
              <a:ext uri="{FF2B5EF4-FFF2-40B4-BE49-F238E27FC236}">
                <a16:creationId xmlns:a16="http://schemas.microsoft.com/office/drawing/2014/main" id="{F040BF5C-A78D-440C-93DF-72F3F641F3F1}"/>
              </a:ext>
            </a:extLst>
          </p:cNvPr>
          <p:cNvSpPr txBox="1"/>
          <p:nvPr userDrawn="1"/>
        </p:nvSpPr>
        <p:spPr>
          <a:xfrm>
            <a:off x="1730746" y="3796682"/>
            <a:ext cx="5682508" cy="4690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4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Because learning changes everything.</a:t>
            </a:r>
            <a:r>
              <a:rPr kumimoji="0" lang="en-US" sz="1400" b="0" i="0" u="none" strike="noStrike" kern="1200" cap="none" spc="40" normalizeH="0" baseline="60000" noProof="0" dirty="0">
                <a:ln>
                  <a:noFill/>
                </a:ln>
                <a:solidFill>
                  <a:srgbClr val="000000"/>
                </a:solidFill>
                <a:effectLst/>
                <a:uLnTx/>
                <a:uFillTx/>
                <a:latin typeface="Arial" panose="020B0604020202020204" pitchFamily="34" charset="0"/>
                <a:ea typeface="Calibri" panose="020F0502020204030204" pitchFamily="34" charset="0"/>
                <a:cs typeface="+mn-cs"/>
              </a:rPr>
              <a:t>®</a:t>
            </a:r>
            <a:endParaRPr kumimoji="0" lang="en-US" sz="2400" b="0" i="0" u="none" strike="noStrike" kern="1200" cap="none" spc="40" normalizeH="0" baseline="60000" noProof="0" dirty="0">
              <a:ln>
                <a:noFill/>
              </a:ln>
              <a:solidFill>
                <a:srgbClr val="000000"/>
              </a:solidFill>
              <a:effectLst/>
              <a:uLnTx/>
              <a:uFillTx/>
              <a:latin typeface="+mn-lt"/>
              <a:ea typeface="+mn-ea"/>
              <a:cs typeface="+mn-cs"/>
            </a:endParaRPr>
          </a:p>
        </p:txBody>
      </p:sp>
      <p:sp>
        <p:nvSpPr>
          <p:cNvPr id="10" name="MGH URL">
            <a:extLst>
              <a:ext uri="{FF2B5EF4-FFF2-40B4-BE49-F238E27FC236}">
                <a16:creationId xmlns:a16="http://schemas.microsoft.com/office/drawing/2014/main" id="{2215B5DD-E18E-478F-81B9-79BA83A9A251}"/>
              </a:ext>
            </a:extLst>
          </p:cNvPr>
          <p:cNvSpPr txBox="1"/>
          <p:nvPr userDrawn="1"/>
        </p:nvSpPr>
        <p:spPr>
          <a:xfrm>
            <a:off x="3269085" y="5329121"/>
            <a:ext cx="260583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www.mheducation.com</a:t>
            </a:r>
            <a:endParaRPr kumimoji="0" lang="en-US" sz="2000" b="0" i="0" u="none" strike="noStrike" kern="120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744366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ppendix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6CA9270-FD0E-4B64-B0D8-24095E6A2959}"/>
              </a:ext>
            </a:extLst>
          </p:cNvPr>
          <p:cNvSpPr>
            <a:spLocks noGrp="1"/>
          </p:cNvSpPr>
          <p:nvPr>
            <p:ph type="title" hasCustomPrompt="1"/>
          </p:nvPr>
        </p:nvSpPr>
        <p:spPr>
          <a:xfrm>
            <a:off x="342899" y="2366309"/>
            <a:ext cx="7696919" cy="526936"/>
          </a:xfrm>
          <a:prstGeom prst="rect">
            <a:avLst/>
          </a:prstGeom>
        </p:spPr>
        <p:txBody>
          <a:bodyPr anchor="ctr"/>
          <a:lstStyle>
            <a:lvl1pPr>
              <a:defRPr/>
            </a:lvl1pPr>
          </a:lstStyle>
          <a:p>
            <a:r>
              <a:rPr lang="en-US" dirty="0"/>
              <a:t>Accessibility Content: Text Alternatives for Images</a:t>
            </a:r>
          </a:p>
        </p:txBody>
      </p:sp>
    </p:spTree>
    <p:extLst>
      <p:ext uri="{BB962C8B-B14F-4D97-AF65-F5344CB8AC3E}">
        <p14:creationId xmlns:p14="http://schemas.microsoft.com/office/powerpoint/2010/main" val="36925710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isc. 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C0136BE0-3F2D-44D5-B125-B7A30D2C8896}"/>
              </a:ext>
            </a:extLst>
          </p:cNvPr>
          <p:cNvSpPr>
            <a:spLocks noGrp="1"/>
          </p:cNvSpPr>
          <p:nvPr>
            <p:ph type="title"/>
          </p:nvPr>
        </p:nvSpPr>
        <p:spPr>
          <a:xfrm>
            <a:off x="339450" y="117244"/>
            <a:ext cx="6065851" cy="730970"/>
          </a:xfrm>
          <a:prstGeom prst="rect">
            <a:avLst/>
          </a:prstGeom>
        </p:spPr>
        <p:txBody>
          <a:bodyPr/>
          <a:lstStyle/>
          <a:p>
            <a:r>
              <a:rPr lang="en-US" dirty="0"/>
              <a:t>Click to edit Master title style</a:t>
            </a:r>
          </a:p>
        </p:txBody>
      </p:sp>
      <p:sp>
        <p:nvSpPr>
          <p:cNvPr id="5" name="Content Placeholder">
            <a:extLst>
              <a:ext uri="{FF2B5EF4-FFF2-40B4-BE49-F238E27FC236}">
                <a16:creationId xmlns:a16="http://schemas.microsoft.com/office/drawing/2014/main" id="{DA8444E8-1445-4AB7-85DD-90449330C005}"/>
              </a:ext>
            </a:extLst>
          </p:cNvPr>
          <p:cNvSpPr>
            <a:spLocks noGrp="1"/>
          </p:cNvSpPr>
          <p:nvPr>
            <p:ph sz="quarter" idx="11" hasCustomPrompt="1"/>
          </p:nvPr>
        </p:nvSpPr>
        <p:spPr>
          <a:xfrm>
            <a:off x="342900" y="1973249"/>
            <a:ext cx="6477000" cy="4343400"/>
          </a:xfrm>
        </p:spPr>
        <p:txBody>
          <a:bodyPr/>
          <a:lstStyle>
            <a:lvl1pPr>
              <a:defRPr/>
            </a:lvl1pPr>
            <a:lvl2pPr marL="344488" indent="-342900">
              <a:buFont typeface="Arial" panose="020B0604020202020204" pitchFamily="34" charset="0"/>
              <a:buChar char="•"/>
              <a:defRPr/>
            </a:lvl2pPr>
            <a:lvl3pPr>
              <a:defRPr/>
            </a:lvl3pPr>
            <a:lvl4pPr>
              <a:defRPr/>
            </a:lvl4pPr>
          </a:lstStyle>
          <a:p>
            <a:pPr lvl="0"/>
            <a:r>
              <a:rPr lang="en-US" dirty="0"/>
              <a:t>Slide Content</a:t>
            </a:r>
          </a:p>
          <a:p>
            <a:pPr lvl="2"/>
            <a:r>
              <a:rPr lang="en-US" dirty="0"/>
              <a:t>Second level</a:t>
            </a:r>
          </a:p>
          <a:p>
            <a:pPr lvl="3"/>
            <a:r>
              <a:rPr lang="en-US" dirty="0"/>
              <a:t>Third level</a:t>
            </a:r>
          </a:p>
        </p:txBody>
      </p:sp>
    </p:spTree>
    <p:extLst>
      <p:ext uri="{BB962C8B-B14F-4D97-AF65-F5344CB8AC3E}">
        <p14:creationId xmlns:p14="http://schemas.microsoft.com/office/powerpoint/2010/main" val="44541601"/>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842702864"/>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ppendix-Two Comparison Placeholders With Identifi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9" name="Return to main slide Link 1">
            <a:extLst>
              <a:ext uri="{FF2B5EF4-FFF2-40B4-BE49-F238E27FC236}">
                <a16:creationId xmlns:a16="http://schemas.microsoft.com/office/drawing/2014/main" id="{29651301-3A88-4CBC-9B7F-A569599DC51F}"/>
              </a:ext>
            </a:extLst>
          </p:cNvPr>
          <p:cNvSpPr>
            <a:spLocks noGrp="1"/>
          </p:cNvSpPr>
          <p:nvPr>
            <p:ph type="body" sz="quarter" idx="13" hasCustomPrompt="1"/>
          </p:nvPr>
        </p:nvSpPr>
        <p:spPr>
          <a:xfrm>
            <a:off x="3081528" y="1059828"/>
            <a:ext cx="2980944" cy="228600"/>
          </a:xfrm>
          <a:prstGeom prst="rect">
            <a:avLst/>
          </a:prstGeom>
        </p:spPr>
        <p:txBody>
          <a:bodyPr vert="horz" lIns="91440" tIns="45720" rIns="91440" bIns="45720" rtlCol="0" anchor="ctr">
            <a:noAutofit/>
          </a:bodyPr>
          <a:lstStyle>
            <a:lvl1pPr>
              <a:defRPr lang="en-US" sz="1200" dirty="0"/>
            </a:lvl1pPr>
          </a:lstStyle>
          <a:p>
            <a:pPr lvl="0" algn="ctr"/>
            <a:r>
              <a:rPr lang="en-US" dirty="0"/>
              <a:t>Return to parent-slide containing images.</a:t>
            </a:r>
          </a:p>
        </p:txBody>
      </p:sp>
      <p:sp>
        <p:nvSpPr>
          <p:cNvPr id="4" name="Image Identifier 1">
            <a:extLst>
              <a:ext uri="{FF2B5EF4-FFF2-40B4-BE49-F238E27FC236}">
                <a16:creationId xmlns:a16="http://schemas.microsoft.com/office/drawing/2014/main" id="{06B6FD09-21E6-4C44-B034-2825B085D9AB}"/>
              </a:ext>
            </a:extLst>
          </p:cNvPr>
          <p:cNvSpPr>
            <a:spLocks noGrp="1"/>
          </p:cNvSpPr>
          <p:nvPr>
            <p:ph type="body" sz="quarter" idx="17" hasCustomPrompt="1"/>
          </p:nvPr>
        </p:nvSpPr>
        <p:spPr>
          <a:xfrm>
            <a:off x="365125" y="1410562"/>
            <a:ext cx="4078224" cy="393192"/>
          </a:xfrm>
        </p:spPr>
        <p:txBody>
          <a:bodyPr>
            <a:noAutofit/>
          </a:bodyPr>
          <a:lstStyle>
            <a:lvl1pPr>
              <a:defRPr/>
            </a:lvl1pPr>
          </a:lstStyle>
          <a:p>
            <a:pPr lvl="0"/>
            <a:r>
              <a:rPr lang="en-US" dirty="0"/>
              <a:t>Image Identifier 1</a:t>
            </a:r>
          </a:p>
        </p:txBody>
      </p:sp>
      <p:sp>
        <p:nvSpPr>
          <p:cNvPr id="12" name="Content Placeholder 1">
            <a:extLst>
              <a:ext uri="{FF2B5EF4-FFF2-40B4-BE49-F238E27FC236}">
                <a16:creationId xmlns:a16="http://schemas.microsoft.com/office/drawing/2014/main" id="{211AB556-A79C-4FDF-BD73-C1AB72D9590A}"/>
              </a:ext>
            </a:extLst>
          </p:cNvPr>
          <p:cNvSpPr>
            <a:spLocks noGrp="1"/>
          </p:cNvSpPr>
          <p:nvPr>
            <p:ph sz="quarter" idx="18" hasCustomPrompt="1"/>
          </p:nvPr>
        </p:nvSpPr>
        <p:spPr>
          <a:xfrm>
            <a:off x="342900" y="1933303"/>
            <a:ext cx="4078224" cy="4315968"/>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14" name="Image Identifier 2">
            <a:extLst>
              <a:ext uri="{FF2B5EF4-FFF2-40B4-BE49-F238E27FC236}">
                <a16:creationId xmlns:a16="http://schemas.microsoft.com/office/drawing/2014/main" id="{8126F7C8-57F8-404E-8B7F-DFB94AEB3363}"/>
              </a:ext>
            </a:extLst>
          </p:cNvPr>
          <p:cNvSpPr>
            <a:spLocks noGrp="1"/>
          </p:cNvSpPr>
          <p:nvPr>
            <p:ph type="body" sz="quarter" idx="19" hasCustomPrompt="1"/>
          </p:nvPr>
        </p:nvSpPr>
        <p:spPr>
          <a:xfrm>
            <a:off x="4715145" y="1410562"/>
            <a:ext cx="4078224" cy="393192"/>
          </a:xfrm>
        </p:spPr>
        <p:txBody>
          <a:bodyPr>
            <a:noAutofit/>
          </a:bodyPr>
          <a:lstStyle>
            <a:lvl1pPr>
              <a:defRPr/>
            </a:lvl1pPr>
          </a:lstStyle>
          <a:p>
            <a:pPr lvl="0"/>
            <a:r>
              <a:rPr lang="en-US" dirty="0"/>
              <a:t>Image Identifier 2</a:t>
            </a:r>
          </a:p>
        </p:txBody>
      </p:sp>
      <p:sp>
        <p:nvSpPr>
          <p:cNvPr id="16" name="Content Placeholder 2">
            <a:extLst>
              <a:ext uri="{FF2B5EF4-FFF2-40B4-BE49-F238E27FC236}">
                <a16:creationId xmlns:a16="http://schemas.microsoft.com/office/drawing/2014/main" id="{241441BC-54C7-474E-887C-32AF8F737FA5}"/>
              </a:ext>
            </a:extLst>
          </p:cNvPr>
          <p:cNvSpPr>
            <a:spLocks noGrp="1"/>
          </p:cNvSpPr>
          <p:nvPr>
            <p:ph sz="quarter" idx="20" hasCustomPrompt="1"/>
          </p:nvPr>
        </p:nvSpPr>
        <p:spPr>
          <a:xfrm>
            <a:off x="4722876" y="1932432"/>
            <a:ext cx="4078224" cy="4315968"/>
          </a:xfrm>
        </p:spPr>
        <p:txBody>
          <a:bodyPr>
            <a:noAutofit/>
          </a:bodyPr>
          <a:lstStyle>
            <a:lvl1pPr>
              <a:defRPr/>
            </a:lvl1pPr>
          </a:lstStyle>
          <a:p>
            <a:pPr lvl="0"/>
            <a:r>
              <a:rPr lang="en-US" dirty="0"/>
              <a:t>Slide Content 2</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8" name="Return to main slide Link 2">
            <a:extLst>
              <a:ext uri="{FF2B5EF4-FFF2-40B4-BE49-F238E27FC236}">
                <a16:creationId xmlns:a16="http://schemas.microsoft.com/office/drawing/2014/main" id="{B9537776-81D3-4405-934B-448730728479}"/>
              </a:ext>
            </a:extLst>
          </p:cNvPr>
          <p:cNvSpPr>
            <a:spLocks noGrp="1"/>
          </p:cNvSpPr>
          <p:nvPr>
            <p:ph type="body" sz="quarter" idx="21" hasCustomPrompt="1"/>
          </p:nvPr>
        </p:nvSpPr>
        <p:spPr>
          <a:xfrm>
            <a:off x="3081528" y="6348550"/>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2505933215"/>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93322112"/>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ppendix-Two Comparison Placeholders With Identifi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9" name="Return to main slide Link 1">
            <a:extLst>
              <a:ext uri="{FF2B5EF4-FFF2-40B4-BE49-F238E27FC236}">
                <a16:creationId xmlns:a16="http://schemas.microsoft.com/office/drawing/2014/main" id="{29651301-3A88-4CBC-9B7F-A569599DC51F}"/>
              </a:ext>
            </a:extLst>
          </p:cNvPr>
          <p:cNvSpPr>
            <a:spLocks noGrp="1"/>
          </p:cNvSpPr>
          <p:nvPr>
            <p:ph type="body" sz="quarter" idx="13" hasCustomPrompt="1"/>
          </p:nvPr>
        </p:nvSpPr>
        <p:spPr>
          <a:xfrm>
            <a:off x="3081528" y="1059828"/>
            <a:ext cx="2980944" cy="228600"/>
          </a:xfrm>
          <a:prstGeom prst="rect">
            <a:avLst/>
          </a:prstGeom>
        </p:spPr>
        <p:txBody>
          <a:bodyPr vert="horz" lIns="91440" tIns="45720" rIns="91440" bIns="45720" rtlCol="0" anchor="ctr">
            <a:noAutofit/>
          </a:bodyPr>
          <a:lstStyle>
            <a:lvl1pPr>
              <a:defRPr lang="en-US" sz="1200" dirty="0"/>
            </a:lvl1pPr>
          </a:lstStyle>
          <a:p>
            <a:pPr lvl="0" algn="ctr"/>
            <a:r>
              <a:rPr lang="en-US" dirty="0"/>
              <a:t>Return to parent-slide containing images.</a:t>
            </a:r>
          </a:p>
        </p:txBody>
      </p:sp>
      <p:sp>
        <p:nvSpPr>
          <p:cNvPr id="4" name="Image Identifier 1">
            <a:extLst>
              <a:ext uri="{FF2B5EF4-FFF2-40B4-BE49-F238E27FC236}">
                <a16:creationId xmlns:a16="http://schemas.microsoft.com/office/drawing/2014/main" id="{06B6FD09-21E6-4C44-B034-2825B085D9AB}"/>
              </a:ext>
            </a:extLst>
          </p:cNvPr>
          <p:cNvSpPr>
            <a:spLocks noGrp="1"/>
          </p:cNvSpPr>
          <p:nvPr>
            <p:ph type="body" sz="quarter" idx="17" hasCustomPrompt="1"/>
          </p:nvPr>
        </p:nvSpPr>
        <p:spPr>
          <a:xfrm>
            <a:off x="365125" y="1410562"/>
            <a:ext cx="4078224" cy="393192"/>
          </a:xfrm>
        </p:spPr>
        <p:txBody>
          <a:bodyPr>
            <a:noAutofit/>
          </a:bodyPr>
          <a:lstStyle>
            <a:lvl1pPr>
              <a:defRPr/>
            </a:lvl1pPr>
          </a:lstStyle>
          <a:p>
            <a:pPr lvl="0"/>
            <a:r>
              <a:rPr lang="en-US" dirty="0"/>
              <a:t>Image Identifier 1</a:t>
            </a:r>
          </a:p>
        </p:txBody>
      </p:sp>
      <p:sp>
        <p:nvSpPr>
          <p:cNvPr id="12" name="Content Placeholder 1">
            <a:extLst>
              <a:ext uri="{FF2B5EF4-FFF2-40B4-BE49-F238E27FC236}">
                <a16:creationId xmlns:a16="http://schemas.microsoft.com/office/drawing/2014/main" id="{211AB556-A79C-4FDF-BD73-C1AB72D9590A}"/>
              </a:ext>
            </a:extLst>
          </p:cNvPr>
          <p:cNvSpPr>
            <a:spLocks noGrp="1"/>
          </p:cNvSpPr>
          <p:nvPr>
            <p:ph sz="quarter" idx="18" hasCustomPrompt="1"/>
          </p:nvPr>
        </p:nvSpPr>
        <p:spPr>
          <a:xfrm>
            <a:off x="342900" y="1933303"/>
            <a:ext cx="4078224" cy="4315968"/>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14" name="Image Identifier 2">
            <a:extLst>
              <a:ext uri="{FF2B5EF4-FFF2-40B4-BE49-F238E27FC236}">
                <a16:creationId xmlns:a16="http://schemas.microsoft.com/office/drawing/2014/main" id="{8126F7C8-57F8-404E-8B7F-DFB94AEB3363}"/>
              </a:ext>
            </a:extLst>
          </p:cNvPr>
          <p:cNvSpPr>
            <a:spLocks noGrp="1"/>
          </p:cNvSpPr>
          <p:nvPr>
            <p:ph type="body" sz="quarter" idx="19" hasCustomPrompt="1"/>
          </p:nvPr>
        </p:nvSpPr>
        <p:spPr>
          <a:xfrm>
            <a:off x="4715145" y="1410562"/>
            <a:ext cx="4078224" cy="393192"/>
          </a:xfrm>
        </p:spPr>
        <p:txBody>
          <a:bodyPr>
            <a:noAutofit/>
          </a:bodyPr>
          <a:lstStyle>
            <a:lvl1pPr>
              <a:defRPr/>
            </a:lvl1pPr>
          </a:lstStyle>
          <a:p>
            <a:pPr lvl="0"/>
            <a:r>
              <a:rPr lang="en-US" dirty="0"/>
              <a:t>Image Identifier 2</a:t>
            </a:r>
          </a:p>
        </p:txBody>
      </p:sp>
      <p:sp>
        <p:nvSpPr>
          <p:cNvPr id="16" name="Content Placeholder 2">
            <a:extLst>
              <a:ext uri="{FF2B5EF4-FFF2-40B4-BE49-F238E27FC236}">
                <a16:creationId xmlns:a16="http://schemas.microsoft.com/office/drawing/2014/main" id="{241441BC-54C7-474E-887C-32AF8F737FA5}"/>
              </a:ext>
            </a:extLst>
          </p:cNvPr>
          <p:cNvSpPr>
            <a:spLocks noGrp="1"/>
          </p:cNvSpPr>
          <p:nvPr>
            <p:ph sz="quarter" idx="20" hasCustomPrompt="1"/>
          </p:nvPr>
        </p:nvSpPr>
        <p:spPr>
          <a:xfrm>
            <a:off x="4722876" y="1932432"/>
            <a:ext cx="4078224" cy="4315968"/>
          </a:xfrm>
        </p:spPr>
        <p:txBody>
          <a:bodyPr>
            <a:noAutofit/>
          </a:bodyPr>
          <a:lstStyle>
            <a:lvl1pPr>
              <a:defRPr/>
            </a:lvl1pPr>
          </a:lstStyle>
          <a:p>
            <a:pPr lvl="0"/>
            <a:r>
              <a:rPr lang="en-US" dirty="0"/>
              <a:t>Slide Content 2</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8" name="Return to main slide Link 2">
            <a:extLst>
              <a:ext uri="{FF2B5EF4-FFF2-40B4-BE49-F238E27FC236}">
                <a16:creationId xmlns:a16="http://schemas.microsoft.com/office/drawing/2014/main" id="{B9537776-81D3-4405-934B-448730728479}"/>
              </a:ext>
            </a:extLst>
          </p:cNvPr>
          <p:cNvSpPr>
            <a:spLocks noGrp="1"/>
          </p:cNvSpPr>
          <p:nvPr>
            <p:ph type="body" sz="quarter" idx="21" hasCustomPrompt="1"/>
          </p:nvPr>
        </p:nvSpPr>
        <p:spPr>
          <a:xfrm>
            <a:off x="3081528" y="6348550"/>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2209383865"/>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osingSlide">
    <p:spTree>
      <p:nvGrpSpPr>
        <p:cNvPr id="1" name=""/>
        <p:cNvGrpSpPr/>
        <p:nvPr/>
      </p:nvGrpSpPr>
      <p:grpSpPr>
        <a:xfrm>
          <a:off x="0" y="0"/>
          <a:ext cx="0" cy="0"/>
          <a:chOff x="0" y="0"/>
          <a:chExt cx="0" cy="0"/>
        </a:xfrm>
      </p:grpSpPr>
      <p:sp>
        <p:nvSpPr>
          <p:cNvPr id="2" name="Hidden Slide Title">
            <a:extLst>
              <a:ext uri="{FF2B5EF4-FFF2-40B4-BE49-F238E27FC236}">
                <a16:creationId xmlns:a16="http://schemas.microsoft.com/office/drawing/2014/main" id="{D3229D0C-04EF-482F-B26C-8D49CD33DBE3}"/>
              </a:ext>
            </a:extLst>
          </p:cNvPr>
          <p:cNvSpPr>
            <a:spLocks noGrp="1"/>
          </p:cNvSpPr>
          <p:nvPr>
            <p:ph type="title" hasCustomPrompt="1"/>
          </p:nvPr>
        </p:nvSpPr>
        <p:spPr>
          <a:xfrm>
            <a:off x="3425949" y="418391"/>
            <a:ext cx="2292103" cy="291823"/>
          </a:xfrm>
          <a:prstGeom prst="rect">
            <a:avLst/>
          </a:prstGeom>
        </p:spPr>
        <p:txBody>
          <a:bodyPr/>
          <a:lstStyle>
            <a:lvl1pPr>
              <a:defRPr>
                <a:solidFill>
                  <a:schemeClr val="tx1"/>
                </a:solidFill>
                <a:latin typeface="Calibri" panose="020F0502020204030204" pitchFamily="34" charset="0"/>
                <a:cs typeface="Calibri" panose="020F0502020204030204" pitchFamily="34" charset="0"/>
              </a:defRPr>
            </a:lvl1pPr>
          </a:lstStyle>
          <a:p>
            <a:r>
              <a:rPr lang="en-US" dirty="0"/>
              <a:t>Add hidden title here </a:t>
            </a:r>
          </a:p>
        </p:txBody>
      </p:sp>
      <p:pic>
        <p:nvPicPr>
          <p:cNvPr id="6" name="MGH Logo">
            <a:extLst>
              <a:ext uri="{FF2B5EF4-FFF2-40B4-BE49-F238E27FC236}">
                <a16:creationId xmlns:a16="http://schemas.microsoft.com/office/drawing/2014/main" id="{60DCFDF5-2A5B-440E-888A-BC0BFEF9FF5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350211" y="1005697"/>
            <a:ext cx="2443579" cy="2443579"/>
          </a:xfrm>
          <a:prstGeom prst="rect">
            <a:avLst/>
          </a:prstGeom>
        </p:spPr>
      </p:pic>
      <p:sp>
        <p:nvSpPr>
          <p:cNvPr id="3" name="Long Copyright">
            <a:extLst>
              <a:ext uri="{FF2B5EF4-FFF2-40B4-BE49-F238E27FC236}">
                <a16:creationId xmlns:a16="http://schemas.microsoft.com/office/drawing/2014/main" id="{9AB572CE-E262-4FA6-8D47-02F068ADD1BE}"/>
              </a:ext>
            </a:extLst>
          </p:cNvPr>
          <p:cNvSpPr>
            <a:spLocks noGrp="1"/>
          </p:cNvSpPr>
          <p:nvPr>
            <p:ph type="ftr" sz="quarter" idx="10"/>
          </p:nvPr>
        </p:nvSpPr>
        <p:spPr>
          <a:xfrm>
            <a:off x="0" y="6487064"/>
            <a:ext cx="9144000" cy="370936"/>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
        <p:nvSpPr>
          <p:cNvPr id="9" name="MGH Tagline">
            <a:extLst>
              <a:ext uri="{FF2B5EF4-FFF2-40B4-BE49-F238E27FC236}">
                <a16:creationId xmlns:a16="http://schemas.microsoft.com/office/drawing/2014/main" id="{F040BF5C-A78D-440C-93DF-72F3F641F3F1}"/>
              </a:ext>
            </a:extLst>
          </p:cNvPr>
          <p:cNvSpPr txBox="1"/>
          <p:nvPr userDrawn="1"/>
        </p:nvSpPr>
        <p:spPr>
          <a:xfrm>
            <a:off x="1730746" y="3796682"/>
            <a:ext cx="5682508" cy="4690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4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Because learning changes everything.</a:t>
            </a:r>
            <a:r>
              <a:rPr kumimoji="0" lang="en-US" sz="1400" b="0" i="0" u="none" strike="noStrike" kern="1200" cap="none" spc="40" normalizeH="0" baseline="60000" noProof="0" dirty="0">
                <a:ln>
                  <a:noFill/>
                </a:ln>
                <a:solidFill>
                  <a:srgbClr val="000000"/>
                </a:solidFill>
                <a:effectLst/>
                <a:uLnTx/>
                <a:uFillTx/>
                <a:latin typeface="Arial" panose="020B0604020202020204" pitchFamily="34" charset="0"/>
                <a:ea typeface="Calibri" panose="020F0502020204030204" pitchFamily="34" charset="0"/>
                <a:cs typeface="+mn-cs"/>
              </a:rPr>
              <a:t>®</a:t>
            </a:r>
            <a:endParaRPr kumimoji="0" lang="en-US" sz="2400" b="0" i="0" u="none" strike="noStrike" kern="1200" cap="none" spc="40" normalizeH="0" baseline="60000" noProof="0" dirty="0">
              <a:ln>
                <a:noFill/>
              </a:ln>
              <a:solidFill>
                <a:srgbClr val="000000"/>
              </a:solidFill>
              <a:effectLst/>
              <a:uLnTx/>
              <a:uFillTx/>
              <a:latin typeface="+mn-lt"/>
              <a:ea typeface="+mn-ea"/>
              <a:cs typeface="+mn-cs"/>
            </a:endParaRPr>
          </a:p>
        </p:txBody>
      </p:sp>
      <p:sp>
        <p:nvSpPr>
          <p:cNvPr id="10" name="MGH URL">
            <a:extLst>
              <a:ext uri="{FF2B5EF4-FFF2-40B4-BE49-F238E27FC236}">
                <a16:creationId xmlns:a16="http://schemas.microsoft.com/office/drawing/2014/main" id="{2215B5DD-E18E-478F-81B9-79BA83A9A251}"/>
              </a:ext>
            </a:extLst>
          </p:cNvPr>
          <p:cNvSpPr txBox="1"/>
          <p:nvPr userDrawn="1"/>
        </p:nvSpPr>
        <p:spPr>
          <a:xfrm>
            <a:off x="3269085" y="5329121"/>
            <a:ext cx="260583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www.mheducation.com</a:t>
            </a:r>
            <a:endParaRPr kumimoji="0" lang="en-US" sz="2000" b="0" i="0" u="none" strike="noStrike" kern="120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1640024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W/Cover">
    <p:spTree>
      <p:nvGrpSpPr>
        <p:cNvPr id="1" name=""/>
        <p:cNvGrpSpPr/>
        <p:nvPr/>
      </p:nvGrpSpPr>
      <p:grpSpPr>
        <a:xfrm>
          <a:off x="0" y="0"/>
          <a:ext cx="0" cy="0"/>
          <a:chOff x="0" y="0"/>
          <a:chExt cx="0" cy="0"/>
        </a:xfrm>
      </p:grpSpPr>
      <p:grpSp>
        <p:nvGrpSpPr>
          <p:cNvPr id="4" name="MHE Altered Background, fixed">
            <a:extLst>
              <a:ext uri="{FF2B5EF4-FFF2-40B4-BE49-F238E27FC236}">
                <a16:creationId xmlns:a16="http://schemas.microsoft.com/office/drawing/2014/main" id="{E2D8ACCF-E5FC-4FE9-9E84-B2A0A6B1EEBA}"/>
              </a:ext>
              <a:ext uri="{C183D7F6-B498-43B3-948B-1728B52AA6E4}">
                <adec:decorative xmlns:adec="http://schemas.microsoft.com/office/drawing/2017/decorative" val="1"/>
              </a:ext>
            </a:extLst>
          </p:cNvPr>
          <p:cNvGrpSpPr/>
          <p:nvPr userDrawn="1"/>
        </p:nvGrpSpPr>
        <p:grpSpPr>
          <a:xfrm>
            <a:off x="342900" y="2095500"/>
            <a:ext cx="3886199" cy="3886199"/>
            <a:chOff x="342900" y="2095500"/>
            <a:chExt cx="3886199" cy="3886199"/>
          </a:xfrm>
        </p:grpSpPr>
        <p:sp>
          <p:nvSpPr>
            <p:cNvPr id="14" name="Rectangle 13">
              <a:extLst>
                <a:ext uri="{FF2B5EF4-FFF2-40B4-BE49-F238E27FC236}">
                  <a16:creationId xmlns:a16="http://schemas.microsoft.com/office/drawing/2014/main" id="{52AD1ADE-6D88-5C48-9EEF-7E081C733011}"/>
                </a:ext>
              </a:extLst>
            </p:cNvPr>
            <p:cNvSpPr/>
            <p:nvPr userDrawn="1"/>
          </p:nvSpPr>
          <p:spPr>
            <a:xfrm>
              <a:off x="342900" y="2095500"/>
              <a:ext cx="3886199" cy="3886199"/>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495300" y="2362200"/>
              <a:ext cx="3429000" cy="34671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userDrawn="1">
            <p:ph type="ctrTitle" hasCustomPrompt="1"/>
          </p:nvPr>
        </p:nvSpPr>
        <p:spPr>
          <a:xfrm>
            <a:off x="621792" y="2608290"/>
            <a:ext cx="3035808" cy="1394084"/>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userDrawn="1">
            <p:ph type="subTitle" idx="1" hasCustomPrompt="1"/>
          </p:nvPr>
        </p:nvSpPr>
        <p:spPr>
          <a:xfrm>
            <a:off x="621792" y="4069830"/>
            <a:ext cx="3035808" cy="804094"/>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userDrawn="1">
            <p:ph type="body" sz="quarter" idx="10" hasCustomPrompt="1"/>
          </p:nvPr>
        </p:nvSpPr>
        <p:spPr>
          <a:xfrm>
            <a:off x="621791" y="5096656"/>
            <a:ext cx="3043303" cy="569626"/>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userDrawn="1">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F4607C07-D864-4A1A-8061-D12997CC50CE}"/>
              </a:ext>
            </a:extLst>
          </p:cNvPr>
          <p:cNvSpPr>
            <a:spLocks noGrp="1"/>
          </p:cNvSpPr>
          <p:nvPr>
            <p:ph type="ftr" sz="quarter" idx="12"/>
          </p:nvPr>
        </p:nvSpPr>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2489068921"/>
      </p:ext>
    </p:extLst>
  </p:cSld>
  <p:clrMapOvr>
    <a:masterClrMapping/>
  </p:clrMapOvr>
  <p:extLst mod="1">
    <p:ext uri="{DCECCB84-F9BA-43D5-87BE-67443E8EF086}">
      <p15:sldGuideLst xmlns:p15="http://schemas.microsoft.com/office/powerpoint/2012/main">
        <p15:guide id="1" orient="horz" pos="1320">
          <p15:clr>
            <a:srgbClr val="FBAE40"/>
          </p15:clr>
        </p15:guide>
        <p15:guide id="2" orient="horz" pos="3768">
          <p15:clr>
            <a:srgbClr val="FBAE40"/>
          </p15:clr>
        </p15:guide>
        <p15:guide id="3" pos="2664">
          <p15:clr>
            <a:srgbClr val="FBAE40"/>
          </p15:clr>
        </p15:guide>
        <p15:guide id="4" pos="2880">
          <p15:clr>
            <a:srgbClr val="FBAE40"/>
          </p15:clr>
        </p15:guide>
        <p15:guide id="5" pos="2472">
          <p15:clr>
            <a:srgbClr val="FBAE40"/>
          </p15:clr>
        </p15:guide>
        <p15:guide id="6" pos="312">
          <p15:clr>
            <a:srgbClr val="FBAE40"/>
          </p15:clr>
        </p15:guide>
        <p15:guide id="7" orient="horz" pos="1488">
          <p15:clr>
            <a:srgbClr val="FBAE40"/>
          </p15:clr>
        </p15:guide>
        <p15:guide id="8" orient="horz" pos="367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NO 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0" y="1452559"/>
            <a:ext cx="9144000" cy="4982750"/>
            <a:chOff x="0" y="1521567"/>
            <a:chExt cx="9144000" cy="4846438"/>
          </a:xfrm>
        </p:grpSpPr>
        <p:sp>
          <p:nvSpPr>
            <p:cNvPr id="11" name="Rectangle 10">
              <a:extLst>
                <a:ext uri="{FF2B5EF4-FFF2-40B4-BE49-F238E27FC236}">
                  <a16:creationId xmlns:a16="http://schemas.microsoft.com/office/drawing/2014/main" id="{23FD8DC8-1EF1-6B48-9F31-D9D254F85818}"/>
                </a:ext>
              </a:extLst>
            </p:cNvPr>
            <p:cNvSpPr/>
            <p:nvPr userDrawn="1"/>
          </p:nvSpPr>
          <p:spPr>
            <a:xfrm>
              <a:off x="0" y="1521567"/>
              <a:ext cx="9144000" cy="484643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500492E-5EBE-C745-8EEE-F17D4BB4582E}"/>
                </a:ext>
              </a:extLst>
            </p:cNvPr>
            <p:cNvSpPr/>
            <p:nvPr userDrawn="1"/>
          </p:nvSpPr>
          <p:spPr>
            <a:xfrm>
              <a:off x="185629" y="2001422"/>
              <a:ext cx="8493233" cy="4166364"/>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364385" y="2475809"/>
              <a:ext cx="7858340" cy="3513221"/>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777240" y="2985555"/>
            <a:ext cx="6521640" cy="873214"/>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p:ph type="subTitle" idx="1"/>
          </p:nvPr>
        </p:nvSpPr>
        <p:spPr>
          <a:xfrm>
            <a:off x="782058" y="3986784"/>
            <a:ext cx="4297680" cy="517585"/>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867202" y="465003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p:ph type="body" sz="quarter" idx="10"/>
          </p:nvPr>
        </p:nvSpPr>
        <p:spPr>
          <a:xfrm>
            <a:off x="777240" y="4718304"/>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380643474"/>
      </p:ext>
    </p:extLst>
  </p:cSld>
  <p:clrMapOvr>
    <a:masterClrMapping/>
  </p:clrMapOvr>
  <p:extLst mod="1">
    <p:ext uri="{DCECCB84-F9BA-43D5-87BE-67443E8EF086}">
      <p15:sldGuideLst xmlns:p15="http://schemas.microsoft.com/office/powerpoint/2012/main">
        <p15:guide id="1" orient="horz" pos="95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NO Cover">
    <p:spTree>
      <p:nvGrpSpPr>
        <p:cNvPr id="1" name=""/>
        <p:cNvGrpSpPr/>
        <p:nvPr/>
      </p:nvGrpSpPr>
      <p:grpSpPr>
        <a:xfrm>
          <a:off x="0" y="0"/>
          <a:ext cx="0" cy="0"/>
          <a:chOff x="0" y="0"/>
          <a:chExt cx="0" cy="0"/>
        </a:xfrm>
      </p:grpSpPr>
      <p:grpSp>
        <p:nvGrpSpPr>
          <p:cNvPr id="5" name="MHE altered Background, fixed">
            <a:extLst>
              <a:ext uri="{FF2B5EF4-FFF2-40B4-BE49-F238E27FC236}">
                <a16:creationId xmlns:a16="http://schemas.microsoft.com/office/drawing/2014/main" id="{7A14A7A9-A9D7-4A08-A24F-4D1C1F4C29CE}"/>
              </a:ext>
              <a:ext uri="{C183D7F6-B498-43B3-948B-1728B52AA6E4}">
                <adec:decorative xmlns:adec="http://schemas.microsoft.com/office/drawing/2017/decorative" val="1"/>
              </a:ext>
            </a:extLst>
          </p:cNvPr>
          <p:cNvGrpSpPr/>
          <p:nvPr userDrawn="1"/>
        </p:nvGrpSpPr>
        <p:grpSpPr>
          <a:xfrm>
            <a:off x="0" y="1446366"/>
            <a:ext cx="9143999" cy="4991100"/>
            <a:chOff x="0" y="1524000"/>
            <a:chExt cx="9143999" cy="4991100"/>
          </a:xfrm>
        </p:grpSpPr>
        <p:sp>
          <p:nvSpPr>
            <p:cNvPr id="12" name="Rectangle 11">
              <a:extLst>
                <a:ext uri="{FF2B5EF4-FFF2-40B4-BE49-F238E27FC236}">
                  <a16:creationId xmlns:a16="http://schemas.microsoft.com/office/drawing/2014/main" id="{9500492E-5EBE-C745-8EEE-F17D4BB4582E}"/>
                </a:ext>
              </a:extLst>
            </p:cNvPr>
            <p:cNvSpPr/>
            <p:nvPr userDrawn="1"/>
          </p:nvSpPr>
          <p:spPr>
            <a:xfrm>
              <a:off x="0" y="1524000"/>
              <a:ext cx="9143999" cy="4991100"/>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190500" y="2019300"/>
              <a:ext cx="8496300" cy="42672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567378" y="2593298"/>
            <a:ext cx="6980170" cy="1130559"/>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userDrawn="1">
            <p:ph type="subTitle" idx="1"/>
          </p:nvPr>
        </p:nvSpPr>
        <p:spPr>
          <a:xfrm>
            <a:off x="567378" y="3807503"/>
            <a:ext cx="4542020" cy="719352"/>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02310" y="466502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userDrawn="1">
            <p:ph type="body" sz="quarter" idx="10"/>
          </p:nvPr>
        </p:nvSpPr>
        <p:spPr>
          <a:xfrm>
            <a:off x="567378" y="4770769"/>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userDrawn="1">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233895555"/>
      </p:ext>
    </p:extLst>
  </p:cSld>
  <p:clrMapOvr>
    <a:masterClrMapping/>
  </p:clrMapOvr>
  <p:extLst mod="1">
    <p:ext uri="{DCECCB84-F9BA-43D5-87BE-67443E8EF086}">
      <p15:sldGuideLst xmlns:p15="http://schemas.microsoft.com/office/powerpoint/2012/main">
        <p15:guide id="1" orient="horz" pos="1272">
          <p15:clr>
            <a:srgbClr val="FBAE40"/>
          </p15:clr>
        </p15:guide>
        <p15:guide id="2" orient="horz" pos="3960">
          <p15:clr>
            <a:srgbClr val="FBAE40"/>
          </p15:clr>
        </p15:guide>
        <p15:guide id="3" pos="120">
          <p15:clr>
            <a:srgbClr val="FBAE40"/>
          </p15:clr>
        </p15:guide>
        <p15:guide id="4" pos="5472">
          <p15:clr>
            <a:srgbClr val="FBAE40"/>
          </p15:clr>
        </p15:guide>
        <p15:guide id="5" orient="horz" pos="22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745085821"/>
      </p:ext>
    </p:extLst>
  </p:cSld>
  <p:clrMapOvr>
    <a:masterClrMapping/>
  </p:clrMapOvr>
  <p:extLst mod="1">
    <p:ext uri="{DCECCB84-F9BA-43D5-87BE-67443E8EF086}">
      <p15:sldGuideLst xmlns:p15="http://schemas.microsoft.com/office/powerpoint/2012/main">
        <p15:guide id="1" pos="2880" userDrawn="1">
          <p15:clr>
            <a:srgbClr val="FBAE40"/>
          </p15:clr>
        </p15:guide>
        <p15:guide id="2" orient="horz" pos="360" userDrawn="1">
          <p15:clr>
            <a:srgbClr val="FBAE40"/>
          </p15:clr>
        </p15:guide>
        <p15:guide id="3" pos="264" userDrawn="1">
          <p15:clr>
            <a:srgbClr val="FBAE40"/>
          </p15:clr>
        </p15:guide>
        <p15:guide id="4"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422933013"/>
      </p:ext>
    </p:extLst>
  </p:cSld>
  <p:clrMapOvr>
    <a:masterClrMapping/>
  </p:clrMapOvr>
  <p:extLst mod="1">
    <p:ext uri="{DCECCB84-F9BA-43D5-87BE-67443E8EF086}">
      <p15:sldGuideLst xmlns:p15="http://schemas.microsoft.com/office/powerpoint/2012/main">
        <p15:guide id="1" orient="horz" pos="2592" userDrawn="1">
          <p15:clr>
            <a:srgbClr val="FBAE40"/>
          </p15:clr>
        </p15:guide>
        <p15:guide id="2" orient="horz" pos="273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78815702"/>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44696270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userDrawn="1">
          <p15:clr>
            <a:srgbClr val="FBAE40"/>
          </p15:clr>
        </p15:guide>
        <p15:guide id="5" pos="386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100005588"/>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MGH logo">
            <a:extLst>
              <a:ext uri="{FF2B5EF4-FFF2-40B4-BE49-F238E27FC236}">
                <a16:creationId xmlns:a16="http://schemas.microsoft.com/office/drawing/2014/main" id="{BF372B49-B6F5-4826-B4F8-2F8A4FFF8894}"/>
              </a:ext>
            </a:extLst>
          </p:cNvPr>
          <p:cNvPicPr>
            <a:picLocks noChangeAspect="1"/>
          </p:cNvPicPr>
          <p:nvPr userDrawn="1"/>
        </p:nvPicPr>
        <p:blipFill>
          <a:blip r:embed="rId6" cstate="hqprint">
            <a:extLst>
              <a:ext uri="{28A0092B-C50C-407E-A947-70E740481C1C}">
                <a14:useLocalDpi xmlns:a14="http://schemas.microsoft.com/office/drawing/2010/main" val="0"/>
              </a:ext>
            </a:extLst>
          </a:blip>
          <a:stretch>
            <a:fillRect/>
          </a:stretch>
        </p:blipFill>
        <p:spPr>
          <a:xfrm>
            <a:off x="294106" y="283845"/>
            <a:ext cx="999514" cy="999514"/>
          </a:xfrm>
          <a:prstGeom prst="rect">
            <a:avLst/>
          </a:prstGeom>
        </p:spPr>
      </p:pic>
      <p:sp>
        <p:nvSpPr>
          <p:cNvPr id="3" name="MGH Tagline">
            <a:extLst>
              <a:ext uri="{FF2B5EF4-FFF2-40B4-BE49-F238E27FC236}">
                <a16:creationId xmlns:a16="http://schemas.microsoft.com/office/drawing/2014/main" id="{70E12349-CEA7-4006-B6E3-3E283BDBD258}"/>
              </a:ext>
            </a:extLst>
          </p:cNvPr>
          <p:cNvSpPr txBox="1"/>
          <p:nvPr userDrawn="1"/>
        </p:nvSpPr>
        <p:spPr>
          <a:xfrm>
            <a:off x="5060273" y="337349"/>
            <a:ext cx="3873993" cy="338554"/>
          </a:xfrm>
          <a:prstGeom prst="rect">
            <a:avLst/>
          </a:prstGeom>
          <a:noFill/>
        </p:spPr>
        <p:txBody>
          <a:bodyPr wrap="square" lIns="45720" r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spc="40" dirty="0">
                <a:effectLst/>
                <a:latin typeface="Arial" panose="020B0604020202020204" pitchFamily="34" charset="0"/>
                <a:ea typeface="Calibri" panose="020F0502020204030204" pitchFamily="34" charset="0"/>
              </a:rPr>
              <a:t>Because learning changes everything.</a:t>
            </a:r>
            <a:r>
              <a:rPr lang="en-US" sz="1050" spc="40" baseline="60000" dirty="0">
                <a:effectLst/>
                <a:latin typeface="Arial" panose="020B0604020202020204" pitchFamily="34" charset="0"/>
                <a:ea typeface="Calibri" panose="020F0502020204030204" pitchFamily="34" charset="0"/>
              </a:rPr>
              <a:t>®</a:t>
            </a:r>
            <a:endParaRPr lang="en-US" sz="1600" spc="40" baseline="60000" dirty="0"/>
          </a:p>
        </p:txBody>
      </p:sp>
      <p:sp>
        <p:nvSpPr>
          <p:cNvPr id="5" name="Long Copyright"/>
          <p:cNvSpPr>
            <a:spLocks noGrp="1"/>
          </p:cNvSpPr>
          <p:nvPr>
            <p:ph type="ftr" sz="quarter" idx="3"/>
          </p:nvPr>
        </p:nvSpPr>
        <p:spPr>
          <a:xfrm>
            <a:off x="0" y="6478439"/>
            <a:ext cx="9144000" cy="379562"/>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pPr defTabSz="457200">
              <a:spcBef>
                <a:spcPct val="20000"/>
              </a:spcBef>
              <a:defRPr/>
            </a:pPr>
            <a:r>
              <a:rPr lang="en-US" dirty="0"/>
              <a:t>Add long copyright</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9545871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400" kern="1200" baseline="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880">
          <p15:clr>
            <a:srgbClr val="F26B43"/>
          </p15:clr>
        </p15:guide>
        <p15:guide id="6" pos="216">
          <p15:clr>
            <a:srgbClr val="F26B43"/>
          </p15:clr>
        </p15:guide>
        <p15:guide id="7" pos="5544">
          <p15:clr>
            <a:srgbClr val="F26B43"/>
          </p15:clr>
        </p15:guide>
        <p15:guide id="9" orient="horz" pos="4211">
          <p15:clr>
            <a:srgbClr val="F26B43"/>
          </p15:clr>
        </p15:guide>
        <p15:guide id="10" orient="horz" pos="960">
          <p15:clr>
            <a:srgbClr val="F26B43"/>
          </p15:clr>
        </p15:guide>
        <p15:guide id="11" orient="horz" pos="410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88156470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9" r:id="rId3"/>
    <p:sldLayoutId id="2147483695" r:id="rId4"/>
    <p:sldLayoutId id="2147483696" r:id="rId5"/>
    <p:sldLayoutId id="2147483697" r:id="rId6"/>
    <p:sldLayoutId id="2147483704" r:id="rId7"/>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864" userDrawn="1">
          <p15:clr>
            <a:srgbClr val="F26B43"/>
          </p15:clr>
        </p15:guide>
        <p15:guide id="13" orient="horz" pos="360" userDrawn="1">
          <p15:clr>
            <a:srgbClr val="F26B43"/>
          </p15:clr>
        </p15:guide>
        <p15:guide id="14" orient="horz" pos="3936" userDrawn="1">
          <p15:clr>
            <a:srgbClr val="F26B43"/>
          </p15:clr>
        </p15:guide>
        <p15:guide id="15" pos="984" userDrawn="1">
          <p15:clr>
            <a:srgbClr val="F26B43"/>
          </p15:clr>
        </p15:guide>
        <p15:guide id="16" pos="5376" userDrawn="1">
          <p15:clr>
            <a:srgbClr val="F26B43"/>
          </p15:clr>
        </p15:guide>
        <p15:guide id="17" pos="26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495691"/>
            <a:ext cx="9144000" cy="362309"/>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r>
              <a:rPr lang="en-US" dirty="0"/>
              <a:t>Add long copyright line here</a:t>
            </a:r>
          </a:p>
        </p:txBody>
      </p:sp>
      <p:sp>
        <p:nvSpPr>
          <p:cNvPr id="6" name="MGH Yellow Line">
            <a:extLst>
              <a:ext uri="{FF2B5EF4-FFF2-40B4-BE49-F238E27FC236}">
                <a16:creationId xmlns:a16="http://schemas.microsoft.com/office/drawing/2014/main" id="{F20163A4-4644-4B17-9C8A-EF42A992331B}"/>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7998185"/>
      </p:ext>
    </p:extLst>
  </p:cSld>
  <p:clrMap bg1="lt1" tx1="dk1" bg2="lt2" tx2="dk2" accent1="accent1" accent2="accent2" accent3="accent3" accent4="accent4" accent5="accent5" accent6="accent6" hlink="hlink" folHlink="folHlink"/>
  <p:sldLayoutIdLst>
    <p:sldLayoutId id="2147483685" r:id="rId1"/>
  </p:sldLayoutIdLst>
  <p:hf hdr="0" dt="0"/>
  <p:txStyles>
    <p:titleStyle>
      <a:lvl1pPr algn="ctr" defTabSz="914400" rtl="0" eaLnBrk="1" latinLnBrk="0" hangingPunct="1">
        <a:lnSpc>
          <a:spcPct val="90000"/>
        </a:lnSpc>
        <a:spcBef>
          <a:spcPct val="0"/>
        </a:spcBef>
        <a:buNone/>
        <a:defRPr sz="1600" b="0" kern="1200">
          <a:solidFill>
            <a:schemeClr val="tx2"/>
          </a:solidFill>
          <a:latin typeface="+mj-lt"/>
          <a:ea typeface="+mj-ea"/>
          <a:cs typeface="+mj-cs"/>
        </a:defRPr>
      </a:lvl1pPr>
    </p:titleStyle>
    <p:bodyStyle>
      <a:lvl1pPr marL="0" marR="0" indent="0" algn="ctr" defTabSz="914400" rtl="0" eaLnBrk="1" fontAlgn="auto" latinLnBrk="0" hangingPunct="1">
        <a:lnSpc>
          <a:spcPct val="100000"/>
        </a:lnSpc>
        <a:spcBef>
          <a:spcPts val="0"/>
        </a:spcBef>
        <a:spcAft>
          <a:spcPts val="0"/>
        </a:spcAft>
        <a:buClrTx/>
        <a:buSzTx/>
        <a:buFontTx/>
        <a:buNone/>
        <a:tabLst/>
        <a:defRPr sz="2000" kern="120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112" userDrawn="1">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2160" userDrawn="1">
          <p15:clr>
            <a:srgbClr val="F26B43"/>
          </p15:clr>
        </p15:guide>
        <p15:guide id="13" pos="364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 Placeholder">
            <a:extLst>
              <a:ext uri="{FF2B5EF4-FFF2-40B4-BE49-F238E27FC236}">
                <a16:creationId xmlns:a16="http://schemas.microsoft.com/office/drawing/2014/main" id="{BEB99B55-73FB-42B4-93ED-C5E818675C31}"/>
              </a:ext>
            </a:extLst>
          </p:cNvPr>
          <p:cNvSpPr>
            <a:spLocks noGrp="1"/>
          </p:cNvSpPr>
          <p:nvPr>
            <p:ph type="body" idx="1"/>
          </p:nvPr>
        </p:nvSpPr>
        <p:spPr>
          <a:xfrm>
            <a:off x="342901" y="1976546"/>
            <a:ext cx="6480593" cy="4351338"/>
          </a:xfrm>
          <a:prstGeom prst="rect">
            <a:avLst/>
          </a:prstGeom>
        </p:spPr>
        <p:txBody>
          <a:bodyPr vert="horz" lIns="91440" tIns="45720" rIns="91440" bIns="45720" rtlCol="0">
            <a:noAutofit/>
          </a:bodyPr>
          <a:lstStyle/>
          <a:p>
            <a:pPr lvl="0"/>
            <a:r>
              <a:rPr lang="en-US" dirty="0"/>
              <a:t>Slide Content</a:t>
            </a:r>
          </a:p>
          <a:p>
            <a:pPr lvl="2"/>
            <a:r>
              <a:rPr lang="en-US" dirty="0"/>
              <a:t>Second level</a:t>
            </a:r>
          </a:p>
          <a:p>
            <a:pPr lvl="3"/>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24279" y="6660234"/>
            <a:ext cx="1285344"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grpSp>
        <p:nvGrpSpPr>
          <p:cNvPr id="6" name="MGH Shape">
            <a:extLst>
              <a:ext uri="{FF2B5EF4-FFF2-40B4-BE49-F238E27FC236}">
                <a16:creationId xmlns:a16="http://schemas.microsoft.com/office/drawing/2014/main" id="{B719ECBD-8119-4217-9D58-2638FA4365C1}"/>
              </a:ext>
              <a:ext uri="{C183D7F6-B498-43B3-948B-1728B52AA6E4}">
                <adec:decorative xmlns:adec="http://schemas.microsoft.com/office/drawing/2017/decorative" val="1"/>
              </a:ext>
            </a:extLst>
          </p:cNvPr>
          <p:cNvGrpSpPr/>
          <p:nvPr userDrawn="1"/>
        </p:nvGrpSpPr>
        <p:grpSpPr>
          <a:xfrm>
            <a:off x="6622742" y="0"/>
            <a:ext cx="2521258" cy="6623843"/>
            <a:chOff x="3491346" y="0"/>
            <a:chExt cx="2508933" cy="6367263"/>
          </a:xfrm>
        </p:grpSpPr>
        <p:sp>
          <p:nvSpPr>
            <p:cNvPr id="9" name="Freeform 11">
              <a:extLst>
                <a:ext uri="{FF2B5EF4-FFF2-40B4-BE49-F238E27FC236}">
                  <a16:creationId xmlns:a16="http://schemas.microsoft.com/office/drawing/2014/main" id="{FCAD01AC-30CD-4728-B0FD-543493B2CE55}"/>
                </a:ext>
              </a:extLst>
            </p:cNvPr>
            <p:cNvSpPr/>
            <p:nvPr/>
          </p:nvSpPr>
          <p:spPr>
            <a:xfrm rot="10800000">
              <a:off x="5468761" y="1352709"/>
              <a:ext cx="531517" cy="1821241"/>
            </a:xfrm>
            <a:custGeom>
              <a:avLst/>
              <a:gdLst>
                <a:gd name="connsiteX0" fmla="*/ 0 w 531517"/>
                <a:gd name="connsiteY0" fmla="*/ 1821241 h 1821241"/>
                <a:gd name="connsiteX1" fmla="*/ 0 w 531517"/>
                <a:gd name="connsiteY1" fmla="*/ 0 h 1821241"/>
                <a:gd name="connsiteX2" fmla="*/ 531517 w 531517"/>
                <a:gd name="connsiteY2" fmla="*/ 672400 h 1821241"/>
                <a:gd name="connsiteX3" fmla="*/ 0 w 531517"/>
                <a:gd name="connsiteY3" fmla="*/ 1821241 h 1821241"/>
              </a:gdLst>
              <a:ahLst/>
              <a:cxnLst>
                <a:cxn ang="0">
                  <a:pos x="connsiteX0" y="connsiteY0"/>
                </a:cxn>
                <a:cxn ang="0">
                  <a:pos x="connsiteX1" y="connsiteY1"/>
                </a:cxn>
                <a:cxn ang="0">
                  <a:pos x="connsiteX2" y="connsiteY2"/>
                </a:cxn>
                <a:cxn ang="0">
                  <a:pos x="connsiteX3" y="connsiteY3"/>
                </a:cxn>
              </a:cxnLst>
              <a:rect l="l" t="t" r="r" b="b"/>
              <a:pathLst>
                <a:path w="531517" h="1821241">
                  <a:moveTo>
                    <a:pt x="0" y="1821241"/>
                  </a:moveTo>
                  <a:lnTo>
                    <a:pt x="0" y="0"/>
                  </a:lnTo>
                  <a:lnTo>
                    <a:pt x="531517" y="672400"/>
                  </a:lnTo>
                  <a:lnTo>
                    <a:pt x="0" y="1821241"/>
                  </a:lnTo>
                  <a:close/>
                </a:path>
              </a:pathLst>
            </a:custGeom>
            <a:solidFill>
              <a:srgbClr val="9F2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0" name="Freeform 12">
              <a:extLst>
                <a:ext uri="{FF2B5EF4-FFF2-40B4-BE49-F238E27FC236}">
                  <a16:creationId xmlns:a16="http://schemas.microsoft.com/office/drawing/2014/main" id="{9A51DD71-B849-456F-A479-25728C0B26F4}"/>
                </a:ext>
              </a:extLst>
            </p:cNvPr>
            <p:cNvSpPr/>
            <p:nvPr/>
          </p:nvSpPr>
          <p:spPr>
            <a:xfrm rot="10800000">
              <a:off x="3491346" y="0"/>
              <a:ext cx="2508932" cy="2501550"/>
            </a:xfrm>
            <a:custGeom>
              <a:avLst/>
              <a:gdLst>
                <a:gd name="connsiteX0" fmla="*/ 2508932 w 2508932"/>
                <a:gd name="connsiteY0" fmla="*/ 2501550 h 2501550"/>
                <a:gd name="connsiteX1" fmla="*/ 0 w 2508932"/>
                <a:gd name="connsiteY1" fmla="*/ 2501550 h 2501550"/>
                <a:gd name="connsiteX2" fmla="*/ 0 w 2508932"/>
                <a:gd name="connsiteY2" fmla="*/ 1148841 h 2501550"/>
                <a:gd name="connsiteX3" fmla="*/ 531517 w 2508932"/>
                <a:gd name="connsiteY3" fmla="*/ 0 h 2501550"/>
                <a:gd name="connsiteX4" fmla="*/ 2508932 w 2508932"/>
                <a:gd name="connsiteY4" fmla="*/ 2501550 h 250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932" h="2501550">
                  <a:moveTo>
                    <a:pt x="2508932" y="2501550"/>
                  </a:moveTo>
                  <a:lnTo>
                    <a:pt x="0" y="2501550"/>
                  </a:lnTo>
                  <a:lnTo>
                    <a:pt x="0" y="1148841"/>
                  </a:lnTo>
                  <a:lnTo>
                    <a:pt x="531517" y="0"/>
                  </a:lnTo>
                  <a:lnTo>
                    <a:pt x="2508932" y="2501550"/>
                  </a:lnTo>
                  <a:close/>
                </a:path>
              </a:pathLst>
            </a:custGeom>
            <a:solidFill>
              <a:srgbClr val="E2DF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1" name="Freeform 13">
              <a:extLst>
                <a:ext uri="{FF2B5EF4-FFF2-40B4-BE49-F238E27FC236}">
                  <a16:creationId xmlns:a16="http://schemas.microsoft.com/office/drawing/2014/main" id="{CE349BEA-4244-4589-91D3-1DECC6AB1E90}"/>
                </a:ext>
              </a:extLst>
            </p:cNvPr>
            <p:cNvSpPr/>
            <p:nvPr/>
          </p:nvSpPr>
          <p:spPr>
            <a:xfrm rot="10800000">
              <a:off x="3680272" y="1352707"/>
              <a:ext cx="2320007" cy="5014556"/>
            </a:xfrm>
            <a:custGeom>
              <a:avLst/>
              <a:gdLst>
                <a:gd name="connsiteX0" fmla="*/ 0 w 2320007"/>
                <a:gd name="connsiteY0" fmla="*/ 5014556 h 5014556"/>
                <a:gd name="connsiteX1" fmla="*/ 0 w 2320007"/>
                <a:gd name="connsiteY1" fmla="*/ 0 h 5014556"/>
                <a:gd name="connsiteX2" fmla="*/ 2320007 w 2320007"/>
                <a:gd name="connsiteY2" fmla="*/ 0 h 5014556"/>
                <a:gd name="connsiteX3" fmla="*/ 531518 w 2320007"/>
                <a:gd name="connsiteY3" fmla="*/ 3865713 h 5014556"/>
                <a:gd name="connsiteX4" fmla="*/ 1 w 2320007"/>
                <a:gd name="connsiteY4" fmla="*/ 3193313 h 5014556"/>
                <a:gd name="connsiteX5" fmla="*/ 1 w 2320007"/>
                <a:gd name="connsiteY5" fmla="*/ 5014554 h 5014556"/>
                <a:gd name="connsiteX6" fmla="*/ 0 w 2320007"/>
                <a:gd name="connsiteY6" fmla="*/ 5014556 h 501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0007" h="5014556">
                  <a:moveTo>
                    <a:pt x="0" y="5014556"/>
                  </a:moveTo>
                  <a:lnTo>
                    <a:pt x="0" y="0"/>
                  </a:lnTo>
                  <a:lnTo>
                    <a:pt x="2320007" y="0"/>
                  </a:lnTo>
                  <a:lnTo>
                    <a:pt x="531518" y="3865713"/>
                  </a:lnTo>
                  <a:lnTo>
                    <a:pt x="1" y="3193313"/>
                  </a:lnTo>
                  <a:lnTo>
                    <a:pt x="1" y="5014554"/>
                  </a:lnTo>
                  <a:lnTo>
                    <a:pt x="0" y="50145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grpSp>
      <p:sp>
        <p:nvSpPr>
          <p:cNvPr id="13" name="Title Placeholder">
            <a:extLst>
              <a:ext uri="{FF2B5EF4-FFF2-40B4-BE49-F238E27FC236}">
                <a16:creationId xmlns:a16="http://schemas.microsoft.com/office/drawing/2014/main" id="{34622483-C344-43F3-82BE-D7AE2DFFFAB0}"/>
              </a:ext>
            </a:extLst>
          </p:cNvPr>
          <p:cNvSpPr>
            <a:spLocks noGrp="1"/>
          </p:cNvSpPr>
          <p:nvPr>
            <p:ph type="title"/>
          </p:nvPr>
        </p:nvSpPr>
        <p:spPr>
          <a:xfrm>
            <a:off x="342900" y="136257"/>
            <a:ext cx="6073803" cy="685800"/>
          </a:xfrm>
          <a:prstGeom prst="rect">
            <a:avLst/>
          </a:prstGeom>
        </p:spPr>
        <p:txBody>
          <a:bodyPr vert="horz" lIns="91440" tIns="45720" rIns="91440" bIns="45720" rtlCol="0" anchor="ctr">
            <a:noAutofit/>
          </a:bodyPr>
          <a:lstStyle/>
          <a:p>
            <a:r>
              <a:rPr lang="en-US" dirty="0"/>
              <a:t>Title goes here</a:t>
            </a:r>
          </a:p>
        </p:txBody>
      </p:sp>
      <p:sp>
        <p:nvSpPr>
          <p:cNvPr id="14"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3690558099"/>
      </p:ext>
    </p:extLst>
  </p:cSld>
  <p:clrMap bg1="lt1" tx1="dk1" bg2="lt2" tx2="dk2" accent1="accent1" accent2="accent2" accent3="accent3" accent4="accent4" accent5="accent5" accent6="accent6" hlink="hlink" folHlink="folHlink"/>
  <p:sldLayoutIdLst>
    <p:sldLayoutId id="2147483690" r:id="rId1"/>
    <p:sldLayoutId id="2147483698" r:id="rId2"/>
  </p:sldLayoutIdLst>
  <p:hf hdr="0" dt="0"/>
  <p:txStyles>
    <p:titleStyle>
      <a:lvl1pPr algn="l" defTabSz="914400" rtl="0" eaLnBrk="1" latinLnBrk="0" hangingPunct="1">
        <a:lnSpc>
          <a:spcPct val="10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000" kern="1200">
          <a:solidFill>
            <a:schemeClr val="tx2"/>
          </a:solidFill>
          <a:latin typeface="+mn-lt"/>
          <a:ea typeface="+mn-ea"/>
          <a:cs typeface="+mn-cs"/>
        </a:defRPr>
      </a:lvl1pPr>
      <a:lvl2pPr marL="1588" indent="0" algn="l" defTabSz="914400" rtl="0" eaLnBrk="1" latinLnBrk="0" hangingPunct="1">
        <a:lnSpc>
          <a:spcPct val="100000"/>
        </a:lnSpc>
        <a:spcBef>
          <a:spcPts val="800"/>
        </a:spcBef>
        <a:buClrTx/>
        <a:buFont typeface="Arial" panose="020B0604020202020204" pitchFamily="34" charset="0"/>
        <a:buNone/>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buFont typeface="Arial" panose="020B0604020202020204" pitchFamily="34" charset="0"/>
        <a:buChar char="•"/>
        <a:defRPr sz="20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5544" userDrawn="1">
          <p15:clr>
            <a:srgbClr val="F26B43"/>
          </p15:clr>
        </p15:guide>
        <p15:guide id="6" pos="216">
          <p15:clr>
            <a:srgbClr val="F26B43"/>
          </p15:clr>
        </p15:guide>
        <p15:guide id="7" pos="4296" userDrawn="1">
          <p15:clr>
            <a:srgbClr val="F26B43"/>
          </p15:clr>
        </p15:guide>
        <p15:guide id="9" orient="horz" pos="4211">
          <p15:clr>
            <a:srgbClr val="F26B43"/>
          </p15:clr>
        </p15:guide>
        <p15:guide id="10" orient="horz" pos="1248" userDrawn="1">
          <p15:clr>
            <a:srgbClr val="F26B43"/>
          </p15:clr>
        </p15:guide>
        <p15:guide id="11" orient="horz" pos="3984" userDrawn="1">
          <p15:clr>
            <a:srgbClr val="F26B43"/>
          </p15:clr>
        </p15:guide>
        <p15:guide id="12" orient="horz" pos="1656" userDrawn="1">
          <p15:clr>
            <a:srgbClr val="F26B43"/>
          </p15:clr>
        </p15:guide>
        <p15:guide id="13" pos="2980">
          <p15:clr>
            <a:srgbClr val="F26B43"/>
          </p15:clr>
        </p15:guide>
        <p15:guide id="14" orient="horz" pos="2260" userDrawn="1">
          <p15:clr>
            <a:srgbClr val="F26B43"/>
          </p15:clr>
        </p15:guide>
        <p15:guide id="15" pos="264"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371599"/>
            <a:ext cx="8458200" cy="487680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2924093042"/>
      </p:ext>
    </p:extLst>
  </p:cSld>
  <p:clrMap bg1="lt1" tx1="dk1" bg2="lt2" tx2="dk2" accent1="accent1" accent2="accent2" accent3="accent3" accent4="accent4" accent5="accent5" accent6="accent6" hlink="hlink" folHlink="folHlink"/>
  <p:sldLayoutIdLst>
    <p:sldLayoutId id="2147483702" r:id="rId1"/>
    <p:sldLayoutId id="2147483703" r:id="rId2"/>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371599"/>
            <a:ext cx="8458200" cy="487680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2121538767"/>
      </p:ext>
    </p:extLst>
  </p:cSld>
  <p:clrMap bg1="lt1" tx1="dk1" bg2="lt2" tx2="dk2" accent1="accent1" accent2="accent2" accent3="accent3" accent4="accent4" accent5="accent5" accent6="accent6" hlink="hlink" folHlink="folHlink"/>
  <p:sldLayoutIdLst>
    <p:sldLayoutId id="2147483706" r:id="rId1"/>
    <p:sldLayoutId id="2147483707" r:id="rId2"/>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495691"/>
            <a:ext cx="9144000" cy="362309"/>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r>
              <a:rPr lang="en-US" dirty="0"/>
              <a:t>Add long copyright line here</a:t>
            </a:r>
          </a:p>
        </p:txBody>
      </p:sp>
      <p:sp>
        <p:nvSpPr>
          <p:cNvPr id="6" name="MGH Yellow Line">
            <a:extLst>
              <a:ext uri="{FF2B5EF4-FFF2-40B4-BE49-F238E27FC236}">
                <a16:creationId xmlns:a16="http://schemas.microsoft.com/office/drawing/2014/main" id="{F20163A4-4644-4B17-9C8A-EF42A992331B}"/>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44941544"/>
      </p:ext>
    </p:extLst>
  </p:cSld>
  <p:clrMap bg1="lt1" tx1="dk1" bg2="lt2" tx2="dk2" accent1="accent1" accent2="accent2" accent3="accent3" accent4="accent4" accent5="accent5" accent6="accent6" hlink="hlink" folHlink="folHlink"/>
  <p:sldLayoutIdLst>
    <p:sldLayoutId id="2147483710" r:id="rId1"/>
  </p:sldLayoutIdLst>
  <p:hf hdr="0" dt="0"/>
  <p:txStyles>
    <p:titleStyle>
      <a:lvl1pPr algn="ctr" defTabSz="914400" rtl="0" eaLnBrk="1" latinLnBrk="0" hangingPunct="1">
        <a:lnSpc>
          <a:spcPct val="90000"/>
        </a:lnSpc>
        <a:spcBef>
          <a:spcPct val="0"/>
        </a:spcBef>
        <a:buNone/>
        <a:defRPr sz="1600" b="0" kern="1200">
          <a:solidFill>
            <a:schemeClr val="tx2"/>
          </a:solidFill>
          <a:latin typeface="+mj-lt"/>
          <a:ea typeface="+mj-ea"/>
          <a:cs typeface="+mj-cs"/>
        </a:defRPr>
      </a:lvl1pPr>
    </p:titleStyle>
    <p:bodyStyle>
      <a:lvl1pPr marL="0" marR="0" indent="0" algn="ctr" defTabSz="914400" rtl="0" eaLnBrk="1" fontAlgn="auto" latinLnBrk="0" hangingPunct="1">
        <a:lnSpc>
          <a:spcPct val="100000"/>
        </a:lnSpc>
        <a:spcBef>
          <a:spcPts val="0"/>
        </a:spcBef>
        <a:spcAft>
          <a:spcPts val="0"/>
        </a:spcAft>
        <a:buClrTx/>
        <a:buSzTx/>
        <a:buFontTx/>
        <a:buNone/>
        <a:tabLst/>
        <a:defRPr sz="2000" kern="120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11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2160">
          <p15:clr>
            <a:srgbClr val="F26B43"/>
          </p15:clr>
        </p15:guide>
        <p15:guide id="13" pos="364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F14C897A-4409-4F96-826A-7AE9F1281913}"/>
              </a:ext>
            </a:extLst>
          </p:cNvPr>
          <p:cNvSpPr>
            <a:spLocks noGrp="1"/>
          </p:cNvSpPr>
          <p:nvPr>
            <p:ph type="ctrTitle"/>
          </p:nvPr>
        </p:nvSpPr>
        <p:spPr/>
        <p:txBody>
          <a:bodyPr/>
          <a:lstStyle/>
          <a:p>
            <a:r>
              <a:rPr lang="en-US" dirty="0"/>
              <a:t>Chapter 1</a:t>
            </a:r>
          </a:p>
        </p:txBody>
      </p:sp>
      <p:sp>
        <p:nvSpPr>
          <p:cNvPr id="13" name="Subtitle 2">
            <a:extLst>
              <a:ext uri="{FF2B5EF4-FFF2-40B4-BE49-F238E27FC236}">
                <a16:creationId xmlns:a16="http://schemas.microsoft.com/office/drawing/2014/main" id="{39DC5F79-D657-4B2E-8FAB-C143E5618948}"/>
              </a:ext>
            </a:extLst>
          </p:cNvPr>
          <p:cNvSpPr>
            <a:spLocks noGrp="1"/>
          </p:cNvSpPr>
          <p:nvPr>
            <p:ph type="subTitle" idx="1"/>
          </p:nvPr>
        </p:nvSpPr>
        <p:spPr>
          <a:xfrm>
            <a:off x="782057" y="3872483"/>
            <a:ext cx="3612143" cy="731520"/>
          </a:xfrm>
        </p:spPr>
        <p:txBody>
          <a:bodyPr/>
          <a:lstStyle/>
          <a:p>
            <a:r>
              <a:rPr lang="en-US" sz="2000" b="1" dirty="0"/>
              <a:t>Introduction to Operations Management</a:t>
            </a:r>
          </a:p>
        </p:txBody>
      </p:sp>
      <p:sp>
        <p:nvSpPr>
          <p:cNvPr id="14" name="Text Placeholder 3">
            <a:extLst>
              <a:ext uri="{FF2B5EF4-FFF2-40B4-BE49-F238E27FC236}">
                <a16:creationId xmlns:a16="http://schemas.microsoft.com/office/drawing/2014/main" id="{A59F268B-4D44-410E-9686-AEB4FDBAB432}"/>
              </a:ext>
            </a:extLst>
          </p:cNvPr>
          <p:cNvSpPr>
            <a:spLocks noGrp="1"/>
          </p:cNvSpPr>
          <p:nvPr>
            <p:ph type="body" sz="quarter" idx="10"/>
          </p:nvPr>
        </p:nvSpPr>
        <p:spPr>
          <a:xfrm>
            <a:off x="777239" y="4718304"/>
            <a:ext cx="4663440" cy="1236726"/>
          </a:xfrm>
        </p:spPr>
        <p:txBody>
          <a:bodyPr/>
          <a:lstStyle/>
          <a:p>
            <a:pPr>
              <a:spcBef>
                <a:spcPts val="300"/>
              </a:spcBef>
            </a:pPr>
            <a:r>
              <a:rPr lang="en-US" sz="2000" b="1" dirty="0"/>
              <a:t>Operations Management</a:t>
            </a:r>
          </a:p>
          <a:p>
            <a:pPr>
              <a:spcBef>
                <a:spcPts val="300"/>
              </a:spcBef>
            </a:pPr>
            <a:r>
              <a:rPr lang="en-IN" dirty="0"/>
              <a:t>FOURTEENTH EDITION</a:t>
            </a:r>
          </a:p>
          <a:p>
            <a:pPr>
              <a:spcBef>
                <a:spcPts val="1200"/>
              </a:spcBef>
            </a:pPr>
            <a:r>
              <a:rPr lang="en-IN" dirty="0"/>
              <a:t>William J. Stevenson</a:t>
            </a:r>
          </a:p>
        </p:txBody>
      </p:sp>
      <p:sp>
        <p:nvSpPr>
          <p:cNvPr id="6" name="Footer Placeholder 4">
            <a:extLst>
              <a:ext uri="{FF2B5EF4-FFF2-40B4-BE49-F238E27FC236}">
                <a16:creationId xmlns:a16="http://schemas.microsoft.com/office/drawing/2014/main" id="{5075BF32-B42F-470F-B1EE-DD2931D140AA}"/>
              </a:ext>
            </a:extLst>
          </p:cNvPr>
          <p:cNvSpPr>
            <a:spLocks noGrp="1"/>
          </p:cNvSpPr>
          <p:nvPr>
            <p:ph type="ftr" sz="quarter" idx="11"/>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3028515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42900" y="304800"/>
            <a:ext cx="8458200" cy="676656"/>
          </a:xfrm>
        </p:spPr>
        <p:txBody>
          <a:bodyPr/>
          <a:lstStyle/>
          <a:p>
            <a:r>
              <a:rPr lang="en-US" dirty="0"/>
              <a:t>Table 1.3 Typical differences between production of goods and provision of services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1.2</a:t>
            </a:r>
          </a:p>
        </p:txBody>
      </p:sp>
      <p:graphicFrame>
        <p:nvGraphicFramePr>
          <p:cNvPr id="5" name="Table 3"/>
          <p:cNvGraphicFramePr>
            <a:graphicFrameLocks noGrp="1"/>
          </p:cNvGraphicFramePr>
          <p:nvPr>
            <p:ph sz="quarter" idx="14"/>
            <p:extLst>
              <p:ext uri="{D42A27DB-BD31-4B8C-83A1-F6EECF244321}">
                <p14:modId xmlns:p14="http://schemas.microsoft.com/office/powerpoint/2010/main" val="4193074043"/>
              </p:ext>
            </p:extLst>
          </p:nvPr>
        </p:nvGraphicFramePr>
        <p:xfrm>
          <a:off x="544830" y="1561311"/>
          <a:ext cx="8054340" cy="3708400"/>
        </p:xfrm>
        <a:graphic>
          <a:graphicData uri="http://schemas.openxmlformats.org/drawingml/2006/table">
            <a:tbl>
              <a:tblPr firstRow="1" bandRow="1">
                <a:tableStyleId>{5C22544A-7EE6-4342-B048-85BDC9FD1C3A}</a:tableStyleId>
              </a:tblPr>
              <a:tblGrid>
                <a:gridCol w="5008880">
                  <a:extLst>
                    <a:ext uri="{9D8B030D-6E8A-4147-A177-3AD203B41FA5}">
                      <a16:colId xmlns:a16="http://schemas.microsoft.com/office/drawing/2014/main" val="20000"/>
                    </a:ext>
                  </a:extLst>
                </a:gridCol>
                <a:gridCol w="1630680">
                  <a:extLst>
                    <a:ext uri="{9D8B030D-6E8A-4147-A177-3AD203B41FA5}">
                      <a16:colId xmlns:a16="http://schemas.microsoft.com/office/drawing/2014/main" val="20001"/>
                    </a:ext>
                  </a:extLst>
                </a:gridCol>
                <a:gridCol w="1414780">
                  <a:extLst>
                    <a:ext uri="{9D8B030D-6E8A-4147-A177-3AD203B41FA5}">
                      <a16:colId xmlns:a16="http://schemas.microsoft.com/office/drawing/2014/main" val="20002"/>
                    </a:ext>
                  </a:extLst>
                </a:gridCol>
              </a:tblGrid>
              <a:tr h="370840">
                <a:tc>
                  <a:txBody>
                    <a:bodyPr/>
                    <a:lstStyle/>
                    <a:p>
                      <a:r>
                        <a:rPr lang="en-US" dirty="0">
                          <a:solidFill>
                            <a:schemeClr val="tx1"/>
                          </a:solidFill>
                        </a:rPr>
                        <a:t>Characteristic</a:t>
                      </a:r>
                    </a:p>
                  </a:txBody>
                  <a:tcPr>
                    <a:solidFill>
                      <a:srgbClr val="D1CBAF"/>
                    </a:solidFill>
                  </a:tcPr>
                </a:tc>
                <a:tc>
                  <a:txBody>
                    <a:bodyPr/>
                    <a:lstStyle/>
                    <a:p>
                      <a:r>
                        <a:rPr lang="en-US" dirty="0">
                          <a:solidFill>
                            <a:schemeClr val="tx1"/>
                          </a:solidFill>
                        </a:rPr>
                        <a:t>Goods</a:t>
                      </a:r>
                    </a:p>
                  </a:txBody>
                  <a:tcPr>
                    <a:solidFill>
                      <a:srgbClr val="D1CBAF"/>
                    </a:solidFill>
                  </a:tcPr>
                </a:tc>
                <a:tc>
                  <a:txBody>
                    <a:bodyPr/>
                    <a:lstStyle/>
                    <a:p>
                      <a:r>
                        <a:rPr lang="en-US" dirty="0">
                          <a:solidFill>
                            <a:schemeClr val="tx1"/>
                          </a:solidFill>
                        </a:rPr>
                        <a:t>Services</a:t>
                      </a:r>
                    </a:p>
                  </a:txBody>
                  <a:tcPr>
                    <a:solidFill>
                      <a:srgbClr val="D1CBAF"/>
                    </a:solidFill>
                  </a:tcPr>
                </a:tc>
                <a:extLst>
                  <a:ext uri="{0D108BD9-81ED-4DB2-BD59-A6C34878D82A}">
                    <a16:rowId xmlns:a16="http://schemas.microsoft.com/office/drawing/2014/main" val="10000"/>
                  </a:ext>
                </a:extLst>
              </a:tr>
              <a:tr h="370840">
                <a:tc>
                  <a:txBody>
                    <a:bodyPr/>
                    <a:lstStyle/>
                    <a:p>
                      <a:r>
                        <a:rPr lang="en-US" dirty="0"/>
                        <a:t>Output</a:t>
                      </a:r>
                    </a:p>
                  </a:txBody>
                  <a:tcPr>
                    <a:solidFill>
                      <a:srgbClr val="E6E3D2"/>
                    </a:solidFill>
                  </a:tcPr>
                </a:tc>
                <a:tc>
                  <a:txBody>
                    <a:bodyPr/>
                    <a:lstStyle/>
                    <a:p>
                      <a:r>
                        <a:rPr lang="en-US" dirty="0"/>
                        <a:t>Tangible</a:t>
                      </a:r>
                    </a:p>
                  </a:txBody>
                  <a:tcPr>
                    <a:solidFill>
                      <a:srgbClr val="E6E3D2"/>
                    </a:solidFill>
                  </a:tcPr>
                </a:tc>
                <a:tc>
                  <a:txBody>
                    <a:bodyPr/>
                    <a:lstStyle/>
                    <a:p>
                      <a:r>
                        <a:rPr lang="en-US" dirty="0"/>
                        <a:t>Intangible</a:t>
                      </a:r>
                    </a:p>
                  </a:txBody>
                  <a:tcPr>
                    <a:solidFill>
                      <a:srgbClr val="E6E3D2"/>
                    </a:solidFill>
                  </a:tcPr>
                </a:tc>
                <a:extLst>
                  <a:ext uri="{0D108BD9-81ED-4DB2-BD59-A6C34878D82A}">
                    <a16:rowId xmlns:a16="http://schemas.microsoft.com/office/drawing/2014/main" val="10001"/>
                  </a:ext>
                </a:extLst>
              </a:tr>
              <a:tr h="370840">
                <a:tc>
                  <a:txBody>
                    <a:bodyPr/>
                    <a:lstStyle/>
                    <a:p>
                      <a:r>
                        <a:rPr lang="en-US" dirty="0"/>
                        <a:t>Customer contact</a:t>
                      </a:r>
                    </a:p>
                  </a:txBody>
                  <a:tcPr>
                    <a:solidFill>
                      <a:srgbClr val="E6E3D2"/>
                    </a:solidFill>
                  </a:tcPr>
                </a:tc>
                <a:tc>
                  <a:txBody>
                    <a:bodyPr/>
                    <a:lstStyle/>
                    <a:p>
                      <a:r>
                        <a:rPr lang="en-US" dirty="0"/>
                        <a:t>Low</a:t>
                      </a:r>
                    </a:p>
                  </a:txBody>
                  <a:tcPr>
                    <a:solidFill>
                      <a:srgbClr val="E6E3D2"/>
                    </a:solidFill>
                  </a:tcPr>
                </a:tc>
                <a:tc>
                  <a:txBody>
                    <a:bodyPr/>
                    <a:lstStyle/>
                    <a:p>
                      <a:r>
                        <a:rPr lang="en-US" dirty="0"/>
                        <a:t>High</a:t>
                      </a:r>
                    </a:p>
                  </a:txBody>
                  <a:tcPr>
                    <a:solidFill>
                      <a:srgbClr val="E6E3D2"/>
                    </a:solidFill>
                  </a:tcPr>
                </a:tc>
                <a:extLst>
                  <a:ext uri="{0D108BD9-81ED-4DB2-BD59-A6C34878D82A}">
                    <a16:rowId xmlns:a16="http://schemas.microsoft.com/office/drawing/2014/main" val="10002"/>
                  </a:ext>
                </a:extLst>
              </a:tr>
              <a:tr h="370840">
                <a:tc>
                  <a:txBody>
                    <a:bodyPr/>
                    <a:lstStyle/>
                    <a:p>
                      <a:r>
                        <a:rPr lang="en-US" dirty="0"/>
                        <a:t>Labor content</a:t>
                      </a:r>
                    </a:p>
                  </a:txBody>
                  <a:tcPr>
                    <a:solidFill>
                      <a:srgbClr val="E6E3D2"/>
                    </a:solidFill>
                  </a:tcPr>
                </a:tc>
                <a:tc>
                  <a:txBody>
                    <a:bodyPr/>
                    <a:lstStyle/>
                    <a:p>
                      <a:r>
                        <a:rPr lang="en-US" dirty="0"/>
                        <a:t>Low</a:t>
                      </a:r>
                    </a:p>
                  </a:txBody>
                  <a:tcPr>
                    <a:solidFill>
                      <a:srgbClr val="E6E3D2"/>
                    </a:solidFill>
                  </a:tcPr>
                </a:tc>
                <a:tc>
                  <a:txBody>
                    <a:bodyPr/>
                    <a:lstStyle/>
                    <a:p>
                      <a:r>
                        <a:rPr lang="en-US" dirty="0"/>
                        <a:t>High</a:t>
                      </a:r>
                    </a:p>
                  </a:txBody>
                  <a:tcPr>
                    <a:solidFill>
                      <a:srgbClr val="E6E3D2"/>
                    </a:solidFill>
                  </a:tcPr>
                </a:tc>
                <a:extLst>
                  <a:ext uri="{0D108BD9-81ED-4DB2-BD59-A6C34878D82A}">
                    <a16:rowId xmlns:a16="http://schemas.microsoft.com/office/drawing/2014/main" val="10003"/>
                  </a:ext>
                </a:extLst>
              </a:tr>
              <a:tr h="370840">
                <a:tc>
                  <a:txBody>
                    <a:bodyPr/>
                    <a:lstStyle/>
                    <a:p>
                      <a:r>
                        <a:rPr lang="en-US" dirty="0"/>
                        <a:t>Uniformity of input</a:t>
                      </a:r>
                    </a:p>
                  </a:txBody>
                  <a:tcPr>
                    <a:solidFill>
                      <a:srgbClr val="E6E3D2"/>
                    </a:solidFill>
                  </a:tcPr>
                </a:tc>
                <a:tc>
                  <a:txBody>
                    <a:bodyPr/>
                    <a:lstStyle/>
                    <a:p>
                      <a:r>
                        <a:rPr lang="en-US" dirty="0"/>
                        <a:t>High</a:t>
                      </a:r>
                    </a:p>
                  </a:txBody>
                  <a:tcPr>
                    <a:solidFill>
                      <a:srgbClr val="E6E3D2"/>
                    </a:solidFill>
                  </a:tcPr>
                </a:tc>
                <a:tc>
                  <a:txBody>
                    <a:bodyPr/>
                    <a:lstStyle/>
                    <a:p>
                      <a:r>
                        <a:rPr lang="en-US" dirty="0"/>
                        <a:t>Low</a:t>
                      </a:r>
                    </a:p>
                  </a:txBody>
                  <a:tcPr>
                    <a:solidFill>
                      <a:srgbClr val="E6E3D2"/>
                    </a:solidFill>
                  </a:tcPr>
                </a:tc>
                <a:extLst>
                  <a:ext uri="{0D108BD9-81ED-4DB2-BD59-A6C34878D82A}">
                    <a16:rowId xmlns:a16="http://schemas.microsoft.com/office/drawing/2014/main" val="10004"/>
                  </a:ext>
                </a:extLst>
              </a:tr>
              <a:tr h="370840">
                <a:tc>
                  <a:txBody>
                    <a:bodyPr/>
                    <a:lstStyle/>
                    <a:p>
                      <a:r>
                        <a:rPr lang="en-US" dirty="0"/>
                        <a:t>Measurement</a:t>
                      </a:r>
                      <a:r>
                        <a:rPr lang="en-US" baseline="0" dirty="0"/>
                        <a:t> of productivity</a:t>
                      </a:r>
                      <a:endParaRPr lang="en-US" dirty="0"/>
                    </a:p>
                  </a:txBody>
                  <a:tcPr>
                    <a:solidFill>
                      <a:srgbClr val="E6E3D2"/>
                    </a:solidFill>
                  </a:tcPr>
                </a:tc>
                <a:tc>
                  <a:txBody>
                    <a:bodyPr/>
                    <a:lstStyle/>
                    <a:p>
                      <a:r>
                        <a:rPr lang="en-US" dirty="0"/>
                        <a:t>Easy</a:t>
                      </a:r>
                    </a:p>
                  </a:txBody>
                  <a:tcPr>
                    <a:solidFill>
                      <a:srgbClr val="E6E3D2"/>
                    </a:solidFill>
                  </a:tcPr>
                </a:tc>
                <a:tc>
                  <a:txBody>
                    <a:bodyPr/>
                    <a:lstStyle/>
                    <a:p>
                      <a:r>
                        <a:rPr lang="en-US" dirty="0"/>
                        <a:t>Difficult</a:t>
                      </a:r>
                    </a:p>
                  </a:txBody>
                  <a:tcPr>
                    <a:solidFill>
                      <a:srgbClr val="E6E3D2"/>
                    </a:solidFill>
                  </a:tcPr>
                </a:tc>
                <a:extLst>
                  <a:ext uri="{0D108BD9-81ED-4DB2-BD59-A6C34878D82A}">
                    <a16:rowId xmlns:a16="http://schemas.microsoft.com/office/drawing/2014/main" val="10005"/>
                  </a:ext>
                </a:extLst>
              </a:tr>
              <a:tr h="370840">
                <a:tc>
                  <a:txBody>
                    <a:bodyPr/>
                    <a:lstStyle/>
                    <a:p>
                      <a:r>
                        <a:rPr lang="en-US" dirty="0"/>
                        <a:t>Opportunity to correct problems</a:t>
                      </a:r>
                      <a:r>
                        <a:rPr lang="en-US" baseline="0" dirty="0"/>
                        <a:t> before delivery</a:t>
                      </a:r>
                      <a:endParaRPr lang="en-US" dirty="0"/>
                    </a:p>
                  </a:txBody>
                  <a:tcPr>
                    <a:solidFill>
                      <a:srgbClr val="E6E3D2"/>
                    </a:solidFill>
                  </a:tcPr>
                </a:tc>
                <a:tc>
                  <a:txBody>
                    <a:bodyPr/>
                    <a:lstStyle/>
                    <a:p>
                      <a:r>
                        <a:rPr lang="en-US" dirty="0"/>
                        <a:t>High</a:t>
                      </a:r>
                    </a:p>
                  </a:txBody>
                  <a:tcPr>
                    <a:solidFill>
                      <a:srgbClr val="E6E3D2"/>
                    </a:solidFill>
                  </a:tcPr>
                </a:tc>
                <a:tc>
                  <a:txBody>
                    <a:bodyPr/>
                    <a:lstStyle/>
                    <a:p>
                      <a:r>
                        <a:rPr lang="en-US" dirty="0"/>
                        <a:t>Low</a:t>
                      </a:r>
                    </a:p>
                  </a:txBody>
                  <a:tcPr>
                    <a:solidFill>
                      <a:srgbClr val="E6E3D2"/>
                    </a:solidFill>
                  </a:tcPr>
                </a:tc>
                <a:extLst>
                  <a:ext uri="{0D108BD9-81ED-4DB2-BD59-A6C34878D82A}">
                    <a16:rowId xmlns:a16="http://schemas.microsoft.com/office/drawing/2014/main" val="10006"/>
                  </a:ext>
                </a:extLst>
              </a:tr>
              <a:tr h="370840">
                <a:tc>
                  <a:txBody>
                    <a:bodyPr/>
                    <a:lstStyle/>
                    <a:p>
                      <a:r>
                        <a:rPr lang="en-US" dirty="0"/>
                        <a:t>Inventory</a:t>
                      </a:r>
                    </a:p>
                  </a:txBody>
                  <a:tcPr>
                    <a:solidFill>
                      <a:srgbClr val="E6E3D2"/>
                    </a:solidFill>
                  </a:tcPr>
                </a:tc>
                <a:tc>
                  <a:txBody>
                    <a:bodyPr/>
                    <a:lstStyle/>
                    <a:p>
                      <a:r>
                        <a:rPr lang="en-US" dirty="0"/>
                        <a:t>Much</a:t>
                      </a:r>
                    </a:p>
                  </a:txBody>
                  <a:tcPr>
                    <a:solidFill>
                      <a:srgbClr val="E6E3D2"/>
                    </a:solidFill>
                  </a:tcPr>
                </a:tc>
                <a:tc>
                  <a:txBody>
                    <a:bodyPr/>
                    <a:lstStyle/>
                    <a:p>
                      <a:r>
                        <a:rPr lang="en-US" dirty="0"/>
                        <a:t>Little</a:t>
                      </a:r>
                    </a:p>
                  </a:txBody>
                  <a:tcPr>
                    <a:solidFill>
                      <a:srgbClr val="E6E3D2"/>
                    </a:solidFill>
                  </a:tcPr>
                </a:tc>
                <a:extLst>
                  <a:ext uri="{0D108BD9-81ED-4DB2-BD59-A6C34878D82A}">
                    <a16:rowId xmlns:a16="http://schemas.microsoft.com/office/drawing/2014/main" val="10007"/>
                  </a:ext>
                </a:extLst>
              </a:tr>
              <a:tr h="370840">
                <a:tc>
                  <a:txBody>
                    <a:bodyPr/>
                    <a:lstStyle/>
                    <a:p>
                      <a:r>
                        <a:rPr lang="en-US" dirty="0"/>
                        <a:t>Wages</a:t>
                      </a:r>
                    </a:p>
                  </a:txBody>
                  <a:tcPr>
                    <a:solidFill>
                      <a:srgbClr val="E6E3D2"/>
                    </a:solidFill>
                  </a:tcPr>
                </a:tc>
                <a:tc>
                  <a:txBody>
                    <a:bodyPr/>
                    <a:lstStyle/>
                    <a:p>
                      <a:r>
                        <a:rPr lang="en-US" dirty="0"/>
                        <a:t>Narrow range</a:t>
                      </a:r>
                    </a:p>
                  </a:txBody>
                  <a:tcPr>
                    <a:solidFill>
                      <a:srgbClr val="E6E3D2"/>
                    </a:solidFill>
                  </a:tcPr>
                </a:tc>
                <a:tc>
                  <a:txBody>
                    <a:bodyPr/>
                    <a:lstStyle/>
                    <a:p>
                      <a:r>
                        <a:rPr lang="en-US" dirty="0"/>
                        <a:t>Wide range</a:t>
                      </a:r>
                    </a:p>
                  </a:txBody>
                  <a:tcPr>
                    <a:solidFill>
                      <a:srgbClr val="E6E3D2"/>
                    </a:solidFill>
                  </a:tcPr>
                </a:tc>
                <a:extLst>
                  <a:ext uri="{0D108BD9-81ED-4DB2-BD59-A6C34878D82A}">
                    <a16:rowId xmlns:a16="http://schemas.microsoft.com/office/drawing/2014/main" val="10008"/>
                  </a:ext>
                </a:extLst>
              </a:tr>
              <a:tr h="370840">
                <a:tc>
                  <a:txBody>
                    <a:bodyPr/>
                    <a:lstStyle/>
                    <a:p>
                      <a:r>
                        <a:rPr lang="en-US" dirty="0"/>
                        <a:t>Patentable</a:t>
                      </a:r>
                    </a:p>
                  </a:txBody>
                  <a:tcPr>
                    <a:solidFill>
                      <a:srgbClr val="E6E3D2"/>
                    </a:solidFill>
                  </a:tcPr>
                </a:tc>
                <a:tc>
                  <a:txBody>
                    <a:bodyPr/>
                    <a:lstStyle/>
                    <a:p>
                      <a:r>
                        <a:rPr lang="en-US" dirty="0"/>
                        <a:t>Usually</a:t>
                      </a:r>
                    </a:p>
                  </a:txBody>
                  <a:tcPr>
                    <a:solidFill>
                      <a:srgbClr val="E6E3D2"/>
                    </a:solidFill>
                  </a:tcPr>
                </a:tc>
                <a:tc>
                  <a:txBody>
                    <a:bodyPr/>
                    <a:lstStyle/>
                    <a:p>
                      <a:r>
                        <a:rPr lang="en-US" dirty="0"/>
                        <a:t>Not usually</a:t>
                      </a:r>
                    </a:p>
                  </a:txBody>
                  <a:tcPr>
                    <a:solidFill>
                      <a:srgbClr val="E6E3D2"/>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722292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Why Study Operations Management?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38609"/>
            <a:ext cx="8458200" cy="4846320"/>
          </a:xfrm>
        </p:spPr>
        <p:txBody>
          <a:bodyPr/>
          <a:lstStyle/>
          <a:p>
            <a:pPr>
              <a:spcBef>
                <a:spcPts val="400"/>
              </a:spcBef>
              <a:spcAft>
                <a:spcPts val="600"/>
              </a:spcAft>
            </a:pPr>
            <a:r>
              <a:rPr lang="en-US" sz="2200" b="1" dirty="0"/>
              <a:t>Every aspect of business affects or is affected by operations</a:t>
            </a:r>
          </a:p>
          <a:p>
            <a:pPr>
              <a:lnSpc>
                <a:spcPct val="80000"/>
              </a:lnSpc>
              <a:spcBef>
                <a:spcPts val="400"/>
              </a:spcBef>
              <a:spcAft>
                <a:spcPts val="600"/>
              </a:spcAft>
            </a:pPr>
            <a:r>
              <a:rPr lang="en-US" sz="2200" b="1" dirty="0"/>
              <a:t>Many service jobs are closely related to operations</a:t>
            </a:r>
          </a:p>
          <a:p>
            <a:pPr lvl="1">
              <a:lnSpc>
                <a:spcPct val="80000"/>
              </a:lnSpc>
              <a:spcBef>
                <a:spcPts val="400"/>
              </a:spcBef>
              <a:spcAft>
                <a:spcPts val="600"/>
              </a:spcAft>
            </a:pPr>
            <a:r>
              <a:rPr lang="en-US" sz="2000" dirty="0"/>
              <a:t>Financial services</a:t>
            </a:r>
          </a:p>
          <a:p>
            <a:pPr lvl="1">
              <a:lnSpc>
                <a:spcPct val="80000"/>
              </a:lnSpc>
              <a:spcBef>
                <a:spcPts val="400"/>
              </a:spcBef>
              <a:spcAft>
                <a:spcPts val="600"/>
              </a:spcAft>
            </a:pPr>
            <a:r>
              <a:rPr lang="en-US" sz="2000" dirty="0"/>
              <a:t>Marketing services</a:t>
            </a:r>
          </a:p>
          <a:p>
            <a:pPr lvl="1">
              <a:lnSpc>
                <a:spcPct val="80000"/>
              </a:lnSpc>
              <a:spcBef>
                <a:spcPts val="400"/>
              </a:spcBef>
              <a:spcAft>
                <a:spcPts val="600"/>
              </a:spcAft>
            </a:pPr>
            <a:r>
              <a:rPr lang="en-US" sz="2000" dirty="0"/>
              <a:t>Accounting services</a:t>
            </a:r>
          </a:p>
          <a:p>
            <a:pPr lvl="1">
              <a:lnSpc>
                <a:spcPct val="80000"/>
              </a:lnSpc>
              <a:spcBef>
                <a:spcPts val="400"/>
              </a:spcBef>
              <a:spcAft>
                <a:spcPts val="600"/>
              </a:spcAft>
            </a:pPr>
            <a:r>
              <a:rPr lang="en-US" sz="2000" dirty="0"/>
              <a:t>Information services</a:t>
            </a:r>
            <a:endParaRPr lang="en-US" dirty="0"/>
          </a:p>
          <a:p>
            <a:pPr>
              <a:spcBef>
                <a:spcPts val="400"/>
              </a:spcBef>
              <a:spcAft>
                <a:spcPts val="600"/>
              </a:spcAft>
            </a:pPr>
            <a:r>
              <a:rPr lang="en-US" sz="2200" b="1" dirty="0"/>
              <a:t>Through learning about operations and supply chains you will have a better understanding of:</a:t>
            </a:r>
          </a:p>
          <a:p>
            <a:pPr lvl="1">
              <a:spcBef>
                <a:spcPts val="400"/>
              </a:spcBef>
              <a:spcAft>
                <a:spcPts val="600"/>
              </a:spcAft>
            </a:pPr>
            <a:r>
              <a:rPr lang="en-US" sz="2000" dirty="0"/>
              <a:t>The world you live in</a:t>
            </a:r>
          </a:p>
          <a:p>
            <a:pPr lvl="1">
              <a:spcBef>
                <a:spcPts val="400"/>
              </a:spcBef>
              <a:spcAft>
                <a:spcPts val="600"/>
              </a:spcAft>
            </a:pPr>
            <a:r>
              <a:rPr lang="en-US" sz="2000" dirty="0"/>
              <a:t>The global dependencies of companies and nations</a:t>
            </a:r>
          </a:p>
          <a:p>
            <a:pPr lvl="1">
              <a:spcBef>
                <a:spcPts val="400"/>
              </a:spcBef>
              <a:spcAft>
                <a:spcPts val="600"/>
              </a:spcAft>
            </a:pPr>
            <a:r>
              <a:rPr lang="en-US" sz="2000" dirty="0"/>
              <a:t>Reasons that companies succeed or fail</a:t>
            </a:r>
          </a:p>
          <a:p>
            <a:pPr lvl="1">
              <a:spcBef>
                <a:spcPts val="400"/>
              </a:spcBef>
              <a:spcAft>
                <a:spcPts val="600"/>
              </a:spcAft>
            </a:pPr>
            <a:r>
              <a:rPr lang="en-US" sz="2000" dirty="0"/>
              <a:t>The importance of working with others</a:t>
            </a:r>
            <a:endParaRPr lang="en-US" dirty="0"/>
          </a:p>
        </p:txBody>
      </p:sp>
    </p:spTree>
    <p:extLst>
      <p:ext uri="{BB962C8B-B14F-4D97-AF65-F5344CB8AC3E}">
        <p14:creationId xmlns:p14="http://schemas.microsoft.com/office/powerpoint/2010/main" val="3558365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Basic Functions of the Business Organization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1.4</a:t>
            </a:r>
          </a:p>
        </p:txBody>
      </p:sp>
      <p:pic>
        <p:nvPicPr>
          <p:cNvPr id="16386" name="Picture 3" descr="A flow chart beginning with Organization, then three equal branches for Marketing, Operations, and Finan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638" y="2071689"/>
            <a:ext cx="8086725" cy="2478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9725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Function Overlap</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4608816" cy="4739778"/>
          </a:xfrm>
        </p:spPr>
        <p:txBody>
          <a:bodyPr/>
          <a:lstStyle/>
          <a:p>
            <a:pPr>
              <a:spcBef>
                <a:spcPts val="600"/>
              </a:spcBef>
              <a:spcAft>
                <a:spcPts val="600"/>
              </a:spcAft>
            </a:pPr>
            <a:r>
              <a:rPr lang="en-US" b="1" dirty="0"/>
              <a:t>Finance &amp; operations</a:t>
            </a:r>
          </a:p>
          <a:p>
            <a:pPr lvl="1">
              <a:spcBef>
                <a:spcPts val="600"/>
              </a:spcBef>
              <a:spcAft>
                <a:spcPts val="600"/>
              </a:spcAft>
            </a:pPr>
            <a:r>
              <a:rPr lang="en-US" sz="2200" dirty="0"/>
              <a:t>Budgeting</a:t>
            </a:r>
          </a:p>
          <a:p>
            <a:pPr lvl="1">
              <a:spcBef>
                <a:spcPts val="600"/>
              </a:spcBef>
              <a:spcAft>
                <a:spcPts val="600"/>
              </a:spcAft>
            </a:pPr>
            <a:r>
              <a:rPr lang="en-US" sz="2200" dirty="0"/>
              <a:t>Economic analysis of investment</a:t>
            </a:r>
            <a:br>
              <a:rPr lang="en-US" sz="2200" dirty="0"/>
            </a:br>
            <a:r>
              <a:rPr lang="en-US" sz="2200" dirty="0"/>
              <a:t>proposals</a:t>
            </a:r>
          </a:p>
          <a:p>
            <a:pPr lvl="1">
              <a:spcBef>
                <a:spcPts val="600"/>
              </a:spcBef>
              <a:spcAft>
                <a:spcPts val="600"/>
              </a:spcAft>
            </a:pPr>
            <a:r>
              <a:rPr lang="en-US" sz="2200" dirty="0"/>
              <a:t>Provision of funds</a:t>
            </a:r>
          </a:p>
          <a:p>
            <a:pPr>
              <a:spcBef>
                <a:spcPts val="600"/>
              </a:spcBef>
              <a:spcAft>
                <a:spcPts val="600"/>
              </a:spcAft>
            </a:pPr>
            <a:r>
              <a:rPr lang="en-US" b="1" dirty="0"/>
              <a:t>Marketing &amp; operations</a:t>
            </a:r>
          </a:p>
          <a:p>
            <a:pPr lvl="1">
              <a:spcBef>
                <a:spcPts val="600"/>
              </a:spcBef>
              <a:spcAft>
                <a:spcPts val="600"/>
              </a:spcAft>
            </a:pPr>
            <a:r>
              <a:rPr lang="en-US" sz="2200" dirty="0"/>
              <a:t>Demand data</a:t>
            </a:r>
          </a:p>
          <a:p>
            <a:pPr lvl="1">
              <a:spcBef>
                <a:spcPts val="600"/>
              </a:spcBef>
              <a:spcAft>
                <a:spcPts val="600"/>
              </a:spcAft>
            </a:pPr>
            <a:r>
              <a:rPr lang="en-US" sz="2200" dirty="0"/>
              <a:t>Product and service design</a:t>
            </a:r>
          </a:p>
          <a:p>
            <a:pPr lvl="1">
              <a:spcBef>
                <a:spcPts val="600"/>
              </a:spcBef>
              <a:spcAft>
                <a:spcPts val="600"/>
              </a:spcAft>
            </a:pPr>
            <a:r>
              <a:rPr lang="en-US" sz="2200" dirty="0"/>
              <a:t>Competitor analysis</a:t>
            </a:r>
          </a:p>
          <a:p>
            <a:pPr lvl="1">
              <a:spcBef>
                <a:spcPts val="600"/>
              </a:spcBef>
              <a:spcAft>
                <a:spcPts val="600"/>
              </a:spcAft>
            </a:pPr>
            <a:r>
              <a:rPr lang="en-US" sz="2200" dirty="0"/>
              <a:t>Lead time data</a:t>
            </a:r>
          </a:p>
        </p:txBody>
      </p:sp>
      <p:pic>
        <p:nvPicPr>
          <p:cNvPr id="5" name="Picture 4" descr="A Venn Diagram showing overlap between Operations, Finance, and Marketing &amp; Sales.&#10;"/>
          <p:cNvPicPr>
            <a:picLocks noChangeAspect="1"/>
          </p:cNvPicPr>
          <p:nvPr/>
        </p:nvPicPr>
        <p:blipFill>
          <a:blip r:embed="rId2">
            <a:extLst>
              <a:ext uri="{28A0092B-C50C-407E-A947-70E740481C1C}">
                <a14:useLocalDpi xmlns:a14="http://schemas.microsoft.com/office/drawing/2010/main" val="0"/>
              </a:ext>
            </a:extLst>
          </a:blip>
          <a:srcRect t="-6903" b="-6903"/>
          <a:stretch>
            <a:fillRect/>
          </a:stretch>
        </p:blipFill>
        <p:spPr>
          <a:xfrm>
            <a:off x="5164074" y="1510748"/>
            <a:ext cx="3637026" cy="4095750"/>
          </a:xfrm>
          <a:prstGeom prst="rect">
            <a:avLst/>
          </a:prstGeom>
        </p:spPr>
      </p:pic>
    </p:spTree>
    <p:extLst>
      <p:ext uri="{BB962C8B-B14F-4D97-AF65-F5344CB8AC3E}">
        <p14:creationId xmlns:p14="http://schemas.microsoft.com/office/powerpoint/2010/main" val="20255572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OM and Supply Chain Career Opportunities </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686769"/>
          </a:xfrm>
        </p:spPr>
        <p:txBody>
          <a:bodyPr/>
          <a:lstStyle/>
          <a:p>
            <a:pPr>
              <a:spcBef>
                <a:spcPts val="600"/>
              </a:spcBef>
              <a:spcAft>
                <a:spcPts val="600"/>
              </a:spcAft>
            </a:pPr>
            <a:r>
              <a:rPr lang="en-US" dirty="0"/>
              <a:t>Operations manager</a:t>
            </a:r>
          </a:p>
          <a:p>
            <a:pPr>
              <a:spcBef>
                <a:spcPts val="600"/>
              </a:spcBef>
              <a:spcAft>
                <a:spcPts val="600"/>
              </a:spcAft>
            </a:pPr>
            <a:r>
              <a:rPr lang="en-US" dirty="0"/>
              <a:t>Supply chain manager</a:t>
            </a:r>
          </a:p>
          <a:p>
            <a:pPr>
              <a:spcBef>
                <a:spcPts val="600"/>
              </a:spcBef>
              <a:spcAft>
                <a:spcPts val="600"/>
              </a:spcAft>
            </a:pPr>
            <a:r>
              <a:rPr lang="en-US" dirty="0"/>
              <a:t>Production analyst</a:t>
            </a:r>
          </a:p>
          <a:p>
            <a:pPr>
              <a:spcBef>
                <a:spcPts val="600"/>
              </a:spcBef>
              <a:spcAft>
                <a:spcPts val="600"/>
              </a:spcAft>
            </a:pPr>
            <a:r>
              <a:rPr lang="en-US" dirty="0"/>
              <a:t>Schedule coordinator</a:t>
            </a:r>
          </a:p>
          <a:p>
            <a:pPr>
              <a:spcBef>
                <a:spcPts val="600"/>
              </a:spcBef>
              <a:spcAft>
                <a:spcPts val="600"/>
              </a:spcAft>
            </a:pPr>
            <a:r>
              <a:rPr lang="en-US" dirty="0"/>
              <a:t>Production manager</a:t>
            </a:r>
          </a:p>
          <a:p>
            <a:pPr>
              <a:spcBef>
                <a:spcPts val="600"/>
              </a:spcBef>
              <a:spcAft>
                <a:spcPts val="600"/>
              </a:spcAft>
            </a:pPr>
            <a:r>
              <a:rPr lang="en-US" dirty="0"/>
              <a:t>Industrial engineer</a:t>
            </a:r>
          </a:p>
          <a:p>
            <a:pPr>
              <a:spcBef>
                <a:spcPts val="600"/>
              </a:spcBef>
              <a:spcAft>
                <a:spcPts val="600"/>
              </a:spcAft>
            </a:pPr>
            <a:r>
              <a:rPr lang="en-US" dirty="0"/>
              <a:t>Purchasing manager</a:t>
            </a:r>
          </a:p>
          <a:p>
            <a:pPr>
              <a:spcBef>
                <a:spcPts val="600"/>
              </a:spcBef>
              <a:spcAft>
                <a:spcPts val="600"/>
              </a:spcAft>
            </a:pPr>
            <a:r>
              <a:rPr lang="en-US" dirty="0"/>
              <a:t>Inventory manager</a:t>
            </a:r>
          </a:p>
          <a:p>
            <a:pPr>
              <a:spcBef>
                <a:spcPts val="600"/>
              </a:spcBef>
              <a:spcAft>
                <a:spcPts val="600"/>
              </a:spcAft>
            </a:pPr>
            <a:r>
              <a:rPr lang="en-US" dirty="0"/>
              <a:t>Quality manager</a:t>
            </a:r>
          </a:p>
        </p:txBody>
      </p:sp>
    </p:spTree>
    <p:extLst>
      <p:ext uri="{BB962C8B-B14F-4D97-AF65-F5344CB8AC3E}">
        <p14:creationId xmlns:p14="http://schemas.microsoft.com/office/powerpoint/2010/main" val="22473852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OM-Related Professional Societies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660265"/>
          </a:xfrm>
        </p:spPr>
        <p:txBody>
          <a:bodyPr/>
          <a:lstStyle/>
          <a:p>
            <a:pPr>
              <a:spcBef>
                <a:spcPts val="600"/>
              </a:spcBef>
              <a:spcAft>
                <a:spcPts val="600"/>
              </a:spcAft>
            </a:pPr>
            <a:r>
              <a:rPr lang="en-US" dirty="0"/>
              <a:t>APICS - The Association for Operations Management</a:t>
            </a:r>
          </a:p>
          <a:p>
            <a:pPr>
              <a:spcBef>
                <a:spcPts val="600"/>
              </a:spcBef>
              <a:spcAft>
                <a:spcPts val="600"/>
              </a:spcAft>
            </a:pPr>
            <a:r>
              <a:rPr lang="en-US" dirty="0"/>
              <a:t>American Society for Quality (ASQ)</a:t>
            </a:r>
          </a:p>
          <a:p>
            <a:pPr>
              <a:spcBef>
                <a:spcPts val="600"/>
              </a:spcBef>
              <a:spcAft>
                <a:spcPts val="600"/>
              </a:spcAft>
            </a:pPr>
            <a:r>
              <a:rPr lang="en-US" dirty="0"/>
              <a:t>Institute for Supply Management (ISM)</a:t>
            </a:r>
          </a:p>
          <a:p>
            <a:pPr>
              <a:spcBef>
                <a:spcPts val="600"/>
              </a:spcBef>
              <a:spcAft>
                <a:spcPts val="600"/>
              </a:spcAft>
            </a:pPr>
            <a:r>
              <a:rPr lang="en-US" dirty="0"/>
              <a:t>Institute for Operations Research and Management Science (INFORMS)</a:t>
            </a:r>
          </a:p>
          <a:p>
            <a:pPr>
              <a:spcBef>
                <a:spcPts val="600"/>
              </a:spcBef>
              <a:spcAft>
                <a:spcPts val="600"/>
              </a:spcAft>
            </a:pPr>
            <a:r>
              <a:rPr lang="en-US" dirty="0"/>
              <a:t>The Production and Operations Management Society (POMS)</a:t>
            </a:r>
          </a:p>
          <a:p>
            <a:pPr>
              <a:spcBef>
                <a:spcPts val="600"/>
              </a:spcBef>
              <a:spcAft>
                <a:spcPts val="600"/>
              </a:spcAft>
            </a:pPr>
            <a:r>
              <a:rPr lang="en-US" dirty="0"/>
              <a:t>The Project Management Institute (PMI)</a:t>
            </a:r>
          </a:p>
          <a:p>
            <a:pPr>
              <a:spcBef>
                <a:spcPts val="600"/>
              </a:spcBef>
              <a:spcAft>
                <a:spcPts val="600"/>
              </a:spcAft>
            </a:pPr>
            <a:r>
              <a:rPr lang="en-US" dirty="0"/>
              <a:t>Council of Supply Chain Management Professionals (CSCMP)</a:t>
            </a:r>
          </a:p>
        </p:txBody>
      </p:sp>
    </p:spTree>
    <p:extLst>
      <p:ext uri="{BB962C8B-B14F-4D97-AF65-F5344CB8AC3E}">
        <p14:creationId xmlns:p14="http://schemas.microsoft.com/office/powerpoint/2010/main" val="12371375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Process Management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870143"/>
          </a:xfrm>
          <a:solidFill>
            <a:srgbClr val="C4BD97"/>
          </a:solidFill>
          <a:effectLst>
            <a:outerShdw blurRad="149987" dist="250190" dir="8460000" algn="ctr" rotWithShape="0">
              <a:srgbClr val="000000">
                <a:alpha val="28000"/>
              </a:srgbClr>
            </a:outerShdw>
          </a:effectLst>
        </p:spPr>
        <p:txBody>
          <a:bodyPr/>
          <a:lstStyle/>
          <a:p>
            <a:r>
              <a:rPr lang="en-US" b="1" dirty="0"/>
              <a:t>Process</a:t>
            </a:r>
            <a:r>
              <a:rPr lang="en-US" dirty="0"/>
              <a:t> - one or more actions that transform inputs into outputs</a:t>
            </a:r>
          </a:p>
        </p:txBody>
      </p:sp>
      <p:graphicFrame>
        <p:nvGraphicFramePr>
          <p:cNvPr id="6" name="Table 4"/>
          <p:cNvGraphicFramePr>
            <a:graphicFrameLocks noGrp="1"/>
          </p:cNvGraphicFramePr>
          <p:nvPr>
            <p:extLst>
              <p:ext uri="{D42A27DB-BD31-4B8C-83A1-F6EECF244321}">
                <p14:modId xmlns:p14="http://schemas.microsoft.com/office/powerpoint/2010/main" val="3487168713"/>
              </p:ext>
            </p:extLst>
          </p:nvPr>
        </p:nvGraphicFramePr>
        <p:xfrm>
          <a:off x="381000" y="2440150"/>
          <a:ext cx="8420100" cy="2499360"/>
        </p:xfrm>
        <a:graphic>
          <a:graphicData uri="http://schemas.openxmlformats.org/drawingml/2006/table">
            <a:tbl>
              <a:tblPr firstRow="1" bandRow="1">
                <a:tableStyleId>{5C22544A-7EE6-4342-B048-85BDC9FD1C3A}</a:tableStyleId>
              </a:tblPr>
              <a:tblGrid>
                <a:gridCol w="3810000">
                  <a:extLst>
                    <a:ext uri="{9D8B030D-6E8A-4147-A177-3AD203B41FA5}">
                      <a16:colId xmlns:a16="http://schemas.microsoft.com/office/drawing/2014/main" val="20000"/>
                    </a:ext>
                  </a:extLst>
                </a:gridCol>
                <a:gridCol w="4610100">
                  <a:extLst>
                    <a:ext uri="{9D8B030D-6E8A-4147-A177-3AD203B41FA5}">
                      <a16:colId xmlns:a16="http://schemas.microsoft.com/office/drawing/2014/main" val="20001"/>
                    </a:ext>
                  </a:extLst>
                </a:gridCol>
              </a:tblGrid>
              <a:tr h="370840">
                <a:tc>
                  <a:txBody>
                    <a:bodyPr/>
                    <a:lstStyle/>
                    <a:p>
                      <a:r>
                        <a:rPr kumimoji="0" lang="en-US" sz="2000" b="1" i="0" u="none" strike="noStrike" cap="none" normalizeH="0" baseline="0" dirty="0">
                          <a:ln>
                            <a:noFill/>
                          </a:ln>
                          <a:solidFill>
                            <a:schemeClr val="tx1"/>
                          </a:solidFill>
                          <a:effectLst/>
                          <a:latin typeface="+mn-lt"/>
                        </a:rPr>
                        <a:t>Three Categories of Business Processes:</a:t>
                      </a:r>
                      <a:endParaRPr lang="en-US" sz="2000" dirty="0">
                        <a:solidFill>
                          <a:schemeClr val="tx1"/>
                        </a:solidFill>
                      </a:endParaRPr>
                    </a:p>
                  </a:txBody>
                  <a:tcPr>
                    <a:solidFill>
                      <a:srgbClr val="D1CBAF"/>
                    </a:solidFill>
                  </a:tcPr>
                </a:tc>
                <a:tc>
                  <a:txBody>
                    <a:bodyPr/>
                    <a:lstStyle/>
                    <a:p>
                      <a:endParaRPr lang="en-US" sz="2000" dirty="0">
                        <a:solidFill>
                          <a:schemeClr val="tx1"/>
                        </a:solidFill>
                      </a:endParaRPr>
                    </a:p>
                  </a:txBody>
                  <a:tcPr>
                    <a:solidFill>
                      <a:srgbClr val="D1CBAF"/>
                    </a:solidFill>
                  </a:tcPr>
                </a:tc>
                <a:extLst>
                  <a:ext uri="{0D108BD9-81ED-4DB2-BD59-A6C34878D82A}">
                    <a16:rowId xmlns:a16="http://schemas.microsoft.com/office/drawing/2014/main" val="10000"/>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303B2C"/>
                          </a:solidFill>
                          <a:effectLst/>
                          <a:latin typeface="Arial" charset="0"/>
                        </a:rPr>
                        <a:t>Upper-management processes</a:t>
                      </a:r>
                    </a:p>
                  </a:txBody>
                  <a:tcPr>
                    <a:solidFill>
                      <a:srgbClr val="E6E3D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303B2C"/>
                          </a:solidFill>
                          <a:effectLst/>
                          <a:latin typeface="Arial" charset="0"/>
                        </a:rPr>
                        <a:t>These govern the operation of the entire organization.</a:t>
                      </a:r>
                    </a:p>
                  </a:txBody>
                  <a:tcPr>
                    <a:solidFill>
                      <a:srgbClr val="E6E3D2"/>
                    </a:solidFill>
                  </a:tcPr>
                </a:tc>
                <a:extLst>
                  <a:ext uri="{0D108BD9-81ED-4DB2-BD59-A6C34878D82A}">
                    <a16:rowId xmlns:a16="http://schemas.microsoft.com/office/drawing/2014/main" val="10001"/>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303B2C"/>
                          </a:solidFill>
                          <a:effectLst/>
                          <a:latin typeface="Arial" charset="0"/>
                        </a:rPr>
                        <a:t>Operational processes</a:t>
                      </a:r>
                    </a:p>
                  </a:txBody>
                  <a:tcPr>
                    <a:solidFill>
                      <a:srgbClr val="E6E3D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303B2C"/>
                          </a:solidFill>
                          <a:effectLst/>
                          <a:latin typeface="Arial" charset="0"/>
                        </a:rPr>
                        <a:t>These are core processes that make up the value stream.</a:t>
                      </a:r>
                    </a:p>
                  </a:txBody>
                  <a:tcPr>
                    <a:solidFill>
                      <a:srgbClr val="E6E3D2"/>
                    </a:solidFill>
                  </a:tcPr>
                </a:tc>
                <a:extLst>
                  <a:ext uri="{0D108BD9-81ED-4DB2-BD59-A6C34878D82A}">
                    <a16:rowId xmlns:a16="http://schemas.microsoft.com/office/drawing/2014/main" val="10002"/>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303B2C"/>
                          </a:solidFill>
                          <a:effectLst/>
                          <a:latin typeface="Arial" charset="0"/>
                        </a:rPr>
                        <a:t>Operational processes</a:t>
                      </a:r>
                    </a:p>
                  </a:txBody>
                  <a:tcPr>
                    <a:solidFill>
                      <a:srgbClr val="E6E3D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303B2C"/>
                          </a:solidFill>
                          <a:effectLst/>
                          <a:latin typeface="Arial" charset="0"/>
                        </a:rPr>
                        <a:t>These support the core processes.</a:t>
                      </a:r>
                    </a:p>
                  </a:txBody>
                  <a:tcPr>
                    <a:solidFill>
                      <a:srgbClr val="E6E3D2"/>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793532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Supply &amp; Demand</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1.5</a:t>
            </a:r>
          </a:p>
        </p:txBody>
      </p:sp>
      <p:pic>
        <p:nvPicPr>
          <p:cNvPr id="17410" name="Picture 3" descr="Chart illustrating how operations and supply chains interrelate with sales and market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3488" y="1438275"/>
            <a:ext cx="6677025" cy="470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4">
            <a:extLst>
              <a:ext uri="{FF2B5EF4-FFF2-40B4-BE49-F238E27FC236}">
                <a16:creationId xmlns:a16="http://schemas.microsoft.com/office/drawing/2014/main" id="{25F07965-8FD2-4CA0-8414-2273753EDF93}"/>
              </a:ext>
            </a:extLst>
          </p:cNvPr>
          <p:cNvSpPr>
            <a:spLocks noGrp="1"/>
          </p:cNvSpPr>
          <p:nvPr>
            <p:ph type="body" sz="quarter" idx="29"/>
          </p:nvPr>
        </p:nvSpPr>
        <p:spPr>
          <a:xfrm>
            <a:off x="3200400" y="6324600"/>
            <a:ext cx="2743200" cy="192024"/>
          </a:xfrm>
        </p:spPr>
        <p:txBody>
          <a:bodyPr/>
          <a:lstStyle/>
          <a:p>
            <a:r>
              <a:rPr lang="en-IN" dirty="0">
                <a:hlinkClick r:id="rId3" action="ppaction://hlinksldjump"/>
              </a:rPr>
              <a:t>Access the text alternative for slide images.</a:t>
            </a:r>
          </a:p>
        </p:txBody>
      </p:sp>
    </p:spTree>
    <p:extLst>
      <p:ext uri="{BB962C8B-B14F-4D97-AF65-F5344CB8AC3E}">
        <p14:creationId xmlns:p14="http://schemas.microsoft.com/office/powerpoint/2010/main" val="5861131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Process Variation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1.5</a:t>
            </a:r>
          </a:p>
        </p:txBody>
      </p:sp>
      <p:graphicFrame>
        <p:nvGraphicFramePr>
          <p:cNvPr id="6" name="Table 3"/>
          <p:cNvGraphicFramePr>
            <a:graphicFrameLocks noGrp="1"/>
          </p:cNvGraphicFramePr>
          <p:nvPr>
            <p:extLst>
              <p:ext uri="{D42A27DB-BD31-4B8C-83A1-F6EECF244321}">
                <p14:modId xmlns:p14="http://schemas.microsoft.com/office/powerpoint/2010/main" val="1388602933"/>
              </p:ext>
            </p:extLst>
          </p:nvPr>
        </p:nvGraphicFramePr>
        <p:xfrm>
          <a:off x="342900" y="1507490"/>
          <a:ext cx="8420100" cy="3383280"/>
        </p:xfrm>
        <a:graphic>
          <a:graphicData uri="http://schemas.openxmlformats.org/drawingml/2006/table">
            <a:tbl>
              <a:tblPr firstRow="1" bandRow="1">
                <a:tableStyleId>{5C22544A-7EE6-4342-B048-85BDC9FD1C3A}</a:tableStyleId>
              </a:tblPr>
              <a:tblGrid>
                <a:gridCol w="3810000">
                  <a:extLst>
                    <a:ext uri="{9D8B030D-6E8A-4147-A177-3AD203B41FA5}">
                      <a16:colId xmlns:a16="http://schemas.microsoft.com/office/drawing/2014/main" val="20000"/>
                    </a:ext>
                  </a:extLst>
                </a:gridCol>
                <a:gridCol w="4610100">
                  <a:extLst>
                    <a:ext uri="{9D8B030D-6E8A-4147-A177-3AD203B41FA5}">
                      <a16:colId xmlns:a16="http://schemas.microsoft.com/office/drawing/2014/main" val="20001"/>
                    </a:ext>
                  </a:extLst>
                </a:gridCol>
              </a:tblGrid>
              <a:tr h="326218">
                <a:tc>
                  <a:txBody>
                    <a:bodyPr/>
                    <a:lstStyle/>
                    <a:p>
                      <a:r>
                        <a:rPr kumimoji="0" lang="en-US" sz="1600" b="1" i="0" u="none" strike="noStrike" cap="none" normalizeH="0" baseline="0" dirty="0">
                          <a:ln>
                            <a:noFill/>
                          </a:ln>
                          <a:solidFill>
                            <a:schemeClr val="tx1"/>
                          </a:solidFill>
                          <a:effectLst/>
                          <a:latin typeface="+mn-lt"/>
                        </a:rPr>
                        <a:t>Four Sources of Variation</a:t>
                      </a:r>
                      <a:r>
                        <a:rPr kumimoji="0" lang="en-US" sz="1600" b="1" i="0" u="none" strike="noStrike" cap="none" normalizeH="0" baseline="0" dirty="0">
                          <a:ln>
                            <a:noFill/>
                          </a:ln>
                          <a:solidFill>
                            <a:schemeClr val="tx1"/>
                          </a:solidFill>
                          <a:effectLst/>
                          <a:latin typeface="Arial" charset="0"/>
                        </a:rPr>
                        <a:t>:</a:t>
                      </a:r>
                      <a:endParaRPr lang="en-US" sz="1600" dirty="0">
                        <a:solidFill>
                          <a:schemeClr val="tx1"/>
                        </a:solidFill>
                      </a:endParaRPr>
                    </a:p>
                  </a:txBody>
                  <a:tcPr>
                    <a:solidFill>
                      <a:srgbClr val="D1CBAF"/>
                    </a:solidFill>
                  </a:tcPr>
                </a:tc>
                <a:tc>
                  <a:txBody>
                    <a:bodyPr/>
                    <a:lstStyle/>
                    <a:p>
                      <a:endParaRPr lang="en-US" sz="1600" dirty="0">
                        <a:solidFill>
                          <a:schemeClr val="tx1"/>
                        </a:solidFill>
                      </a:endParaRPr>
                    </a:p>
                  </a:txBody>
                  <a:tcPr>
                    <a:solidFill>
                      <a:srgbClr val="D1CBAF"/>
                    </a:solidFill>
                  </a:tcPr>
                </a:tc>
                <a:extLst>
                  <a:ext uri="{0D108BD9-81ED-4DB2-BD59-A6C34878D82A}">
                    <a16:rowId xmlns:a16="http://schemas.microsoft.com/office/drawing/2014/main" val="10000"/>
                  </a:ext>
                </a:extLst>
              </a:tr>
              <a:tr h="80071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303B2C"/>
                          </a:solidFill>
                          <a:effectLst/>
                          <a:latin typeface="+mn-lt"/>
                        </a:rPr>
                        <a:t>Variety of goods or services being offered</a:t>
                      </a:r>
                    </a:p>
                  </a:txBody>
                  <a:tcPr>
                    <a:solidFill>
                      <a:srgbClr val="E6E3D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303B2C"/>
                          </a:solidFill>
                          <a:effectLst/>
                          <a:latin typeface="+mn-lt"/>
                        </a:rPr>
                        <a:t>The greater the variety of goods and services offered, the greater the variation in production or service requirements.</a:t>
                      </a:r>
                    </a:p>
                  </a:txBody>
                  <a:tcPr>
                    <a:solidFill>
                      <a:srgbClr val="E6E3D2"/>
                    </a:solidFill>
                  </a:tcPr>
                </a:tc>
                <a:extLst>
                  <a:ext uri="{0D108BD9-81ED-4DB2-BD59-A6C34878D82A}">
                    <a16:rowId xmlns:a16="http://schemas.microsoft.com/office/drawing/2014/main" val="10001"/>
                  </a:ext>
                </a:extLst>
              </a:tr>
              <a:tr h="56346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303B2C"/>
                          </a:solidFill>
                          <a:effectLst/>
                          <a:latin typeface="+mn-lt"/>
                        </a:rPr>
                        <a:t>Structural variation in demand</a:t>
                      </a:r>
                    </a:p>
                  </a:txBody>
                  <a:tcPr>
                    <a:solidFill>
                      <a:srgbClr val="E6E3D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303B2C"/>
                          </a:solidFill>
                          <a:effectLst/>
                          <a:latin typeface="+mn-lt"/>
                        </a:rPr>
                        <a:t>These are generally predictable. They are important for capacity planning.</a:t>
                      </a:r>
                    </a:p>
                  </a:txBody>
                  <a:tcPr>
                    <a:solidFill>
                      <a:srgbClr val="E6E3D2"/>
                    </a:solidFill>
                  </a:tcPr>
                </a:tc>
                <a:extLst>
                  <a:ext uri="{0D108BD9-81ED-4DB2-BD59-A6C34878D82A}">
                    <a16:rowId xmlns:a16="http://schemas.microsoft.com/office/drawing/2014/main" val="10002"/>
                  </a:ext>
                </a:extLst>
              </a:tr>
              <a:tr h="56346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303B2C"/>
                          </a:solidFill>
                          <a:effectLst/>
                          <a:latin typeface="+mn-lt"/>
                        </a:rPr>
                        <a:t>Random variation</a:t>
                      </a:r>
                    </a:p>
                  </a:txBody>
                  <a:tcPr>
                    <a:solidFill>
                      <a:srgbClr val="E6E3D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303B2C"/>
                          </a:solidFill>
                          <a:effectLst/>
                          <a:latin typeface="+mn-lt"/>
                        </a:rPr>
                        <a:t>Natural variation that is present in all processes. Generally, it cannot be influenced by managers.</a:t>
                      </a:r>
                    </a:p>
                  </a:txBody>
                  <a:tcPr>
                    <a:solidFill>
                      <a:srgbClr val="E6E3D2"/>
                    </a:solidFill>
                  </a:tcPr>
                </a:tc>
                <a:extLst>
                  <a:ext uri="{0D108BD9-81ED-4DB2-BD59-A6C34878D82A}">
                    <a16:rowId xmlns:a16="http://schemas.microsoft.com/office/drawing/2014/main" val="10003"/>
                  </a:ext>
                </a:extLst>
              </a:tr>
              <a:tr h="1037968">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cap="none" normalizeH="0" baseline="0" dirty="0">
                          <a:ln>
                            <a:noFill/>
                          </a:ln>
                          <a:solidFill>
                            <a:srgbClr val="303B2C"/>
                          </a:solidFill>
                          <a:effectLst/>
                          <a:latin typeface="+mn-lt"/>
                        </a:rPr>
                        <a:t>Assignable variation</a:t>
                      </a:r>
                    </a:p>
                  </a:txBody>
                  <a:tcPr>
                    <a:solidFill>
                      <a:srgbClr val="E6E3D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cap="none" normalizeH="0" baseline="0" dirty="0">
                          <a:ln>
                            <a:noFill/>
                          </a:ln>
                          <a:solidFill>
                            <a:srgbClr val="303B2C"/>
                          </a:solidFill>
                          <a:effectLst/>
                          <a:latin typeface="+mn-lt"/>
                        </a:rPr>
                        <a:t>Variation that has identifiable sources. This type of variation can be reduced, or eliminated, by analysis and corrective action.</a:t>
                      </a:r>
                    </a:p>
                    <a:p>
                      <a:endParaRPr lang="en-US" sz="1600" dirty="0"/>
                    </a:p>
                  </a:txBody>
                  <a:tcPr>
                    <a:solidFill>
                      <a:srgbClr val="E6E3D2"/>
                    </a:solidFill>
                  </a:tcPr>
                </a:tc>
                <a:extLst>
                  <a:ext uri="{0D108BD9-81ED-4DB2-BD59-A6C34878D82A}">
                    <a16:rowId xmlns:a16="http://schemas.microsoft.com/office/drawing/2014/main" val="10004"/>
                  </a:ext>
                </a:extLst>
              </a:tr>
            </a:tbl>
          </a:graphicData>
        </a:graphic>
      </p:graphicFrame>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342900" y="4987787"/>
            <a:ext cx="8458200" cy="1147169"/>
          </a:xfrm>
        </p:spPr>
        <p:txBody>
          <a:bodyPr/>
          <a:lstStyle/>
          <a:p>
            <a:r>
              <a:rPr lang="en-US" sz="2200" dirty="0">
                <a:solidFill>
                  <a:schemeClr val="tx1"/>
                </a:solidFill>
              </a:rPr>
              <a:t>Variations can be disruptive to operations and supply chain processes. They may result in additional costs, delays and shortages, poor quality, and inefficient work systems.</a:t>
            </a:r>
          </a:p>
        </p:txBody>
      </p:sp>
    </p:spTree>
    <p:extLst>
      <p:ext uri="{BB962C8B-B14F-4D97-AF65-F5344CB8AC3E}">
        <p14:creationId xmlns:p14="http://schemas.microsoft.com/office/powerpoint/2010/main" val="8133382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a:t>Scope of Operations Management</a:t>
            </a:r>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67810"/>
            <a:ext cx="1046922" cy="342540"/>
          </a:xfrm>
        </p:spPr>
        <p:txBody>
          <a:bodyPr/>
          <a:lstStyle/>
          <a:p>
            <a:r>
              <a:rPr lang="en-US" sz="1800" b="1" dirty="0">
                <a:solidFill>
                  <a:schemeClr val="tx1"/>
                </a:solidFill>
              </a:rPr>
              <a:t>LO 1.6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441846"/>
            <a:ext cx="8458200" cy="520304"/>
          </a:xfrm>
          <a:solidFill>
            <a:srgbClr val="C4BD97"/>
          </a:solidFill>
          <a:effectLst>
            <a:outerShdw blurRad="149987" dist="250190" dir="8460000" algn="ctr" rotWithShape="0">
              <a:srgbClr val="000000">
                <a:alpha val="28000"/>
              </a:srgbClr>
            </a:outerShdw>
          </a:effectLst>
        </p:spPr>
        <p:txBody>
          <a:bodyPr anchor="ctr" anchorCtr="0"/>
          <a:lstStyle/>
          <a:p>
            <a:r>
              <a:rPr lang="en-US" sz="1900" dirty="0"/>
              <a:t>The scope of operations management ranges across the organization.</a:t>
            </a:r>
          </a:p>
        </p:txBody>
      </p:sp>
      <p:sp>
        <p:nvSpPr>
          <p:cNvPr id="9" name="Content Placeholder 4"/>
          <p:cNvSpPr>
            <a:spLocks noGrp="1"/>
          </p:cNvSpPr>
          <p:nvPr>
            <p:ph sz="quarter" idx="15"/>
          </p:nvPr>
        </p:nvSpPr>
        <p:spPr>
          <a:xfrm>
            <a:off x="342900" y="2266950"/>
            <a:ext cx="8458200" cy="4000860"/>
          </a:xfrm>
        </p:spPr>
        <p:txBody>
          <a:bodyPr/>
          <a:lstStyle/>
          <a:p>
            <a:pPr>
              <a:spcBef>
                <a:spcPts val="500"/>
              </a:spcBef>
              <a:spcAft>
                <a:spcPts val="500"/>
              </a:spcAft>
            </a:pPr>
            <a:r>
              <a:rPr lang="en-US" sz="1800" b="1" dirty="0"/>
              <a:t>The operations function includes many interrelated activities such as:</a:t>
            </a:r>
          </a:p>
          <a:p>
            <a:pPr lvl="1">
              <a:spcBef>
                <a:spcPts val="500"/>
              </a:spcBef>
              <a:spcAft>
                <a:spcPts val="500"/>
              </a:spcAft>
            </a:pPr>
            <a:r>
              <a:rPr lang="en-US" sz="1800" dirty="0"/>
              <a:t>Forecasting</a:t>
            </a:r>
          </a:p>
          <a:p>
            <a:pPr lvl="1">
              <a:spcBef>
                <a:spcPts val="500"/>
              </a:spcBef>
              <a:spcAft>
                <a:spcPts val="500"/>
              </a:spcAft>
            </a:pPr>
            <a:r>
              <a:rPr lang="en-US" sz="1800" dirty="0"/>
              <a:t>Capacity planning</a:t>
            </a:r>
          </a:p>
          <a:p>
            <a:pPr lvl="1">
              <a:spcBef>
                <a:spcPts val="500"/>
              </a:spcBef>
              <a:spcAft>
                <a:spcPts val="500"/>
              </a:spcAft>
            </a:pPr>
            <a:r>
              <a:rPr lang="en-US" sz="1800" dirty="0"/>
              <a:t>Locating facilities</a:t>
            </a:r>
          </a:p>
          <a:p>
            <a:pPr lvl="1">
              <a:spcBef>
                <a:spcPts val="500"/>
              </a:spcBef>
              <a:spcAft>
                <a:spcPts val="500"/>
              </a:spcAft>
            </a:pPr>
            <a:r>
              <a:rPr lang="en-US" sz="1800" dirty="0"/>
              <a:t>Facilities and layout</a:t>
            </a:r>
          </a:p>
          <a:p>
            <a:pPr lvl="1">
              <a:spcBef>
                <a:spcPts val="500"/>
              </a:spcBef>
              <a:spcAft>
                <a:spcPts val="500"/>
              </a:spcAft>
            </a:pPr>
            <a:r>
              <a:rPr lang="en-US" sz="1800" dirty="0"/>
              <a:t>Scheduling</a:t>
            </a:r>
          </a:p>
          <a:p>
            <a:pPr lvl="1">
              <a:spcBef>
                <a:spcPts val="500"/>
              </a:spcBef>
              <a:spcAft>
                <a:spcPts val="500"/>
              </a:spcAft>
            </a:pPr>
            <a:r>
              <a:rPr lang="en-US" sz="1800" dirty="0"/>
              <a:t>Managing inventories</a:t>
            </a:r>
          </a:p>
          <a:p>
            <a:pPr lvl="1">
              <a:spcBef>
                <a:spcPts val="500"/>
              </a:spcBef>
              <a:spcAft>
                <a:spcPts val="500"/>
              </a:spcAft>
            </a:pPr>
            <a:r>
              <a:rPr lang="en-US" sz="1800" dirty="0"/>
              <a:t>Assuring quality</a:t>
            </a:r>
          </a:p>
          <a:p>
            <a:pPr lvl="1">
              <a:spcBef>
                <a:spcPts val="500"/>
              </a:spcBef>
              <a:spcAft>
                <a:spcPts val="500"/>
              </a:spcAft>
            </a:pPr>
            <a:r>
              <a:rPr lang="en-US" sz="1800" dirty="0"/>
              <a:t>Motivating employees</a:t>
            </a:r>
          </a:p>
          <a:p>
            <a:pPr lvl="1">
              <a:spcBef>
                <a:spcPts val="500"/>
              </a:spcBef>
              <a:spcAft>
                <a:spcPts val="500"/>
              </a:spcAft>
            </a:pPr>
            <a:r>
              <a:rPr lang="en-US" sz="1800" dirty="0"/>
              <a:t>And more . . .</a:t>
            </a:r>
          </a:p>
        </p:txBody>
      </p:sp>
    </p:spTree>
    <p:extLst>
      <p:ext uri="{BB962C8B-B14F-4D97-AF65-F5344CB8AC3E}">
        <p14:creationId xmlns:p14="http://schemas.microsoft.com/office/powerpoint/2010/main" val="2652333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1: Learning Objectives</a:t>
            </a:r>
          </a:p>
        </p:txBody>
      </p:sp>
      <p:sp>
        <p:nvSpPr>
          <p:cNvPr id="5" name="Content Placeholder 2">
            <a:extLst>
              <a:ext uri="{FF2B5EF4-FFF2-40B4-BE49-F238E27FC236}">
                <a16:creationId xmlns:a16="http://schemas.microsoft.com/office/drawing/2014/main" id="{D27DE6EC-CE7E-4C51-A6B2-273AB5F5B3B2}"/>
              </a:ext>
            </a:extLst>
          </p:cNvPr>
          <p:cNvSpPr>
            <a:spLocks noGrp="1"/>
          </p:cNvSpPr>
          <p:nvPr>
            <p:ph sz="quarter" idx="11"/>
          </p:nvPr>
        </p:nvSpPr>
        <p:spPr>
          <a:xfrm>
            <a:off x="342900" y="1276708"/>
            <a:ext cx="8503920" cy="5120640"/>
          </a:xfrm>
        </p:spPr>
        <p:txBody>
          <a:bodyPr/>
          <a:lstStyle/>
          <a:p>
            <a:pPr>
              <a:spcBef>
                <a:spcPts val="200"/>
              </a:spcBef>
              <a:spcAft>
                <a:spcPts val="200"/>
              </a:spcAft>
            </a:pPr>
            <a:r>
              <a:rPr lang="en-US" sz="1800" b="1" dirty="0"/>
              <a:t>You should be able to:</a:t>
            </a:r>
          </a:p>
          <a:p>
            <a:pPr marL="914400" lvl="1" indent="-914400">
              <a:spcBef>
                <a:spcPts val="200"/>
              </a:spcBef>
              <a:spcAft>
                <a:spcPts val="200"/>
              </a:spcAft>
              <a:buNone/>
            </a:pPr>
            <a:r>
              <a:rPr lang="en-US" sz="1800" dirty="0"/>
              <a:t>LO 1.1	Define the terms </a:t>
            </a:r>
            <a:r>
              <a:rPr lang="en-US" sz="1800" i="1" dirty="0"/>
              <a:t>operations management </a:t>
            </a:r>
            <a:r>
              <a:rPr lang="en-US" sz="1800" dirty="0"/>
              <a:t>and </a:t>
            </a:r>
            <a:r>
              <a:rPr lang="en-US" sz="1800" i="1" dirty="0"/>
              <a:t>supply chain</a:t>
            </a:r>
          </a:p>
          <a:p>
            <a:pPr marL="914400" lvl="1" indent="-914400">
              <a:spcBef>
                <a:spcPts val="200"/>
              </a:spcBef>
              <a:spcAft>
                <a:spcPts val="200"/>
              </a:spcAft>
              <a:buNone/>
            </a:pPr>
            <a:r>
              <a:rPr lang="en-US" sz="1800" dirty="0"/>
              <a:t>LO 1.2	Identify similarities and differences between production and service operations</a:t>
            </a:r>
          </a:p>
          <a:p>
            <a:pPr marL="914400" lvl="1" indent="-914400">
              <a:spcBef>
                <a:spcPts val="200"/>
              </a:spcBef>
              <a:spcAft>
                <a:spcPts val="200"/>
              </a:spcAft>
              <a:buNone/>
            </a:pPr>
            <a:r>
              <a:rPr lang="en-US" sz="1800" dirty="0"/>
              <a:t>LO 1.3	Explain the importance of learning about operations management</a:t>
            </a:r>
          </a:p>
          <a:p>
            <a:pPr marL="914400" lvl="1" indent="-914400">
              <a:spcBef>
                <a:spcPts val="200"/>
              </a:spcBef>
              <a:spcAft>
                <a:spcPts val="200"/>
              </a:spcAft>
              <a:buNone/>
            </a:pPr>
            <a:r>
              <a:rPr lang="en-US" sz="1800" dirty="0"/>
              <a:t>LO 1.4	Identify the three major functional areas of organizations and explain how they interrelate</a:t>
            </a:r>
          </a:p>
          <a:p>
            <a:pPr marL="914400" lvl="1" indent="-914400">
              <a:spcBef>
                <a:spcPts val="200"/>
              </a:spcBef>
              <a:spcAft>
                <a:spcPts val="200"/>
              </a:spcAft>
              <a:buNone/>
            </a:pPr>
            <a:r>
              <a:rPr lang="en-US" sz="1800" dirty="0"/>
              <a:t>LO 1.5	Summarize the two major aspects of process management</a:t>
            </a:r>
          </a:p>
          <a:p>
            <a:pPr marL="914400" lvl="1" indent="-914400">
              <a:spcBef>
                <a:spcPts val="200"/>
              </a:spcBef>
              <a:spcAft>
                <a:spcPts val="200"/>
              </a:spcAft>
              <a:buNone/>
            </a:pPr>
            <a:r>
              <a:rPr lang="en-US" sz="1800" dirty="0"/>
              <a:t>LO 1.6	Describe the operations function and the nature of the operations manager’s job</a:t>
            </a:r>
          </a:p>
          <a:p>
            <a:pPr marL="914400" lvl="1" indent="-914400">
              <a:spcBef>
                <a:spcPts val="200"/>
              </a:spcBef>
              <a:spcAft>
                <a:spcPts val="200"/>
              </a:spcAft>
              <a:buNone/>
            </a:pPr>
            <a:r>
              <a:rPr lang="en-US" sz="1800" dirty="0"/>
              <a:t>LO 1.7	Explain the key aspects of operations management decision making</a:t>
            </a:r>
          </a:p>
          <a:p>
            <a:pPr marL="914400" lvl="1" indent="-914400">
              <a:spcBef>
                <a:spcPts val="200"/>
              </a:spcBef>
              <a:spcAft>
                <a:spcPts val="200"/>
              </a:spcAft>
              <a:buNone/>
            </a:pPr>
            <a:r>
              <a:rPr lang="en-US" sz="1800" dirty="0"/>
              <a:t>LO 1.8	Briefly describe the historical evolution of operations management</a:t>
            </a:r>
          </a:p>
          <a:p>
            <a:pPr marL="914400" lvl="1" indent="-914400">
              <a:spcBef>
                <a:spcPts val="200"/>
              </a:spcBef>
              <a:spcAft>
                <a:spcPts val="200"/>
              </a:spcAft>
              <a:buNone/>
            </a:pPr>
            <a:r>
              <a:rPr lang="en-US" sz="1800" dirty="0"/>
              <a:t>LO 1.9	Describe the current issues in business that impact operations management</a:t>
            </a:r>
          </a:p>
          <a:p>
            <a:pPr marL="914400" lvl="1" indent="-914400">
              <a:spcBef>
                <a:spcPts val="200"/>
              </a:spcBef>
              <a:spcAft>
                <a:spcPts val="200"/>
              </a:spcAft>
              <a:buNone/>
            </a:pPr>
            <a:r>
              <a:rPr lang="en-US" sz="1800" dirty="0"/>
              <a:t>LO 1.10	Explain the importance of ethical decision making</a:t>
            </a:r>
          </a:p>
          <a:p>
            <a:pPr marL="914400" lvl="1" indent="-914400">
              <a:spcBef>
                <a:spcPts val="200"/>
              </a:spcBef>
              <a:spcAft>
                <a:spcPts val="200"/>
              </a:spcAft>
              <a:buNone/>
            </a:pPr>
            <a:r>
              <a:rPr lang="en-US" sz="1800" dirty="0"/>
              <a:t>LO 1.11	Explain the need to manage the supply chain</a:t>
            </a:r>
          </a:p>
        </p:txBody>
      </p:sp>
    </p:spTree>
    <p:extLst>
      <p:ext uri="{BB962C8B-B14F-4D97-AF65-F5344CB8AC3E}">
        <p14:creationId xmlns:p14="http://schemas.microsoft.com/office/powerpoint/2010/main" val="4160080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Role of the Operations Manager</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solidFill>
                  <a:schemeClr val="tx1"/>
                </a:solidFill>
              </a:rPr>
              <a:t>The Operations function consists of all activities </a:t>
            </a:r>
            <a:r>
              <a:rPr lang="en-US" b="1" i="1" dirty="0">
                <a:solidFill>
                  <a:schemeClr val="tx1"/>
                </a:solidFill>
              </a:rPr>
              <a:t>directly</a:t>
            </a:r>
            <a:r>
              <a:rPr lang="en-US" b="1" dirty="0">
                <a:solidFill>
                  <a:schemeClr val="tx1"/>
                </a:solidFill>
              </a:rPr>
              <a:t> related to producing goods or providing services.</a:t>
            </a:r>
          </a:p>
          <a:p>
            <a:pPr>
              <a:spcBef>
                <a:spcPts val="800"/>
              </a:spcBef>
            </a:pPr>
            <a:r>
              <a:rPr lang="en-US" b="1" dirty="0">
                <a:solidFill>
                  <a:schemeClr val="tx1"/>
                </a:solidFill>
              </a:rPr>
              <a:t>A primary function of the operations manager is to guide the system by decision making.</a:t>
            </a:r>
          </a:p>
          <a:p>
            <a:pPr lvl="1"/>
            <a:r>
              <a:rPr lang="en-US" dirty="0">
                <a:solidFill>
                  <a:schemeClr val="tx1"/>
                </a:solidFill>
              </a:rPr>
              <a:t>System design decisions</a:t>
            </a:r>
          </a:p>
          <a:p>
            <a:pPr lvl="1"/>
            <a:r>
              <a:rPr lang="en-US" dirty="0">
                <a:solidFill>
                  <a:schemeClr val="tx1"/>
                </a:solidFill>
              </a:rPr>
              <a:t>System operation decisions</a:t>
            </a:r>
          </a:p>
        </p:txBody>
      </p:sp>
    </p:spTree>
    <p:extLst>
      <p:ext uri="{BB962C8B-B14F-4D97-AF65-F5344CB8AC3E}">
        <p14:creationId xmlns:p14="http://schemas.microsoft.com/office/powerpoint/2010/main" val="435910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System Design Decisions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solidFill>
                  <a:schemeClr val="tx1"/>
                </a:solidFill>
              </a:rPr>
              <a:t>System design</a:t>
            </a:r>
            <a:endParaRPr lang="en-US" dirty="0">
              <a:solidFill>
                <a:schemeClr val="tx1"/>
              </a:solidFill>
            </a:endParaRPr>
          </a:p>
          <a:p>
            <a:pPr marL="347472" lvl="1" indent="-347472"/>
            <a:r>
              <a:rPr lang="en-US" sz="2200" dirty="0">
                <a:solidFill>
                  <a:schemeClr val="tx1"/>
                </a:solidFill>
              </a:rPr>
              <a:t>Capacity</a:t>
            </a:r>
          </a:p>
          <a:p>
            <a:pPr marL="347472" lvl="1" indent="-347472"/>
            <a:r>
              <a:rPr lang="en-US" sz="2200" dirty="0">
                <a:solidFill>
                  <a:schemeClr val="tx1"/>
                </a:solidFill>
              </a:rPr>
              <a:t>Facility location</a:t>
            </a:r>
          </a:p>
          <a:p>
            <a:pPr marL="347472" lvl="1" indent="-347472"/>
            <a:r>
              <a:rPr lang="en-US" sz="2200" dirty="0">
                <a:solidFill>
                  <a:schemeClr val="tx1"/>
                </a:solidFill>
              </a:rPr>
              <a:t>Facility layout</a:t>
            </a:r>
          </a:p>
          <a:p>
            <a:pPr marL="347472" lvl="1" indent="-347472"/>
            <a:r>
              <a:rPr lang="en-US" sz="2200" dirty="0">
                <a:solidFill>
                  <a:schemeClr val="tx1"/>
                </a:solidFill>
              </a:rPr>
              <a:t>Product and service planning</a:t>
            </a:r>
          </a:p>
          <a:p>
            <a:pPr marL="347472" lvl="1" indent="-347472"/>
            <a:r>
              <a:rPr lang="en-US" sz="2200" dirty="0">
                <a:solidFill>
                  <a:schemeClr val="tx1"/>
                </a:solidFill>
              </a:rPr>
              <a:t>Acquisition and placement of equipment</a:t>
            </a:r>
          </a:p>
          <a:p>
            <a:pPr>
              <a:spcBef>
                <a:spcPts val="800"/>
              </a:spcBef>
            </a:pPr>
            <a:r>
              <a:rPr lang="en-US" dirty="0">
                <a:solidFill>
                  <a:schemeClr val="tx1"/>
                </a:solidFill>
              </a:rPr>
              <a:t>These are typically strategic decisions that</a:t>
            </a:r>
          </a:p>
          <a:p>
            <a:pPr marL="347472" lvl="1" indent="-347472">
              <a:buFont typeface="Arial" charset="0"/>
              <a:buChar char="•"/>
            </a:pPr>
            <a:r>
              <a:rPr lang="en-US" sz="2200" dirty="0">
                <a:solidFill>
                  <a:schemeClr val="tx1"/>
                </a:solidFill>
              </a:rPr>
              <a:t>usually require long-term commitment of resources</a:t>
            </a:r>
          </a:p>
          <a:p>
            <a:pPr marL="347472" lvl="1" indent="-347472">
              <a:buFont typeface="Arial" charset="0"/>
              <a:buChar char="•"/>
            </a:pPr>
            <a:r>
              <a:rPr lang="en-US" sz="2200" dirty="0">
                <a:solidFill>
                  <a:schemeClr val="tx1"/>
                </a:solidFill>
              </a:rPr>
              <a:t>determine parameters of system operation</a:t>
            </a:r>
          </a:p>
        </p:txBody>
      </p:sp>
    </p:spTree>
    <p:extLst>
      <p:ext uri="{BB962C8B-B14F-4D97-AF65-F5344CB8AC3E}">
        <p14:creationId xmlns:p14="http://schemas.microsoft.com/office/powerpoint/2010/main" val="17208706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System Operation Decisions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solidFill>
                  <a:schemeClr val="tx1"/>
                </a:solidFill>
              </a:rPr>
              <a:t>System operation</a:t>
            </a:r>
          </a:p>
          <a:p>
            <a:pPr marL="347472" lvl="1" indent="-347472">
              <a:spcBef>
                <a:spcPts val="600"/>
              </a:spcBef>
              <a:spcAft>
                <a:spcPts val="600"/>
              </a:spcAft>
              <a:buFont typeface="Arial" charset="0"/>
              <a:buChar char="•"/>
            </a:pPr>
            <a:r>
              <a:rPr lang="en-US" dirty="0">
                <a:solidFill>
                  <a:schemeClr val="tx1"/>
                </a:solidFill>
              </a:rPr>
              <a:t>These are generally tactical and operational decisions</a:t>
            </a:r>
          </a:p>
          <a:p>
            <a:pPr lvl="2" indent="-283464">
              <a:spcBef>
                <a:spcPts val="600"/>
              </a:spcBef>
              <a:spcAft>
                <a:spcPts val="600"/>
              </a:spcAft>
            </a:pPr>
            <a:r>
              <a:rPr lang="en-US" dirty="0">
                <a:solidFill>
                  <a:schemeClr val="tx1"/>
                </a:solidFill>
              </a:rPr>
              <a:t>Management of personnel</a:t>
            </a:r>
          </a:p>
          <a:p>
            <a:pPr lvl="2" indent="-283464">
              <a:spcBef>
                <a:spcPts val="600"/>
              </a:spcBef>
              <a:spcAft>
                <a:spcPts val="600"/>
              </a:spcAft>
            </a:pPr>
            <a:r>
              <a:rPr lang="en-US" dirty="0">
                <a:solidFill>
                  <a:schemeClr val="tx1"/>
                </a:solidFill>
              </a:rPr>
              <a:t>Inventory management and control</a:t>
            </a:r>
          </a:p>
          <a:p>
            <a:pPr lvl="2" indent="-283464">
              <a:spcBef>
                <a:spcPts val="600"/>
              </a:spcBef>
              <a:spcAft>
                <a:spcPts val="600"/>
              </a:spcAft>
            </a:pPr>
            <a:r>
              <a:rPr lang="en-US" dirty="0">
                <a:solidFill>
                  <a:schemeClr val="tx1"/>
                </a:solidFill>
              </a:rPr>
              <a:t>Scheduling</a:t>
            </a:r>
          </a:p>
          <a:p>
            <a:pPr lvl="2" indent="-283464">
              <a:spcBef>
                <a:spcPts val="600"/>
              </a:spcBef>
              <a:spcAft>
                <a:spcPts val="600"/>
              </a:spcAft>
            </a:pPr>
            <a:r>
              <a:rPr lang="en-US" dirty="0">
                <a:solidFill>
                  <a:schemeClr val="tx1"/>
                </a:solidFill>
              </a:rPr>
              <a:t>Project management</a:t>
            </a:r>
          </a:p>
          <a:p>
            <a:pPr lvl="2" indent="-283464">
              <a:spcBef>
                <a:spcPts val="600"/>
              </a:spcBef>
              <a:spcAft>
                <a:spcPts val="600"/>
              </a:spcAft>
            </a:pPr>
            <a:r>
              <a:rPr lang="en-US" dirty="0">
                <a:solidFill>
                  <a:schemeClr val="tx1"/>
                </a:solidFill>
              </a:rPr>
              <a:t>Quality assurance</a:t>
            </a:r>
          </a:p>
          <a:p>
            <a:pPr>
              <a:spcBef>
                <a:spcPts val="600"/>
              </a:spcBef>
              <a:spcAft>
                <a:spcPts val="600"/>
              </a:spcAft>
            </a:pPr>
            <a:r>
              <a:rPr lang="en-US" dirty="0">
                <a:solidFill>
                  <a:schemeClr val="tx1"/>
                </a:solidFill>
              </a:rPr>
              <a:t>Operations managers spend more time on system operation decision than any other decision area</a:t>
            </a:r>
          </a:p>
          <a:p>
            <a:pPr marL="347472" lvl="1" indent="-347472">
              <a:spcBef>
                <a:spcPts val="600"/>
              </a:spcBef>
              <a:spcAft>
                <a:spcPts val="600"/>
              </a:spcAft>
              <a:buFont typeface="Arial" charset="0"/>
              <a:buChar char="•"/>
            </a:pPr>
            <a:r>
              <a:rPr lang="en-US" dirty="0">
                <a:solidFill>
                  <a:schemeClr val="tx1"/>
                </a:solidFill>
              </a:rPr>
              <a:t>They still have a vital stake in system design</a:t>
            </a:r>
          </a:p>
        </p:txBody>
      </p:sp>
    </p:spTree>
    <p:extLst>
      <p:ext uri="{BB962C8B-B14F-4D97-AF65-F5344CB8AC3E}">
        <p14:creationId xmlns:p14="http://schemas.microsoft.com/office/powerpoint/2010/main" val="33774748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OM Decision Making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lnSpc>
                <a:spcPct val="90000"/>
              </a:lnSpc>
              <a:spcBef>
                <a:spcPts val="600"/>
              </a:spcBef>
            </a:pPr>
            <a:r>
              <a:rPr lang="en-US" sz="2000" b="1" dirty="0"/>
              <a:t>Most operations decisions involve many alternatives that can have quite different impacts on costs or profits</a:t>
            </a:r>
          </a:p>
          <a:p>
            <a:pPr>
              <a:lnSpc>
                <a:spcPct val="90000"/>
              </a:lnSpc>
              <a:spcBef>
                <a:spcPts val="600"/>
              </a:spcBef>
            </a:pPr>
            <a:r>
              <a:rPr lang="en-US" sz="2000" b="1" dirty="0"/>
              <a:t>Typical operations decisions include:</a:t>
            </a:r>
          </a:p>
          <a:p>
            <a:pPr lvl="1">
              <a:lnSpc>
                <a:spcPct val="130000"/>
              </a:lnSpc>
              <a:spcBef>
                <a:spcPts val="600"/>
              </a:spcBef>
            </a:pPr>
            <a:r>
              <a:rPr lang="en-US" sz="2000" b="1" i="1" dirty="0"/>
              <a:t>What:</a:t>
            </a:r>
            <a:r>
              <a:rPr lang="en-US" sz="2000" dirty="0"/>
              <a:t> What resources are needed, and in what amounts?</a:t>
            </a:r>
          </a:p>
          <a:p>
            <a:pPr lvl="1">
              <a:lnSpc>
                <a:spcPct val="130000"/>
              </a:lnSpc>
              <a:spcBef>
                <a:spcPts val="600"/>
              </a:spcBef>
            </a:pPr>
            <a:r>
              <a:rPr lang="en-US" sz="2000" b="1" i="1" dirty="0"/>
              <a:t>When:</a:t>
            </a:r>
            <a:r>
              <a:rPr lang="en-US" sz="2000" dirty="0"/>
              <a:t> When will each resource be needed? When should the work be scheduled? When should materials and other supplies be ordered?</a:t>
            </a:r>
          </a:p>
          <a:p>
            <a:pPr lvl="1">
              <a:lnSpc>
                <a:spcPct val="130000"/>
              </a:lnSpc>
              <a:spcBef>
                <a:spcPts val="600"/>
              </a:spcBef>
            </a:pPr>
            <a:r>
              <a:rPr lang="en-US" sz="2000" b="1" i="1" dirty="0"/>
              <a:t>Where:</a:t>
            </a:r>
            <a:r>
              <a:rPr lang="en-US" sz="2000" dirty="0"/>
              <a:t> Where will the work be done?</a:t>
            </a:r>
          </a:p>
          <a:p>
            <a:pPr lvl="1">
              <a:lnSpc>
                <a:spcPct val="130000"/>
              </a:lnSpc>
              <a:spcBef>
                <a:spcPts val="600"/>
              </a:spcBef>
            </a:pPr>
            <a:r>
              <a:rPr lang="en-US" sz="2000" b="1" i="1" dirty="0"/>
              <a:t>How:</a:t>
            </a:r>
            <a:r>
              <a:rPr lang="en-US" sz="2000" dirty="0"/>
              <a:t> How will the product or service be designed? How will the work be done? How will resources be allocated?</a:t>
            </a:r>
          </a:p>
          <a:p>
            <a:pPr lvl="1">
              <a:lnSpc>
                <a:spcPct val="130000"/>
              </a:lnSpc>
              <a:spcBef>
                <a:spcPts val="600"/>
              </a:spcBef>
            </a:pPr>
            <a:r>
              <a:rPr lang="en-US" sz="2000" b="1" i="1" dirty="0"/>
              <a:t>Who:</a:t>
            </a:r>
            <a:r>
              <a:rPr lang="en-US" sz="2000" dirty="0"/>
              <a:t> Who will do the work?</a:t>
            </a:r>
          </a:p>
        </p:txBody>
      </p:sp>
    </p:spTree>
    <p:extLst>
      <p:ext uri="{BB962C8B-B14F-4D97-AF65-F5344CB8AC3E}">
        <p14:creationId xmlns:p14="http://schemas.microsoft.com/office/powerpoint/2010/main" val="8221257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General Approach to Decision Making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792787"/>
          </a:xfrm>
        </p:spPr>
        <p:txBody>
          <a:bodyPr/>
          <a:lstStyle/>
          <a:p>
            <a:r>
              <a:rPr lang="en-US" sz="2200" b="1" dirty="0"/>
              <a:t>Modeling is a key tool used by all decision makers</a:t>
            </a:r>
          </a:p>
          <a:p>
            <a:pPr lvl="1"/>
            <a:r>
              <a:rPr lang="en-US" sz="2200" b="1" i="1" dirty="0"/>
              <a:t>Model</a:t>
            </a:r>
            <a:r>
              <a:rPr lang="en-US" sz="2200" dirty="0"/>
              <a:t> - an abstraction of reality; a simplification of something</a:t>
            </a:r>
          </a:p>
          <a:p>
            <a:pPr lvl="1"/>
            <a:r>
              <a:rPr lang="en-US" sz="2200" dirty="0"/>
              <a:t>Common features of models:</a:t>
            </a:r>
          </a:p>
          <a:p>
            <a:pPr lvl="2"/>
            <a:r>
              <a:rPr lang="en-US" dirty="0"/>
              <a:t>They are simplifications of real-life phenomena</a:t>
            </a:r>
          </a:p>
          <a:p>
            <a:pPr lvl="2"/>
            <a:r>
              <a:rPr lang="en-US" dirty="0"/>
              <a:t>They omit unimportant details of the real-life systems they mimic so that attention can be focused on the most important aspects of the real-life system</a:t>
            </a:r>
          </a:p>
          <a:p>
            <a:pPr lvl="1"/>
            <a:r>
              <a:rPr lang="en-US" sz="2200" dirty="0"/>
              <a:t>Physical Model – miniature airplane</a:t>
            </a:r>
          </a:p>
          <a:p>
            <a:pPr lvl="1"/>
            <a:r>
              <a:rPr lang="en-US" sz="2200" dirty="0"/>
              <a:t>Schematic Model – drawing of a city</a:t>
            </a:r>
          </a:p>
          <a:p>
            <a:pPr lvl="1"/>
            <a:r>
              <a:rPr lang="en-US" sz="2200" dirty="0"/>
              <a:t>Mathematical Model – Inventory optimization</a:t>
            </a:r>
          </a:p>
        </p:txBody>
      </p:sp>
    </p:spTree>
    <p:extLst>
      <p:ext uri="{BB962C8B-B14F-4D97-AF65-F5344CB8AC3E}">
        <p14:creationId xmlns:p14="http://schemas.microsoft.com/office/powerpoint/2010/main" val="2088355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Understanding Models	</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859048"/>
          </a:xfrm>
        </p:spPr>
        <p:txBody>
          <a:bodyPr/>
          <a:lstStyle/>
          <a:p>
            <a:r>
              <a:rPr lang="en-US" b="1" dirty="0"/>
              <a:t>Keys to successfully using a model in decision making</a:t>
            </a:r>
          </a:p>
          <a:p>
            <a:pPr lvl="1"/>
            <a:r>
              <a:rPr lang="en-US" dirty="0"/>
              <a:t>What is its purpose?</a:t>
            </a:r>
          </a:p>
          <a:p>
            <a:pPr lvl="1"/>
            <a:r>
              <a:rPr lang="en-US" dirty="0"/>
              <a:t>How is it used to generate results?</a:t>
            </a:r>
          </a:p>
          <a:p>
            <a:pPr lvl="1"/>
            <a:r>
              <a:rPr lang="en-US" dirty="0"/>
              <a:t>How are the results interpreted and used?</a:t>
            </a:r>
          </a:p>
          <a:p>
            <a:pPr lvl="1"/>
            <a:r>
              <a:rPr lang="en-US" dirty="0"/>
              <a:t>What are the model’s assumptions and limitations?</a:t>
            </a:r>
          </a:p>
        </p:txBody>
      </p:sp>
    </p:spTree>
    <p:extLst>
      <p:ext uri="{BB962C8B-B14F-4D97-AF65-F5344CB8AC3E}">
        <p14:creationId xmlns:p14="http://schemas.microsoft.com/office/powerpoint/2010/main" val="38899625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Benefits of Models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457200" indent="-457200">
              <a:lnSpc>
                <a:spcPct val="120000"/>
              </a:lnSpc>
              <a:buFont typeface="+mj-lt"/>
              <a:buAutoNum type="arabicPeriod"/>
            </a:pPr>
            <a:r>
              <a:rPr lang="en-US" dirty="0"/>
              <a:t>Generally easier to use and less expensive than dealing with the real system</a:t>
            </a:r>
          </a:p>
          <a:p>
            <a:pPr marL="457200" indent="-457200">
              <a:lnSpc>
                <a:spcPct val="120000"/>
              </a:lnSpc>
              <a:buFont typeface="+mj-lt"/>
              <a:buAutoNum type="arabicPeriod"/>
            </a:pPr>
            <a:r>
              <a:rPr lang="en-US" dirty="0"/>
              <a:t>Require users to organize and sometimes quantify information</a:t>
            </a:r>
          </a:p>
          <a:p>
            <a:pPr marL="457200" indent="-457200">
              <a:lnSpc>
                <a:spcPct val="120000"/>
              </a:lnSpc>
              <a:buFont typeface="+mj-lt"/>
              <a:buAutoNum type="arabicPeriod"/>
            </a:pPr>
            <a:r>
              <a:rPr lang="en-US" dirty="0"/>
              <a:t>Increase understanding of the problem</a:t>
            </a:r>
          </a:p>
          <a:p>
            <a:pPr marL="457200" indent="-457200">
              <a:lnSpc>
                <a:spcPct val="120000"/>
              </a:lnSpc>
              <a:buFont typeface="+mj-lt"/>
              <a:buAutoNum type="arabicPeriod"/>
            </a:pPr>
            <a:r>
              <a:rPr lang="en-US" dirty="0"/>
              <a:t>Enable managers to analyze “What if?” questions</a:t>
            </a:r>
          </a:p>
          <a:p>
            <a:pPr marL="457200" indent="-457200">
              <a:lnSpc>
                <a:spcPct val="120000"/>
              </a:lnSpc>
              <a:buFont typeface="+mj-lt"/>
              <a:buAutoNum type="arabicPeriod"/>
            </a:pPr>
            <a:r>
              <a:rPr lang="en-US" dirty="0"/>
              <a:t>Serve as a consistent tool for evaluation and provide a standardized format for analyzing a problem</a:t>
            </a:r>
          </a:p>
          <a:p>
            <a:pPr marL="457200" indent="-457200">
              <a:lnSpc>
                <a:spcPct val="120000"/>
              </a:lnSpc>
              <a:buFont typeface="+mj-lt"/>
              <a:buAutoNum type="arabicPeriod"/>
            </a:pPr>
            <a:r>
              <a:rPr lang="en-US" dirty="0"/>
              <a:t>Enable users to bring the power of mathematics to bear on a problem</a:t>
            </a:r>
          </a:p>
        </p:txBody>
      </p:sp>
    </p:spTree>
    <p:extLst>
      <p:ext uri="{BB962C8B-B14F-4D97-AF65-F5344CB8AC3E}">
        <p14:creationId xmlns:p14="http://schemas.microsoft.com/office/powerpoint/2010/main" val="40912591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Model Limitations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dirty="0"/>
              <a:t>Quantitative information may be emphasized at the expense of qualitative information</a:t>
            </a:r>
          </a:p>
          <a:p>
            <a:pPr>
              <a:spcBef>
                <a:spcPts val="800"/>
              </a:spcBef>
            </a:pPr>
            <a:r>
              <a:rPr lang="en-US" dirty="0"/>
              <a:t>Models may be incorrectly applied and the results misinterpreted</a:t>
            </a:r>
          </a:p>
          <a:p>
            <a:pPr lvl="1"/>
            <a:r>
              <a:rPr lang="en-US" dirty="0"/>
              <a:t>This is a real risk with the widespread availability of sophisticated, computerized models placed in the hands of uninformed users</a:t>
            </a:r>
          </a:p>
          <a:p>
            <a:pPr>
              <a:spcBef>
                <a:spcPts val="800"/>
              </a:spcBef>
            </a:pPr>
            <a:r>
              <a:rPr lang="en-US" dirty="0"/>
              <a:t>The use of models does not guarantee good decisions</a:t>
            </a:r>
          </a:p>
        </p:txBody>
      </p:sp>
    </p:spTree>
    <p:extLst>
      <p:ext uri="{BB962C8B-B14F-4D97-AF65-F5344CB8AC3E}">
        <p14:creationId xmlns:p14="http://schemas.microsoft.com/office/powerpoint/2010/main" val="20634163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Quantitative Approaches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dirty="0"/>
              <a:t>A decision-making approach that frequently seeks to obtain a mathematically optimal solution</a:t>
            </a:r>
          </a:p>
          <a:p>
            <a:pPr lvl="1"/>
            <a:r>
              <a:rPr lang="en-US" dirty="0"/>
              <a:t>Supported by computer calculations</a:t>
            </a:r>
          </a:p>
          <a:p>
            <a:pPr lvl="1"/>
            <a:r>
              <a:rPr lang="en-US" dirty="0"/>
              <a:t>Often work together with qualitative approaches</a:t>
            </a:r>
          </a:p>
        </p:txBody>
      </p:sp>
    </p:spTree>
    <p:extLst>
      <p:ext uri="{BB962C8B-B14F-4D97-AF65-F5344CB8AC3E}">
        <p14:creationId xmlns:p14="http://schemas.microsoft.com/office/powerpoint/2010/main" val="42046525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Metrics and Trade-Offs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67810"/>
            <a:ext cx="8458200" cy="323490"/>
          </a:xfrm>
        </p:spPr>
        <p:txBody>
          <a:bodyPr/>
          <a:lstStyle/>
          <a:p>
            <a:r>
              <a:rPr lang="en-US" sz="1800" b="1" dirty="0">
                <a:solidFill>
                  <a:schemeClr val="tx1"/>
                </a:solidFill>
              </a:rPr>
              <a:t>LO 1.7</a:t>
            </a:r>
          </a:p>
        </p:txBody>
      </p:sp>
      <p:sp>
        <p:nvSpPr>
          <p:cNvPr id="5" name="Content Placeholder 3"/>
          <p:cNvSpPr>
            <a:spLocks noGrp="1"/>
          </p:cNvSpPr>
          <p:nvPr>
            <p:ph sz="quarter" idx="14"/>
          </p:nvPr>
        </p:nvSpPr>
        <p:spPr>
          <a:xfrm>
            <a:off x="342900" y="1428750"/>
            <a:ext cx="4210050" cy="4800600"/>
          </a:xfrm>
        </p:spPr>
        <p:txBody>
          <a:bodyPr/>
          <a:lstStyle/>
          <a:p>
            <a:pPr>
              <a:spcBef>
                <a:spcPts val="200"/>
              </a:spcBef>
              <a:spcAft>
                <a:spcPts val="400"/>
              </a:spcAft>
            </a:pPr>
            <a:r>
              <a:rPr lang="en-US" b="1" dirty="0"/>
              <a:t>Performance metrics</a:t>
            </a:r>
          </a:p>
          <a:p>
            <a:pPr lvl="1">
              <a:spcBef>
                <a:spcPts val="200"/>
              </a:spcBef>
              <a:spcAft>
                <a:spcPts val="400"/>
              </a:spcAft>
            </a:pPr>
            <a:r>
              <a:rPr lang="en-US" dirty="0"/>
              <a:t>All managers use metrics to manage and control operations</a:t>
            </a:r>
          </a:p>
          <a:p>
            <a:pPr lvl="2">
              <a:spcBef>
                <a:spcPts val="200"/>
              </a:spcBef>
              <a:spcAft>
                <a:spcPts val="400"/>
              </a:spcAft>
            </a:pPr>
            <a:r>
              <a:rPr lang="en-US" dirty="0"/>
              <a:t>Profits</a:t>
            </a:r>
          </a:p>
          <a:p>
            <a:pPr lvl="2">
              <a:spcBef>
                <a:spcPts val="200"/>
              </a:spcBef>
              <a:spcAft>
                <a:spcPts val="400"/>
              </a:spcAft>
            </a:pPr>
            <a:r>
              <a:rPr lang="en-US" dirty="0"/>
              <a:t>Costs</a:t>
            </a:r>
          </a:p>
          <a:p>
            <a:pPr lvl="2">
              <a:spcBef>
                <a:spcPts val="200"/>
              </a:spcBef>
              <a:spcAft>
                <a:spcPts val="400"/>
              </a:spcAft>
            </a:pPr>
            <a:r>
              <a:rPr lang="en-US" dirty="0"/>
              <a:t>Quality</a:t>
            </a:r>
          </a:p>
          <a:p>
            <a:pPr lvl="2">
              <a:spcBef>
                <a:spcPts val="200"/>
              </a:spcBef>
              <a:spcAft>
                <a:spcPts val="400"/>
              </a:spcAft>
            </a:pPr>
            <a:r>
              <a:rPr lang="en-US" dirty="0"/>
              <a:t>Productivity</a:t>
            </a:r>
          </a:p>
          <a:p>
            <a:pPr lvl="2">
              <a:spcBef>
                <a:spcPts val="200"/>
              </a:spcBef>
              <a:spcAft>
                <a:spcPts val="400"/>
              </a:spcAft>
            </a:pPr>
            <a:r>
              <a:rPr lang="en-US" dirty="0"/>
              <a:t>Flexibility</a:t>
            </a:r>
          </a:p>
          <a:p>
            <a:pPr lvl="2">
              <a:spcBef>
                <a:spcPts val="200"/>
              </a:spcBef>
              <a:spcAft>
                <a:spcPts val="400"/>
              </a:spcAft>
            </a:pPr>
            <a:r>
              <a:rPr lang="en-US" dirty="0"/>
              <a:t>Inventories</a:t>
            </a:r>
          </a:p>
          <a:p>
            <a:pPr lvl="2">
              <a:spcBef>
                <a:spcPts val="200"/>
              </a:spcBef>
              <a:spcAft>
                <a:spcPts val="400"/>
              </a:spcAft>
            </a:pPr>
            <a:r>
              <a:rPr lang="en-US" dirty="0"/>
              <a:t>Schedules</a:t>
            </a:r>
          </a:p>
          <a:p>
            <a:pPr lvl="2">
              <a:spcBef>
                <a:spcPts val="200"/>
              </a:spcBef>
              <a:spcAft>
                <a:spcPts val="400"/>
              </a:spcAft>
            </a:pPr>
            <a:r>
              <a:rPr lang="en-US" dirty="0"/>
              <a:t>Forecast accuracy</a:t>
            </a:r>
          </a:p>
        </p:txBody>
      </p:sp>
      <p:sp>
        <p:nvSpPr>
          <p:cNvPr id="6" name="Content Placeholder 4"/>
          <p:cNvSpPr>
            <a:spLocks noGrp="1"/>
          </p:cNvSpPr>
          <p:nvPr>
            <p:ph sz="quarter" idx="15"/>
          </p:nvPr>
        </p:nvSpPr>
        <p:spPr>
          <a:xfrm>
            <a:off x="4572000" y="1447800"/>
            <a:ext cx="4229100" cy="3524250"/>
          </a:xfrm>
        </p:spPr>
        <p:txBody>
          <a:bodyPr/>
          <a:lstStyle/>
          <a:p>
            <a:r>
              <a:rPr lang="en-US" b="1" dirty="0"/>
              <a:t>Analysis of trade-offs</a:t>
            </a:r>
          </a:p>
          <a:p>
            <a:pPr lvl="1"/>
            <a:r>
              <a:rPr lang="en-US" dirty="0"/>
              <a:t>A trade-off is giving up one thing in return for something else</a:t>
            </a:r>
          </a:p>
          <a:p>
            <a:pPr lvl="2"/>
            <a:r>
              <a:rPr lang="en-US" dirty="0"/>
              <a:t>Carrying more inventory (an expense) in order to achieve a greater level of customer service</a:t>
            </a:r>
          </a:p>
        </p:txBody>
      </p:sp>
    </p:spTree>
    <p:extLst>
      <p:ext uri="{BB962C8B-B14F-4D97-AF65-F5344CB8AC3E}">
        <p14:creationId xmlns:p14="http://schemas.microsoft.com/office/powerpoint/2010/main" val="275099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Operations Management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686769"/>
          </a:xfrm>
        </p:spPr>
        <p:txBody>
          <a:bodyPr/>
          <a:lstStyle/>
          <a:p>
            <a:pPr>
              <a:spcBef>
                <a:spcPts val="800"/>
              </a:spcBef>
            </a:pPr>
            <a:r>
              <a:rPr lang="en-US" b="1" dirty="0"/>
              <a:t>What is operations?</a:t>
            </a:r>
          </a:p>
          <a:p>
            <a:pPr lvl="1"/>
            <a:r>
              <a:rPr lang="en-US" dirty="0"/>
              <a:t>The part of a business organization that is responsible for producing goods or services</a:t>
            </a:r>
          </a:p>
          <a:p>
            <a:pPr>
              <a:spcBef>
                <a:spcPts val="800"/>
              </a:spcBef>
            </a:pPr>
            <a:r>
              <a:rPr lang="en-US" b="1" dirty="0"/>
              <a:t>How can we define operations management?</a:t>
            </a:r>
          </a:p>
          <a:p>
            <a:pPr lvl="1"/>
            <a:r>
              <a:rPr lang="en-US" dirty="0"/>
              <a:t>The management of systems or processes that create goods and/or provide services</a:t>
            </a:r>
          </a:p>
        </p:txBody>
      </p:sp>
    </p:spTree>
    <p:extLst>
      <p:ext uri="{BB962C8B-B14F-4D97-AF65-F5344CB8AC3E}">
        <p14:creationId xmlns:p14="http://schemas.microsoft.com/office/powerpoint/2010/main" val="3020740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Systems Perspective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819291"/>
          </a:xfrm>
        </p:spPr>
        <p:txBody>
          <a:bodyPr/>
          <a:lstStyle/>
          <a:p>
            <a:pPr>
              <a:spcBef>
                <a:spcPts val="800"/>
              </a:spcBef>
            </a:pPr>
            <a:r>
              <a:rPr lang="en-US" sz="2200" b="1" i="1" dirty="0"/>
              <a:t>System</a:t>
            </a:r>
            <a:r>
              <a:rPr lang="en-US" sz="2200" b="1" dirty="0"/>
              <a:t> - a set of interrelated parts that must work together</a:t>
            </a:r>
          </a:p>
          <a:p>
            <a:pPr lvl="1"/>
            <a:r>
              <a:rPr lang="en-US" sz="2000" dirty="0"/>
              <a:t>The business organization is a system composed of subsystems</a:t>
            </a:r>
          </a:p>
          <a:p>
            <a:pPr lvl="2"/>
            <a:r>
              <a:rPr lang="en-US" sz="1800" dirty="0"/>
              <a:t>Marketing subsystem</a:t>
            </a:r>
          </a:p>
          <a:p>
            <a:pPr lvl="2"/>
            <a:r>
              <a:rPr lang="en-US" sz="1800" dirty="0"/>
              <a:t>Operations subsystem</a:t>
            </a:r>
          </a:p>
          <a:p>
            <a:pPr lvl="2"/>
            <a:r>
              <a:rPr lang="en-US" sz="1800" dirty="0"/>
              <a:t>Finance subsystem</a:t>
            </a:r>
          </a:p>
          <a:p>
            <a:pPr>
              <a:spcBef>
                <a:spcPts val="800"/>
              </a:spcBef>
            </a:pPr>
            <a:r>
              <a:rPr lang="en-US" sz="2200" b="1" dirty="0"/>
              <a:t>The systems perspective </a:t>
            </a:r>
          </a:p>
          <a:p>
            <a:pPr lvl="1"/>
            <a:r>
              <a:rPr lang="en-US" sz="2000" dirty="0"/>
              <a:t>Emphasizes </a:t>
            </a:r>
            <a:r>
              <a:rPr lang="en-US" sz="2000" i="1" dirty="0"/>
              <a:t>interrelationships among subsystems</a:t>
            </a:r>
            <a:endParaRPr lang="en-US" sz="2000" dirty="0"/>
          </a:p>
          <a:p>
            <a:pPr lvl="1"/>
            <a:r>
              <a:rPr lang="en-US" sz="2000" dirty="0"/>
              <a:t>Main theme is that </a:t>
            </a:r>
            <a:r>
              <a:rPr lang="en-US" sz="2000" i="1" dirty="0"/>
              <a:t>the whole is greater than the sum of its parts</a:t>
            </a:r>
          </a:p>
          <a:p>
            <a:pPr lvl="1"/>
            <a:r>
              <a:rPr lang="en-US" sz="2000" dirty="0"/>
              <a:t>The output and objectives of the organization take precedence over those of any one subsystem</a:t>
            </a:r>
          </a:p>
        </p:txBody>
      </p:sp>
    </p:spTree>
    <p:extLst>
      <p:ext uri="{BB962C8B-B14F-4D97-AF65-F5344CB8AC3E}">
        <p14:creationId xmlns:p14="http://schemas.microsoft.com/office/powerpoint/2010/main" val="8382464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Establishing Priorities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pPr>
            <a:r>
              <a:rPr lang="en-US" dirty="0"/>
              <a:t>In nearly all cases, certain issues or items are more important than others</a:t>
            </a:r>
          </a:p>
          <a:p>
            <a:pPr>
              <a:spcBef>
                <a:spcPts val="600"/>
              </a:spcBef>
            </a:pPr>
            <a:r>
              <a:rPr lang="en-US" dirty="0"/>
              <a:t>Recognizing this allows managers to focus their attention to those efforts that will do the most good</a:t>
            </a:r>
          </a:p>
          <a:p>
            <a:pPr lvl="1">
              <a:spcBef>
                <a:spcPts val="600"/>
              </a:spcBef>
            </a:pPr>
            <a:r>
              <a:rPr lang="en-US" dirty="0"/>
              <a:t>Pareto Phenomenon - a few factors account for a high percentage of occurrence of some event(s)</a:t>
            </a:r>
          </a:p>
          <a:p>
            <a:pPr lvl="2">
              <a:spcBef>
                <a:spcPts val="600"/>
              </a:spcBef>
            </a:pPr>
            <a:r>
              <a:rPr lang="en-US" dirty="0"/>
              <a:t>The critical few factors should receive the highest priority</a:t>
            </a:r>
          </a:p>
          <a:p>
            <a:pPr lvl="2">
              <a:spcBef>
                <a:spcPts val="600"/>
              </a:spcBef>
            </a:pPr>
            <a:r>
              <a:rPr lang="en-US" dirty="0"/>
              <a:t>This is a concept that is appropriately applied to all areas and levels of management</a:t>
            </a:r>
          </a:p>
        </p:txBody>
      </p:sp>
    </p:spTree>
    <p:extLst>
      <p:ext uri="{BB962C8B-B14F-4D97-AF65-F5344CB8AC3E}">
        <p14:creationId xmlns:p14="http://schemas.microsoft.com/office/powerpoint/2010/main" val="41996887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Historical Evolution of OM</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pPr>
            <a:r>
              <a:rPr lang="en-US" dirty="0"/>
              <a:t>Industrial Revolution</a:t>
            </a:r>
          </a:p>
          <a:p>
            <a:pPr>
              <a:spcBef>
                <a:spcPts val="600"/>
              </a:spcBef>
            </a:pPr>
            <a:r>
              <a:rPr lang="en-US" dirty="0"/>
              <a:t>Scientific management</a:t>
            </a:r>
          </a:p>
          <a:p>
            <a:pPr>
              <a:spcBef>
                <a:spcPts val="600"/>
              </a:spcBef>
            </a:pPr>
            <a:r>
              <a:rPr lang="en-US" dirty="0"/>
              <a:t>Human relations movement</a:t>
            </a:r>
          </a:p>
          <a:p>
            <a:pPr>
              <a:spcBef>
                <a:spcPts val="600"/>
              </a:spcBef>
            </a:pPr>
            <a:r>
              <a:rPr lang="en-US" dirty="0"/>
              <a:t>Decision models and management science</a:t>
            </a:r>
          </a:p>
          <a:p>
            <a:pPr>
              <a:spcBef>
                <a:spcPts val="600"/>
              </a:spcBef>
            </a:pPr>
            <a:r>
              <a:rPr lang="en-US" dirty="0"/>
              <a:t>Influence of Japanese manufacturers</a:t>
            </a:r>
          </a:p>
        </p:txBody>
      </p:sp>
    </p:spTree>
    <p:extLst>
      <p:ext uri="{BB962C8B-B14F-4D97-AF65-F5344CB8AC3E}">
        <p14:creationId xmlns:p14="http://schemas.microsoft.com/office/powerpoint/2010/main" val="22620040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Industrial Revolution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8"/>
            <a:ext cx="8458200" cy="4954165"/>
          </a:xfrm>
        </p:spPr>
        <p:txBody>
          <a:bodyPr/>
          <a:lstStyle/>
          <a:p>
            <a:pPr>
              <a:spcBef>
                <a:spcPts val="600"/>
              </a:spcBef>
              <a:spcAft>
                <a:spcPts val="600"/>
              </a:spcAft>
            </a:pPr>
            <a:r>
              <a:rPr lang="en-US" sz="2200" b="1" dirty="0"/>
              <a:t>Pre-Industrial Revolution</a:t>
            </a:r>
          </a:p>
          <a:p>
            <a:pPr lvl="1">
              <a:spcBef>
                <a:spcPts val="600"/>
              </a:spcBef>
              <a:spcAft>
                <a:spcPts val="600"/>
              </a:spcAft>
            </a:pPr>
            <a:r>
              <a:rPr lang="en-US" sz="2200" b="1" dirty="0"/>
              <a:t>Craft production</a:t>
            </a:r>
            <a:r>
              <a:rPr lang="en-US" sz="2200" dirty="0"/>
              <a:t> - System in which highly skilled workers use simple, flexible tools to produce small quantities of customized goods</a:t>
            </a:r>
          </a:p>
          <a:p>
            <a:pPr>
              <a:spcBef>
                <a:spcPts val="600"/>
              </a:spcBef>
              <a:spcAft>
                <a:spcPts val="600"/>
              </a:spcAft>
            </a:pPr>
            <a:r>
              <a:rPr lang="en-US" sz="2200" b="1" dirty="0"/>
              <a:t>Some key elements of the industrial revolution</a:t>
            </a:r>
          </a:p>
          <a:p>
            <a:pPr lvl="1">
              <a:spcBef>
                <a:spcPts val="600"/>
              </a:spcBef>
              <a:spcAft>
                <a:spcPts val="600"/>
              </a:spcAft>
            </a:pPr>
            <a:r>
              <a:rPr lang="en-US" sz="2200" dirty="0"/>
              <a:t>Began in England in the 1770s</a:t>
            </a:r>
          </a:p>
          <a:p>
            <a:pPr lvl="1">
              <a:spcBef>
                <a:spcPts val="600"/>
              </a:spcBef>
              <a:spcAft>
                <a:spcPts val="600"/>
              </a:spcAft>
            </a:pPr>
            <a:r>
              <a:rPr lang="en-US" sz="2200" dirty="0"/>
              <a:t>Division of labor - Adam Smith, 1776</a:t>
            </a:r>
          </a:p>
          <a:p>
            <a:pPr lvl="1">
              <a:spcBef>
                <a:spcPts val="600"/>
              </a:spcBef>
              <a:spcAft>
                <a:spcPts val="600"/>
              </a:spcAft>
            </a:pPr>
            <a:r>
              <a:rPr lang="en-US" sz="2200" dirty="0"/>
              <a:t>Application of the “</a:t>
            </a:r>
            <a:r>
              <a:rPr lang="en-US" sz="2200" dirty="0" err="1"/>
              <a:t>rotative</a:t>
            </a:r>
            <a:r>
              <a:rPr lang="en-US" sz="2200" dirty="0"/>
              <a:t>” steam engine, 1780s</a:t>
            </a:r>
          </a:p>
          <a:p>
            <a:pPr lvl="1">
              <a:spcBef>
                <a:spcPts val="600"/>
              </a:spcBef>
              <a:spcAft>
                <a:spcPts val="600"/>
              </a:spcAft>
            </a:pPr>
            <a:r>
              <a:rPr lang="en-US" sz="2200" dirty="0"/>
              <a:t>Cotton gin and interchangeable parts - Eli Whitney, 1792</a:t>
            </a:r>
          </a:p>
          <a:p>
            <a:pPr>
              <a:spcBef>
                <a:spcPts val="600"/>
              </a:spcBef>
              <a:spcAft>
                <a:spcPts val="600"/>
              </a:spcAft>
            </a:pPr>
            <a:r>
              <a:rPr lang="en-US" sz="2200" b="1" dirty="0"/>
              <a:t>Management theory and practice did not advance appreciably during this period</a:t>
            </a:r>
          </a:p>
        </p:txBody>
      </p:sp>
    </p:spTree>
    <p:extLst>
      <p:ext uri="{BB962C8B-B14F-4D97-AF65-F5344CB8AC3E}">
        <p14:creationId xmlns:p14="http://schemas.microsoft.com/office/powerpoint/2010/main" val="842037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Scientific Management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819291"/>
          </a:xfrm>
        </p:spPr>
        <p:txBody>
          <a:bodyPr/>
          <a:lstStyle/>
          <a:p>
            <a:r>
              <a:rPr lang="en-US" b="1" dirty="0"/>
              <a:t>Movement was led by efficiency engineer, Frederick Winslow Taylor</a:t>
            </a:r>
          </a:p>
          <a:p>
            <a:pPr lvl="1"/>
            <a:r>
              <a:rPr lang="en-US" dirty="0"/>
              <a:t>Believed in a “science of management” based on observation, measurement, analysis and improvement of work methods, and economic incentives</a:t>
            </a:r>
          </a:p>
          <a:p>
            <a:pPr lvl="1"/>
            <a:r>
              <a:rPr lang="en-US" dirty="0"/>
              <a:t>Management is responsible for planning, carefully selecting and training workers, finding the best way to perform each job, achieving cooperation between management and workers, and separating management activities from work activities</a:t>
            </a:r>
          </a:p>
          <a:p>
            <a:pPr lvl="1"/>
            <a:r>
              <a:rPr lang="en-US" dirty="0"/>
              <a:t>Emphasis was on maximizing output</a:t>
            </a:r>
          </a:p>
        </p:txBody>
      </p:sp>
    </p:spTree>
    <p:extLst>
      <p:ext uri="{BB962C8B-B14F-4D97-AF65-F5344CB8AC3E}">
        <p14:creationId xmlns:p14="http://schemas.microsoft.com/office/powerpoint/2010/main" val="19164798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Human Relations Movement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806039"/>
          </a:xfrm>
        </p:spPr>
        <p:txBody>
          <a:bodyPr/>
          <a:lstStyle/>
          <a:p>
            <a:pPr>
              <a:spcBef>
                <a:spcPts val="800"/>
              </a:spcBef>
            </a:pPr>
            <a:r>
              <a:rPr lang="en-US" dirty="0"/>
              <a:t>The human relations movement emphasized the importance of the human element in job design</a:t>
            </a:r>
          </a:p>
          <a:p>
            <a:pPr lvl="1"/>
            <a:r>
              <a:rPr lang="en-US" sz="2200" dirty="0"/>
              <a:t>Lillian </a:t>
            </a:r>
            <a:r>
              <a:rPr lang="en-US" sz="2200" dirty="0" err="1"/>
              <a:t>Gilbreth</a:t>
            </a:r>
            <a:r>
              <a:rPr lang="en-US" sz="2200" dirty="0"/>
              <a:t> – applications of psychology</a:t>
            </a:r>
          </a:p>
          <a:p>
            <a:pPr lvl="1"/>
            <a:r>
              <a:rPr lang="en-US" sz="2200" dirty="0"/>
              <a:t>Elton Mayo – Hawthorne studies on worker motivation, 1930</a:t>
            </a:r>
          </a:p>
          <a:p>
            <a:pPr lvl="1"/>
            <a:r>
              <a:rPr lang="en-US" sz="2200" dirty="0"/>
              <a:t>Abraham Maslow – motivation theory, 1940s; hierarchy of needs, 1954</a:t>
            </a:r>
          </a:p>
          <a:p>
            <a:pPr lvl="1"/>
            <a:r>
              <a:rPr lang="en-US" sz="2200" dirty="0"/>
              <a:t>Frederick Hertzberg – Two Factor Theory, 1959</a:t>
            </a:r>
          </a:p>
          <a:p>
            <a:pPr lvl="1"/>
            <a:r>
              <a:rPr lang="en-US" sz="2200" dirty="0"/>
              <a:t>Douglas McGregor – Theory X and Theory Y, 1960s</a:t>
            </a:r>
          </a:p>
          <a:p>
            <a:pPr lvl="1"/>
            <a:r>
              <a:rPr lang="en-US" sz="2200" dirty="0"/>
              <a:t>William </a:t>
            </a:r>
            <a:r>
              <a:rPr lang="en-US" sz="2200" dirty="0" err="1"/>
              <a:t>Ouchi</a:t>
            </a:r>
            <a:r>
              <a:rPr lang="en-US" sz="2200" dirty="0"/>
              <a:t> – Theory Z, 1981</a:t>
            </a:r>
          </a:p>
        </p:txBody>
      </p:sp>
    </p:spTree>
    <p:extLst>
      <p:ext uri="{BB962C8B-B14F-4D97-AF65-F5344CB8AC3E}">
        <p14:creationId xmlns:p14="http://schemas.microsoft.com/office/powerpoint/2010/main" val="959644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Decision Models &amp; Management Science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806039"/>
          </a:xfrm>
        </p:spPr>
        <p:txBody>
          <a:bodyPr/>
          <a:lstStyle/>
          <a:p>
            <a:pPr>
              <a:spcBef>
                <a:spcPts val="800"/>
              </a:spcBef>
            </a:pPr>
            <a:r>
              <a:rPr lang="en-US" dirty="0"/>
              <a:t>F.W. Harris – mathematical model for inventory management, 1915</a:t>
            </a:r>
          </a:p>
          <a:p>
            <a:pPr>
              <a:spcBef>
                <a:spcPts val="800"/>
              </a:spcBef>
            </a:pPr>
            <a:r>
              <a:rPr lang="en-US" dirty="0"/>
              <a:t>Dodge, </a:t>
            </a:r>
            <a:r>
              <a:rPr lang="en-US" dirty="0" err="1"/>
              <a:t>Romig</a:t>
            </a:r>
            <a:r>
              <a:rPr lang="en-US" dirty="0"/>
              <a:t>, and </a:t>
            </a:r>
            <a:r>
              <a:rPr lang="en-US" dirty="0" err="1"/>
              <a:t>Shewart</a:t>
            </a:r>
            <a:r>
              <a:rPr lang="en-US" dirty="0"/>
              <a:t> – statistical procedures for sampling and quality control, 1930s</a:t>
            </a:r>
          </a:p>
          <a:p>
            <a:pPr>
              <a:spcBef>
                <a:spcPts val="800"/>
              </a:spcBef>
            </a:pPr>
            <a:r>
              <a:rPr lang="en-US" dirty="0" err="1"/>
              <a:t>Tippett</a:t>
            </a:r>
            <a:r>
              <a:rPr lang="en-US" dirty="0"/>
              <a:t> – statistical sampling theory, 1935</a:t>
            </a:r>
          </a:p>
          <a:p>
            <a:pPr>
              <a:spcBef>
                <a:spcPts val="800"/>
              </a:spcBef>
            </a:pPr>
            <a:r>
              <a:rPr lang="en-US" dirty="0"/>
              <a:t>Operations Research (OR) Groups – OR applications in warfare</a:t>
            </a:r>
          </a:p>
          <a:p>
            <a:pPr>
              <a:spcBef>
                <a:spcPts val="800"/>
              </a:spcBef>
            </a:pPr>
            <a:r>
              <a:rPr lang="en-US" dirty="0"/>
              <a:t>George </a:t>
            </a:r>
            <a:r>
              <a:rPr lang="en-US" dirty="0" err="1"/>
              <a:t>Dantzig</a:t>
            </a:r>
            <a:r>
              <a:rPr lang="en-US" dirty="0"/>
              <a:t> – linear programming, 1947</a:t>
            </a:r>
          </a:p>
        </p:txBody>
      </p:sp>
    </p:spTree>
    <p:extLst>
      <p:ext uri="{BB962C8B-B14F-4D97-AF65-F5344CB8AC3E}">
        <p14:creationId xmlns:p14="http://schemas.microsoft.com/office/powerpoint/2010/main" val="7057504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Influence of Japanese Manufacturers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845795"/>
          </a:xfrm>
        </p:spPr>
        <p:txBody>
          <a:bodyPr/>
          <a:lstStyle/>
          <a:p>
            <a:r>
              <a:rPr lang="en-US" b="1" dirty="0"/>
              <a:t>Refined and developed management practices that increased productivity</a:t>
            </a:r>
          </a:p>
          <a:p>
            <a:pPr lvl="1"/>
            <a:r>
              <a:rPr lang="en-US" dirty="0"/>
              <a:t>Credited with fueling the “quality revolution”</a:t>
            </a:r>
          </a:p>
          <a:p>
            <a:pPr lvl="1"/>
            <a:r>
              <a:rPr lang="en-US" dirty="0"/>
              <a:t>Just-in-Time production</a:t>
            </a:r>
          </a:p>
        </p:txBody>
      </p:sp>
    </p:spTree>
    <p:extLst>
      <p:ext uri="{BB962C8B-B14F-4D97-AF65-F5344CB8AC3E}">
        <p14:creationId xmlns:p14="http://schemas.microsoft.com/office/powerpoint/2010/main" val="29245334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42900" y="304800"/>
            <a:ext cx="8458200" cy="678611"/>
          </a:xfrm>
        </p:spPr>
        <p:txBody>
          <a:bodyPr/>
          <a:lstStyle/>
          <a:p>
            <a:r>
              <a:rPr lang="en-US" dirty="0"/>
              <a:t>Table 1.5</a:t>
            </a:r>
            <a:br>
              <a:rPr lang="en-US" dirty="0"/>
            </a:br>
            <a:r>
              <a:rPr lang="en-US" dirty="0"/>
              <a:t>Historical summary of operations management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1.8</a:t>
            </a:r>
          </a:p>
        </p:txBody>
      </p:sp>
      <p:graphicFrame>
        <p:nvGraphicFramePr>
          <p:cNvPr id="5" name="Table 3"/>
          <p:cNvGraphicFramePr>
            <a:graphicFrameLocks noGrp="1"/>
          </p:cNvGraphicFramePr>
          <p:nvPr>
            <p:ph sz="quarter" idx="14"/>
            <p:extLst>
              <p:ext uri="{D42A27DB-BD31-4B8C-83A1-F6EECF244321}">
                <p14:modId xmlns:p14="http://schemas.microsoft.com/office/powerpoint/2010/main" val="1803824972"/>
              </p:ext>
            </p:extLst>
          </p:nvPr>
        </p:nvGraphicFramePr>
        <p:xfrm>
          <a:off x="773430" y="1203960"/>
          <a:ext cx="7597140" cy="4937760"/>
        </p:xfrm>
        <a:graphic>
          <a:graphicData uri="http://schemas.openxmlformats.org/drawingml/2006/table">
            <a:tbl>
              <a:tblPr firstRow="1" bandRow="1">
                <a:tableStyleId>{5C22544A-7EE6-4342-B048-85BDC9FD1C3A}</a:tableStyleId>
              </a:tblPr>
              <a:tblGrid>
                <a:gridCol w="1192530">
                  <a:extLst>
                    <a:ext uri="{9D8B030D-6E8A-4147-A177-3AD203B41FA5}">
                      <a16:colId xmlns:a16="http://schemas.microsoft.com/office/drawing/2014/main" val="20000"/>
                    </a:ext>
                  </a:extLst>
                </a:gridCol>
                <a:gridCol w="3427730">
                  <a:extLst>
                    <a:ext uri="{9D8B030D-6E8A-4147-A177-3AD203B41FA5}">
                      <a16:colId xmlns:a16="http://schemas.microsoft.com/office/drawing/2014/main" val="20001"/>
                    </a:ext>
                  </a:extLst>
                </a:gridCol>
                <a:gridCol w="2976880">
                  <a:extLst>
                    <a:ext uri="{9D8B030D-6E8A-4147-A177-3AD203B41FA5}">
                      <a16:colId xmlns:a16="http://schemas.microsoft.com/office/drawing/2014/main" val="20002"/>
                    </a:ext>
                  </a:extLst>
                </a:gridCol>
              </a:tblGrid>
              <a:tr h="0">
                <a:tc>
                  <a:txBody>
                    <a:bodyPr/>
                    <a:lstStyle/>
                    <a:p>
                      <a:r>
                        <a:rPr lang="en-US" sz="900" dirty="0">
                          <a:solidFill>
                            <a:schemeClr val="tx1"/>
                          </a:solidFill>
                        </a:rPr>
                        <a:t>Approximate Date</a:t>
                      </a:r>
                    </a:p>
                  </a:txBody>
                  <a:tcPr>
                    <a:solidFill>
                      <a:srgbClr val="D1CBAF"/>
                    </a:solidFill>
                  </a:tcPr>
                </a:tc>
                <a:tc>
                  <a:txBody>
                    <a:bodyPr/>
                    <a:lstStyle/>
                    <a:p>
                      <a:r>
                        <a:rPr lang="en-US" sz="900" dirty="0">
                          <a:solidFill>
                            <a:schemeClr val="tx1"/>
                          </a:solidFill>
                        </a:rPr>
                        <a:t>Contribution/Concept</a:t>
                      </a:r>
                    </a:p>
                  </a:txBody>
                  <a:tcPr>
                    <a:solidFill>
                      <a:srgbClr val="D1CBAF"/>
                    </a:solidFill>
                  </a:tcPr>
                </a:tc>
                <a:tc>
                  <a:txBody>
                    <a:bodyPr/>
                    <a:lstStyle/>
                    <a:p>
                      <a:r>
                        <a:rPr lang="en-US" sz="900" dirty="0">
                          <a:solidFill>
                            <a:schemeClr val="tx1"/>
                          </a:solidFill>
                        </a:rPr>
                        <a:t>Originator</a:t>
                      </a:r>
                    </a:p>
                  </a:txBody>
                  <a:tcPr>
                    <a:solidFill>
                      <a:srgbClr val="D1CBAF"/>
                    </a:solidFill>
                  </a:tcPr>
                </a:tc>
                <a:extLst>
                  <a:ext uri="{0D108BD9-81ED-4DB2-BD59-A6C34878D82A}">
                    <a16:rowId xmlns:a16="http://schemas.microsoft.com/office/drawing/2014/main" val="10000"/>
                  </a:ext>
                </a:extLst>
              </a:tr>
              <a:tr h="0">
                <a:tc>
                  <a:txBody>
                    <a:bodyPr/>
                    <a:lstStyle/>
                    <a:p>
                      <a:r>
                        <a:rPr lang="en-US" sz="900" dirty="0"/>
                        <a:t>1776</a:t>
                      </a:r>
                    </a:p>
                  </a:txBody>
                  <a:tcPr>
                    <a:solidFill>
                      <a:srgbClr val="E6E3D2"/>
                    </a:solidFill>
                  </a:tcPr>
                </a:tc>
                <a:tc>
                  <a:txBody>
                    <a:bodyPr/>
                    <a:lstStyle/>
                    <a:p>
                      <a:r>
                        <a:rPr lang="en-US" sz="900" dirty="0"/>
                        <a:t>Division of labor</a:t>
                      </a:r>
                    </a:p>
                  </a:txBody>
                  <a:tcPr>
                    <a:solidFill>
                      <a:srgbClr val="E6E3D2"/>
                    </a:solidFill>
                  </a:tcPr>
                </a:tc>
                <a:tc>
                  <a:txBody>
                    <a:bodyPr/>
                    <a:lstStyle/>
                    <a:p>
                      <a:r>
                        <a:rPr lang="en-US" sz="900" dirty="0"/>
                        <a:t>Adam Smith</a:t>
                      </a:r>
                    </a:p>
                  </a:txBody>
                  <a:tcPr>
                    <a:solidFill>
                      <a:srgbClr val="E6E3D2"/>
                    </a:solidFill>
                  </a:tcPr>
                </a:tc>
                <a:extLst>
                  <a:ext uri="{0D108BD9-81ED-4DB2-BD59-A6C34878D82A}">
                    <a16:rowId xmlns:a16="http://schemas.microsoft.com/office/drawing/2014/main" val="10001"/>
                  </a:ext>
                </a:extLst>
              </a:tr>
              <a:tr h="0">
                <a:tc>
                  <a:txBody>
                    <a:bodyPr/>
                    <a:lstStyle/>
                    <a:p>
                      <a:r>
                        <a:rPr lang="en-US" sz="900" dirty="0"/>
                        <a:t>1790</a:t>
                      </a:r>
                    </a:p>
                  </a:txBody>
                  <a:tcPr>
                    <a:solidFill>
                      <a:srgbClr val="E6E3D2"/>
                    </a:solidFill>
                  </a:tcPr>
                </a:tc>
                <a:tc>
                  <a:txBody>
                    <a:bodyPr/>
                    <a:lstStyle/>
                    <a:p>
                      <a:r>
                        <a:rPr lang="en-US" sz="900" dirty="0"/>
                        <a:t>Interchangeable parts</a:t>
                      </a:r>
                    </a:p>
                  </a:txBody>
                  <a:tcPr>
                    <a:solidFill>
                      <a:srgbClr val="E6E3D2"/>
                    </a:solidFill>
                  </a:tcPr>
                </a:tc>
                <a:tc>
                  <a:txBody>
                    <a:bodyPr/>
                    <a:lstStyle/>
                    <a:p>
                      <a:r>
                        <a:rPr lang="en-US" sz="900" dirty="0"/>
                        <a:t>Eli Whitney</a:t>
                      </a:r>
                    </a:p>
                  </a:txBody>
                  <a:tcPr>
                    <a:solidFill>
                      <a:srgbClr val="E6E3D2"/>
                    </a:solidFill>
                  </a:tcPr>
                </a:tc>
                <a:extLst>
                  <a:ext uri="{0D108BD9-81ED-4DB2-BD59-A6C34878D82A}">
                    <a16:rowId xmlns:a16="http://schemas.microsoft.com/office/drawing/2014/main" val="10002"/>
                  </a:ext>
                </a:extLst>
              </a:tr>
              <a:tr h="0">
                <a:tc>
                  <a:txBody>
                    <a:bodyPr/>
                    <a:lstStyle/>
                    <a:p>
                      <a:r>
                        <a:rPr lang="en-US" sz="900" dirty="0"/>
                        <a:t>1911</a:t>
                      </a:r>
                    </a:p>
                  </a:txBody>
                  <a:tcPr>
                    <a:solidFill>
                      <a:srgbClr val="E6E3D2"/>
                    </a:solidFill>
                  </a:tcPr>
                </a:tc>
                <a:tc>
                  <a:txBody>
                    <a:bodyPr/>
                    <a:lstStyle/>
                    <a:p>
                      <a:r>
                        <a:rPr lang="en-US" sz="900" dirty="0"/>
                        <a:t>Principles of scientific management</a:t>
                      </a:r>
                    </a:p>
                  </a:txBody>
                  <a:tcPr>
                    <a:solidFill>
                      <a:srgbClr val="E6E3D2"/>
                    </a:solidFill>
                  </a:tcPr>
                </a:tc>
                <a:tc>
                  <a:txBody>
                    <a:bodyPr/>
                    <a:lstStyle/>
                    <a:p>
                      <a:r>
                        <a:rPr lang="en-US" sz="900" dirty="0"/>
                        <a:t>Frederick W. Taylor</a:t>
                      </a:r>
                    </a:p>
                  </a:txBody>
                  <a:tcPr>
                    <a:solidFill>
                      <a:srgbClr val="E6E3D2"/>
                    </a:solidFill>
                  </a:tcPr>
                </a:tc>
                <a:extLst>
                  <a:ext uri="{0D108BD9-81ED-4DB2-BD59-A6C34878D82A}">
                    <a16:rowId xmlns:a16="http://schemas.microsoft.com/office/drawing/2014/main" val="10003"/>
                  </a:ext>
                </a:extLst>
              </a:tr>
              <a:tr h="0">
                <a:tc>
                  <a:txBody>
                    <a:bodyPr/>
                    <a:lstStyle/>
                    <a:p>
                      <a:r>
                        <a:rPr lang="en-US" sz="900" dirty="0"/>
                        <a:t>1911</a:t>
                      </a:r>
                    </a:p>
                  </a:txBody>
                  <a:tcPr>
                    <a:solidFill>
                      <a:srgbClr val="E6E3D2"/>
                    </a:solidFill>
                  </a:tcPr>
                </a:tc>
                <a:tc>
                  <a:txBody>
                    <a:bodyPr/>
                    <a:lstStyle/>
                    <a:p>
                      <a:r>
                        <a:rPr lang="en-US" sz="900" dirty="0"/>
                        <a:t>Motion study, use of industrial psychology</a:t>
                      </a:r>
                    </a:p>
                  </a:txBody>
                  <a:tcPr>
                    <a:solidFill>
                      <a:srgbClr val="E6E3D2"/>
                    </a:solidFill>
                  </a:tcPr>
                </a:tc>
                <a:tc>
                  <a:txBody>
                    <a:bodyPr/>
                    <a:lstStyle/>
                    <a:p>
                      <a:r>
                        <a:rPr lang="en-US" sz="900" dirty="0"/>
                        <a:t>Frank and Lillian</a:t>
                      </a:r>
                      <a:r>
                        <a:rPr lang="en-US" sz="900" baseline="0" dirty="0"/>
                        <a:t> </a:t>
                      </a:r>
                      <a:r>
                        <a:rPr lang="en-US" sz="900" baseline="0" dirty="0" err="1"/>
                        <a:t>Gilbreth</a:t>
                      </a:r>
                      <a:endParaRPr lang="en-US" sz="900" dirty="0"/>
                    </a:p>
                  </a:txBody>
                  <a:tcPr>
                    <a:solidFill>
                      <a:srgbClr val="E6E3D2"/>
                    </a:solidFill>
                  </a:tcPr>
                </a:tc>
                <a:extLst>
                  <a:ext uri="{0D108BD9-81ED-4DB2-BD59-A6C34878D82A}">
                    <a16:rowId xmlns:a16="http://schemas.microsoft.com/office/drawing/2014/main" val="10004"/>
                  </a:ext>
                </a:extLst>
              </a:tr>
              <a:tr h="0">
                <a:tc>
                  <a:txBody>
                    <a:bodyPr/>
                    <a:lstStyle/>
                    <a:p>
                      <a:r>
                        <a:rPr lang="en-US" sz="900" dirty="0"/>
                        <a:t>1912</a:t>
                      </a:r>
                    </a:p>
                  </a:txBody>
                  <a:tcPr>
                    <a:solidFill>
                      <a:srgbClr val="E6E3D2"/>
                    </a:solidFill>
                  </a:tcPr>
                </a:tc>
                <a:tc>
                  <a:txBody>
                    <a:bodyPr/>
                    <a:lstStyle/>
                    <a:p>
                      <a:r>
                        <a:rPr lang="en-US" sz="900" dirty="0"/>
                        <a:t>Chart for scheduling</a:t>
                      </a:r>
                      <a:r>
                        <a:rPr lang="en-US" sz="900" baseline="0" dirty="0"/>
                        <a:t> activities</a:t>
                      </a:r>
                      <a:endParaRPr lang="en-US" sz="900" dirty="0"/>
                    </a:p>
                  </a:txBody>
                  <a:tcPr>
                    <a:solidFill>
                      <a:srgbClr val="E6E3D2"/>
                    </a:solidFill>
                  </a:tcPr>
                </a:tc>
                <a:tc>
                  <a:txBody>
                    <a:bodyPr/>
                    <a:lstStyle/>
                    <a:p>
                      <a:r>
                        <a:rPr lang="en-US" sz="900" dirty="0"/>
                        <a:t>Henry Gantt</a:t>
                      </a:r>
                    </a:p>
                  </a:txBody>
                  <a:tcPr>
                    <a:solidFill>
                      <a:srgbClr val="E6E3D2"/>
                    </a:solidFill>
                  </a:tcPr>
                </a:tc>
                <a:extLst>
                  <a:ext uri="{0D108BD9-81ED-4DB2-BD59-A6C34878D82A}">
                    <a16:rowId xmlns:a16="http://schemas.microsoft.com/office/drawing/2014/main" val="10005"/>
                  </a:ext>
                </a:extLst>
              </a:tr>
              <a:tr h="0">
                <a:tc>
                  <a:txBody>
                    <a:bodyPr/>
                    <a:lstStyle/>
                    <a:p>
                      <a:r>
                        <a:rPr lang="en-US" sz="900" dirty="0"/>
                        <a:t>1913</a:t>
                      </a:r>
                    </a:p>
                  </a:txBody>
                  <a:tcPr>
                    <a:solidFill>
                      <a:srgbClr val="E6E3D2"/>
                    </a:solidFill>
                  </a:tcPr>
                </a:tc>
                <a:tc>
                  <a:txBody>
                    <a:bodyPr/>
                    <a:lstStyle/>
                    <a:p>
                      <a:r>
                        <a:rPr lang="en-US" sz="900" dirty="0"/>
                        <a:t>Moving assembly line</a:t>
                      </a:r>
                    </a:p>
                  </a:txBody>
                  <a:tcPr>
                    <a:solidFill>
                      <a:srgbClr val="E6E3D2"/>
                    </a:solidFill>
                  </a:tcPr>
                </a:tc>
                <a:tc>
                  <a:txBody>
                    <a:bodyPr/>
                    <a:lstStyle/>
                    <a:p>
                      <a:r>
                        <a:rPr lang="en-US" sz="900" dirty="0"/>
                        <a:t>Henry</a:t>
                      </a:r>
                      <a:r>
                        <a:rPr lang="en-US" sz="900" baseline="0" dirty="0"/>
                        <a:t> Ford</a:t>
                      </a:r>
                      <a:endParaRPr lang="en-US" sz="900" dirty="0"/>
                    </a:p>
                  </a:txBody>
                  <a:tcPr>
                    <a:solidFill>
                      <a:srgbClr val="E6E3D2"/>
                    </a:solidFill>
                  </a:tcPr>
                </a:tc>
                <a:extLst>
                  <a:ext uri="{0D108BD9-81ED-4DB2-BD59-A6C34878D82A}">
                    <a16:rowId xmlns:a16="http://schemas.microsoft.com/office/drawing/2014/main" val="10006"/>
                  </a:ext>
                </a:extLst>
              </a:tr>
              <a:tr h="0">
                <a:tc>
                  <a:txBody>
                    <a:bodyPr/>
                    <a:lstStyle/>
                    <a:p>
                      <a:r>
                        <a:rPr lang="en-US" sz="900" dirty="0"/>
                        <a:t>1915</a:t>
                      </a:r>
                    </a:p>
                  </a:txBody>
                  <a:tcPr>
                    <a:solidFill>
                      <a:srgbClr val="E6E3D2"/>
                    </a:solidFill>
                  </a:tcPr>
                </a:tc>
                <a:tc>
                  <a:txBody>
                    <a:bodyPr/>
                    <a:lstStyle/>
                    <a:p>
                      <a:r>
                        <a:rPr lang="en-US" sz="900" dirty="0"/>
                        <a:t>Mathematical model for inventory ordering</a:t>
                      </a:r>
                    </a:p>
                  </a:txBody>
                  <a:tcPr>
                    <a:solidFill>
                      <a:srgbClr val="E6E3D2"/>
                    </a:solidFill>
                  </a:tcPr>
                </a:tc>
                <a:tc>
                  <a:txBody>
                    <a:bodyPr/>
                    <a:lstStyle/>
                    <a:p>
                      <a:r>
                        <a:rPr lang="en-US" sz="900" dirty="0"/>
                        <a:t>F.W.</a:t>
                      </a:r>
                      <a:r>
                        <a:rPr lang="en-US" sz="900" baseline="0" dirty="0"/>
                        <a:t> Harris</a:t>
                      </a:r>
                      <a:endParaRPr lang="en-US" sz="900" dirty="0"/>
                    </a:p>
                  </a:txBody>
                  <a:tcPr>
                    <a:solidFill>
                      <a:srgbClr val="E6E3D2"/>
                    </a:solidFill>
                  </a:tcPr>
                </a:tc>
                <a:extLst>
                  <a:ext uri="{0D108BD9-81ED-4DB2-BD59-A6C34878D82A}">
                    <a16:rowId xmlns:a16="http://schemas.microsoft.com/office/drawing/2014/main" val="10007"/>
                  </a:ext>
                </a:extLst>
              </a:tr>
              <a:tr h="0">
                <a:tc>
                  <a:txBody>
                    <a:bodyPr/>
                    <a:lstStyle/>
                    <a:p>
                      <a:r>
                        <a:rPr lang="en-US" sz="900" dirty="0"/>
                        <a:t>1930</a:t>
                      </a:r>
                    </a:p>
                  </a:txBody>
                  <a:tcPr>
                    <a:solidFill>
                      <a:srgbClr val="E6E3D2"/>
                    </a:solidFill>
                  </a:tcPr>
                </a:tc>
                <a:tc>
                  <a:txBody>
                    <a:bodyPr/>
                    <a:lstStyle/>
                    <a:p>
                      <a:r>
                        <a:rPr lang="en-US" sz="900" dirty="0"/>
                        <a:t>Hawthorne studies on worker motivation</a:t>
                      </a:r>
                    </a:p>
                  </a:txBody>
                  <a:tcPr>
                    <a:solidFill>
                      <a:srgbClr val="E6E3D2"/>
                    </a:solidFill>
                  </a:tcPr>
                </a:tc>
                <a:tc>
                  <a:txBody>
                    <a:bodyPr/>
                    <a:lstStyle/>
                    <a:p>
                      <a:r>
                        <a:rPr lang="en-US" sz="900" dirty="0"/>
                        <a:t>Elton Mayo</a:t>
                      </a:r>
                    </a:p>
                  </a:txBody>
                  <a:tcPr>
                    <a:solidFill>
                      <a:srgbClr val="E6E3D2"/>
                    </a:solidFill>
                  </a:tcPr>
                </a:tc>
                <a:extLst>
                  <a:ext uri="{0D108BD9-81ED-4DB2-BD59-A6C34878D82A}">
                    <a16:rowId xmlns:a16="http://schemas.microsoft.com/office/drawing/2014/main" val="10008"/>
                  </a:ext>
                </a:extLst>
              </a:tr>
              <a:tr h="0">
                <a:tc>
                  <a:txBody>
                    <a:bodyPr/>
                    <a:lstStyle/>
                    <a:p>
                      <a:r>
                        <a:rPr lang="en-US" sz="900" dirty="0"/>
                        <a:t>1935</a:t>
                      </a:r>
                    </a:p>
                  </a:txBody>
                  <a:tcPr>
                    <a:solidFill>
                      <a:srgbClr val="E6E3D2"/>
                    </a:solidFill>
                  </a:tcPr>
                </a:tc>
                <a:tc>
                  <a:txBody>
                    <a:bodyPr/>
                    <a:lstStyle/>
                    <a:p>
                      <a:r>
                        <a:rPr lang="en-US" sz="900" dirty="0"/>
                        <a:t>Statistical procedures for sampling and</a:t>
                      </a:r>
                      <a:r>
                        <a:rPr lang="en-US" sz="900" baseline="0" dirty="0"/>
                        <a:t> quality control</a:t>
                      </a:r>
                      <a:endParaRPr lang="en-US" sz="900" dirty="0"/>
                    </a:p>
                  </a:txBody>
                  <a:tcPr>
                    <a:solidFill>
                      <a:srgbClr val="E6E3D2"/>
                    </a:solidFill>
                  </a:tcPr>
                </a:tc>
                <a:tc>
                  <a:txBody>
                    <a:bodyPr/>
                    <a:lstStyle/>
                    <a:p>
                      <a:r>
                        <a:rPr lang="en-US" sz="900" dirty="0"/>
                        <a:t>H.F. Dodge, H. G. </a:t>
                      </a:r>
                      <a:r>
                        <a:rPr lang="en-US" sz="900" dirty="0" err="1"/>
                        <a:t>Romig</a:t>
                      </a:r>
                      <a:r>
                        <a:rPr lang="en-US" sz="900" dirty="0"/>
                        <a:t>, W. </a:t>
                      </a:r>
                      <a:r>
                        <a:rPr lang="en-US" sz="900" dirty="0" err="1"/>
                        <a:t>Shewhart</a:t>
                      </a:r>
                      <a:r>
                        <a:rPr lang="en-US" sz="900" dirty="0"/>
                        <a:t>, L.H.C. </a:t>
                      </a:r>
                      <a:r>
                        <a:rPr lang="en-US" sz="900" dirty="0" err="1"/>
                        <a:t>Tippett</a:t>
                      </a:r>
                      <a:endParaRPr lang="en-US" sz="900" dirty="0"/>
                    </a:p>
                  </a:txBody>
                  <a:tcPr>
                    <a:solidFill>
                      <a:srgbClr val="E6E3D2"/>
                    </a:solidFill>
                  </a:tcPr>
                </a:tc>
                <a:extLst>
                  <a:ext uri="{0D108BD9-81ED-4DB2-BD59-A6C34878D82A}">
                    <a16:rowId xmlns:a16="http://schemas.microsoft.com/office/drawing/2014/main" val="10009"/>
                  </a:ext>
                </a:extLst>
              </a:tr>
              <a:tr h="0">
                <a:tc>
                  <a:txBody>
                    <a:bodyPr/>
                    <a:lstStyle/>
                    <a:p>
                      <a:r>
                        <a:rPr lang="en-US" sz="900" dirty="0"/>
                        <a:t>1940</a:t>
                      </a:r>
                    </a:p>
                  </a:txBody>
                  <a:tcPr>
                    <a:solidFill>
                      <a:srgbClr val="E6E3D2"/>
                    </a:solidFill>
                  </a:tcPr>
                </a:tc>
                <a:tc>
                  <a:txBody>
                    <a:bodyPr/>
                    <a:lstStyle/>
                    <a:p>
                      <a:r>
                        <a:rPr lang="en-US" sz="900" dirty="0"/>
                        <a:t>Operations</a:t>
                      </a:r>
                      <a:r>
                        <a:rPr lang="en-US" sz="900" baseline="0" dirty="0"/>
                        <a:t> research applications in warfare</a:t>
                      </a:r>
                      <a:endParaRPr lang="en-US" sz="900" dirty="0"/>
                    </a:p>
                  </a:txBody>
                  <a:tcPr>
                    <a:solidFill>
                      <a:srgbClr val="E6E3D2"/>
                    </a:solidFill>
                  </a:tcPr>
                </a:tc>
                <a:tc>
                  <a:txBody>
                    <a:bodyPr/>
                    <a:lstStyle/>
                    <a:p>
                      <a:r>
                        <a:rPr lang="en-US" sz="900" dirty="0"/>
                        <a:t>Operations research groups</a:t>
                      </a:r>
                    </a:p>
                  </a:txBody>
                  <a:tcPr>
                    <a:solidFill>
                      <a:srgbClr val="E6E3D2"/>
                    </a:solidFill>
                  </a:tcPr>
                </a:tc>
                <a:extLst>
                  <a:ext uri="{0D108BD9-81ED-4DB2-BD59-A6C34878D82A}">
                    <a16:rowId xmlns:a16="http://schemas.microsoft.com/office/drawing/2014/main" val="10010"/>
                  </a:ext>
                </a:extLst>
              </a:tr>
              <a:tr h="0">
                <a:tc>
                  <a:txBody>
                    <a:bodyPr/>
                    <a:lstStyle/>
                    <a:p>
                      <a:r>
                        <a:rPr lang="en-US" sz="900" dirty="0"/>
                        <a:t>1947</a:t>
                      </a:r>
                    </a:p>
                  </a:txBody>
                  <a:tcPr>
                    <a:solidFill>
                      <a:srgbClr val="E6E3D2"/>
                    </a:solidFill>
                  </a:tcPr>
                </a:tc>
                <a:tc>
                  <a:txBody>
                    <a:bodyPr/>
                    <a:lstStyle/>
                    <a:p>
                      <a:r>
                        <a:rPr lang="en-US" sz="900" dirty="0"/>
                        <a:t>Linear programming</a:t>
                      </a:r>
                    </a:p>
                  </a:txBody>
                  <a:tcPr>
                    <a:solidFill>
                      <a:srgbClr val="E6E3D2"/>
                    </a:solidFill>
                  </a:tcPr>
                </a:tc>
                <a:tc>
                  <a:txBody>
                    <a:bodyPr/>
                    <a:lstStyle/>
                    <a:p>
                      <a:r>
                        <a:rPr lang="en-US" sz="900" dirty="0"/>
                        <a:t>George </a:t>
                      </a:r>
                      <a:r>
                        <a:rPr lang="en-US" sz="900" dirty="0" err="1"/>
                        <a:t>Dantzig</a:t>
                      </a:r>
                      <a:endParaRPr lang="en-US" sz="900" dirty="0"/>
                    </a:p>
                  </a:txBody>
                  <a:tcPr>
                    <a:solidFill>
                      <a:srgbClr val="E6E3D2"/>
                    </a:solidFill>
                  </a:tcPr>
                </a:tc>
                <a:extLst>
                  <a:ext uri="{0D108BD9-81ED-4DB2-BD59-A6C34878D82A}">
                    <a16:rowId xmlns:a16="http://schemas.microsoft.com/office/drawing/2014/main" val="10011"/>
                  </a:ext>
                </a:extLst>
              </a:tr>
              <a:tr h="0">
                <a:tc>
                  <a:txBody>
                    <a:bodyPr/>
                    <a:lstStyle/>
                    <a:p>
                      <a:r>
                        <a:rPr lang="en-US" sz="900" dirty="0"/>
                        <a:t>1951</a:t>
                      </a:r>
                    </a:p>
                  </a:txBody>
                  <a:tcPr>
                    <a:solidFill>
                      <a:srgbClr val="E6E3D2"/>
                    </a:solidFill>
                  </a:tcPr>
                </a:tc>
                <a:tc>
                  <a:txBody>
                    <a:bodyPr/>
                    <a:lstStyle/>
                    <a:p>
                      <a:r>
                        <a:rPr lang="en-US" sz="900" dirty="0"/>
                        <a:t>Commercial digital</a:t>
                      </a:r>
                      <a:r>
                        <a:rPr lang="en-US" sz="900" baseline="0" dirty="0"/>
                        <a:t> computers</a:t>
                      </a:r>
                      <a:endParaRPr lang="en-US" sz="900" dirty="0"/>
                    </a:p>
                  </a:txBody>
                  <a:tcPr>
                    <a:solidFill>
                      <a:srgbClr val="E6E3D2"/>
                    </a:solidFill>
                  </a:tcPr>
                </a:tc>
                <a:tc>
                  <a:txBody>
                    <a:bodyPr/>
                    <a:lstStyle/>
                    <a:p>
                      <a:r>
                        <a:rPr lang="en-US" sz="900" dirty="0"/>
                        <a:t>Sperry Univac, IBM</a:t>
                      </a:r>
                    </a:p>
                  </a:txBody>
                  <a:tcPr>
                    <a:solidFill>
                      <a:srgbClr val="E6E3D2"/>
                    </a:solidFill>
                  </a:tcPr>
                </a:tc>
                <a:extLst>
                  <a:ext uri="{0D108BD9-81ED-4DB2-BD59-A6C34878D82A}">
                    <a16:rowId xmlns:a16="http://schemas.microsoft.com/office/drawing/2014/main" val="10012"/>
                  </a:ext>
                </a:extLst>
              </a:tr>
              <a:tr h="0">
                <a:tc>
                  <a:txBody>
                    <a:bodyPr/>
                    <a:lstStyle/>
                    <a:p>
                      <a:r>
                        <a:rPr lang="en-US" sz="900" dirty="0"/>
                        <a:t>1950s</a:t>
                      </a:r>
                    </a:p>
                  </a:txBody>
                  <a:tcPr>
                    <a:solidFill>
                      <a:srgbClr val="E6E3D2"/>
                    </a:solidFill>
                  </a:tcPr>
                </a:tc>
                <a:tc>
                  <a:txBody>
                    <a:bodyPr/>
                    <a:lstStyle/>
                    <a:p>
                      <a:r>
                        <a:rPr lang="en-US" sz="900" dirty="0"/>
                        <a:t>Automation</a:t>
                      </a:r>
                    </a:p>
                  </a:txBody>
                  <a:tcPr>
                    <a:solidFill>
                      <a:srgbClr val="E6E3D2"/>
                    </a:solidFill>
                  </a:tcPr>
                </a:tc>
                <a:tc>
                  <a:txBody>
                    <a:bodyPr/>
                    <a:lstStyle/>
                    <a:p>
                      <a:r>
                        <a:rPr lang="en-US" sz="900" dirty="0"/>
                        <a:t>Numerous</a:t>
                      </a:r>
                    </a:p>
                  </a:txBody>
                  <a:tcPr>
                    <a:solidFill>
                      <a:srgbClr val="E6E3D2"/>
                    </a:solidFill>
                  </a:tcPr>
                </a:tc>
                <a:extLst>
                  <a:ext uri="{0D108BD9-81ED-4DB2-BD59-A6C34878D82A}">
                    <a16:rowId xmlns:a16="http://schemas.microsoft.com/office/drawing/2014/main" val="10013"/>
                  </a:ext>
                </a:extLst>
              </a:tr>
              <a:tr h="0">
                <a:tc>
                  <a:txBody>
                    <a:bodyPr/>
                    <a:lstStyle/>
                    <a:p>
                      <a:r>
                        <a:rPr lang="en-US" sz="900" dirty="0"/>
                        <a:t>1960s</a:t>
                      </a:r>
                    </a:p>
                  </a:txBody>
                  <a:tcPr>
                    <a:solidFill>
                      <a:srgbClr val="E6E3D2"/>
                    </a:solidFill>
                  </a:tcPr>
                </a:tc>
                <a:tc>
                  <a:txBody>
                    <a:bodyPr/>
                    <a:lstStyle/>
                    <a:p>
                      <a:r>
                        <a:rPr lang="en-US" sz="900" dirty="0"/>
                        <a:t>Extensive</a:t>
                      </a:r>
                      <a:r>
                        <a:rPr lang="en-US" sz="900" baseline="0" dirty="0"/>
                        <a:t> development of quantitative tools</a:t>
                      </a:r>
                      <a:endParaRPr lang="en-US" sz="900" dirty="0"/>
                    </a:p>
                  </a:txBody>
                  <a:tcPr>
                    <a:solidFill>
                      <a:srgbClr val="E6E3D2"/>
                    </a:solidFill>
                  </a:tcPr>
                </a:tc>
                <a:tc>
                  <a:txBody>
                    <a:bodyPr/>
                    <a:lstStyle/>
                    <a:p>
                      <a:r>
                        <a:rPr lang="en-US" sz="900" dirty="0"/>
                        <a:t>Numerous</a:t>
                      </a:r>
                    </a:p>
                  </a:txBody>
                  <a:tcPr>
                    <a:solidFill>
                      <a:srgbClr val="E6E3D2"/>
                    </a:solidFill>
                  </a:tcPr>
                </a:tc>
                <a:extLst>
                  <a:ext uri="{0D108BD9-81ED-4DB2-BD59-A6C34878D82A}">
                    <a16:rowId xmlns:a16="http://schemas.microsoft.com/office/drawing/2014/main" val="10014"/>
                  </a:ext>
                </a:extLst>
              </a:tr>
              <a:tr h="0">
                <a:tc>
                  <a:txBody>
                    <a:bodyPr/>
                    <a:lstStyle/>
                    <a:p>
                      <a:r>
                        <a:rPr lang="en-US" sz="900" dirty="0"/>
                        <a:t>1960s</a:t>
                      </a:r>
                    </a:p>
                  </a:txBody>
                  <a:tcPr>
                    <a:solidFill>
                      <a:srgbClr val="E6E3D2"/>
                    </a:solidFill>
                  </a:tcPr>
                </a:tc>
                <a:tc>
                  <a:txBody>
                    <a:bodyPr/>
                    <a:lstStyle/>
                    <a:p>
                      <a:r>
                        <a:rPr lang="en-US" sz="900" dirty="0"/>
                        <a:t>Industrial dynamics</a:t>
                      </a:r>
                    </a:p>
                  </a:txBody>
                  <a:tcPr>
                    <a:solidFill>
                      <a:srgbClr val="E6E3D2"/>
                    </a:solidFill>
                  </a:tcPr>
                </a:tc>
                <a:tc>
                  <a:txBody>
                    <a:bodyPr/>
                    <a:lstStyle/>
                    <a:p>
                      <a:r>
                        <a:rPr lang="en-US" sz="900" dirty="0"/>
                        <a:t>Jay Forrester</a:t>
                      </a:r>
                    </a:p>
                  </a:txBody>
                  <a:tcPr>
                    <a:solidFill>
                      <a:srgbClr val="E6E3D2"/>
                    </a:solidFill>
                  </a:tcPr>
                </a:tc>
                <a:extLst>
                  <a:ext uri="{0D108BD9-81ED-4DB2-BD59-A6C34878D82A}">
                    <a16:rowId xmlns:a16="http://schemas.microsoft.com/office/drawing/2014/main" val="10015"/>
                  </a:ext>
                </a:extLst>
              </a:tr>
              <a:tr h="0">
                <a:tc>
                  <a:txBody>
                    <a:bodyPr/>
                    <a:lstStyle/>
                    <a:p>
                      <a:r>
                        <a:rPr lang="en-US" sz="900" dirty="0"/>
                        <a:t>1975</a:t>
                      </a:r>
                    </a:p>
                  </a:txBody>
                  <a:tcPr>
                    <a:solidFill>
                      <a:srgbClr val="E6E3D2"/>
                    </a:solidFill>
                  </a:tcPr>
                </a:tc>
                <a:tc>
                  <a:txBody>
                    <a:bodyPr/>
                    <a:lstStyle/>
                    <a:p>
                      <a:r>
                        <a:rPr lang="en-US" sz="900" dirty="0"/>
                        <a:t>Emphasis on manufacturing strategy</a:t>
                      </a:r>
                    </a:p>
                  </a:txBody>
                  <a:tcPr>
                    <a:solidFill>
                      <a:srgbClr val="E6E3D2"/>
                    </a:solidFill>
                  </a:tcPr>
                </a:tc>
                <a:tc>
                  <a:txBody>
                    <a:bodyPr/>
                    <a:lstStyle/>
                    <a:p>
                      <a:r>
                        <a:rPr lang="en-US" sz="900" dirty="0"/>
                        <a:t>W.</a:t>
                      </a:r>
                      <a:r>
                        <a:rPr lang="en-US" sz="900" baseline="0" dirty="0"/>
                        <a:t> Skinner</a:t>
                      </a:r>
                      <a:endParaRPr lang="en-US" sz="900" dirty="0"/>
                    </a:p>
                  </a:txBody>
                  <a:tcPr>
                    <a:solidFill>
                      <a:srgbClr val="E6E3D2"/>
                    </a:solidFill>
                  </a:tcPr>
                </a:tc>
                <a:extLst>
                  <a:ext uri="{0D108BD9-81ED-4DB2-BD59-A6C34878D82A}">
                    <a16:rowId xmlns:a16="http://schemas.microsoft.com/office/drawing/2014/main" val="10016"/>
                  </a:ext>
                </a:extLst>
              </a:tr>
              <a:tr h="0">
                <a:tc>
                  <a:txBody>
                    <a:bodyPr/>
                    <a:lstStyle/>
                    <a:p>
                      <a:r>
                        <a:rPr lang="en-US" sz="900" dirty="0"/>
                        <a:t>1980s</a:t>
                      </a:r>
                    </a:p>
                  </a:txBody>
                  <a:tcPr>
                    <a:solidFill>
                      <a:srgbClr val="E6E3D2"/>
                    </a:solidFill>
                  </a:tcPr>
                </a:tc>
                <a:tc>
                  <a:txBody>
                    <a:bodyPr/>
                    <a:lstStyle/>
                    <a:p>
                      <a:r>
                        <a:rPr lang="en-US" sz="900" dirty="0"/>
                        <a:t>Emphasis on flexibility,</a:t>
                      </a:r>
                      <a:r>
                        <a:rPr lang="en-US" sz="900" baseline="0" dirty="0"/>
                        <a:t> time-based competition, lean production</a:t>
                      </a:r>
                      <a:endParaRPr lang="en-US" sz="900" dirty="0"/>
                    </a:p>
                  </a:txBody>
                  <a:tcPr>
                    <a:solidFill>
                      <a:srgbClr val="E6E3D2"/>
                    </a:solidFill>
                  </a:tcPr>
                </a:tc>
                <a:tc>
                  <a:txBody>
                    <a:bodyPr/>
                    <a:lstStyle/>
                    <a:p>
                      <a:r>
                        <a:rPr lang="en-US" sz="900" dirty="0"/>
                        <a:t>T. </a:t>
                      </a:r>
                      <a:r>
                        <a:rPr lang="en-US" sz="900" dirty="0" err="1"/>
                        <a:t>Ohno</a:t>
                      </a:r>
                      <a:r>
                        <a:rPr lang="en-US" sz="900" dirty="0"/>
                        <a:t>, S. Shingo,</a:t>
                      </a:r>
                      <a:r>
                        <a:rPr lang="en-US" sz="900" baseline="0" dirty="0"/>
                        <a:t> Toyota</a:t>
                      </a:r>
                      <a:endParaRPr lang="en-US" sz="900" dirty="0"/>
                    </a:p>
                  </a:txBody>
                  <a:tcPr>
                    <a:solidFill>
                      <a:srgbClr val="E6E3D2"/>
                    </a:solidFill>
                  </a:tcPr>
                </a:tc>
                <a:extLst>
                  <a:ext uri="{0D108BD9-81ED-4DB2-BD59-A6C34878D82A}">
                    <a16:rowId xmlns:a16="http://schemas.microsoft.com/office/drawing/2014/main" val="10017"/>
                  </a:ext>
                </a:extLst>
              </a:tr>
              <a:tr h="0">
                <a:tc>
                  <a:txBody>
                    <a:bodyPr/>
                    <a:lstStyle/>
                    <a:p>
                      <a:r>
                        <a:rPr lang="en-US" sz="900" dirty="0"/>
                        <a:t>1980s</a:t>
                      </a:r>
                    </a:p>
                  </a:txBody>
                  <a:tcPr>
                    <a:solidFill>
                      <a:srgbClr val="E6E3D2"/>
                    </a:solidFill>
                  </a:tcPr>
                </a:tc>
                <a:tc>
                  <a:txBody>
                    <a:bodyPr/>
                    <a:lstStyle/>
                    <a:p>
                      <a:r>
                        <a:rPr lang="en-US" sz="900" dirty="0"/>
                        <a:t>Emphasis on quality</a:t>
                      </a:r>
                    </a:p>
                  </a:txBody>
                  <a:tcPr>
                    <a:solidFill>
                      <a:srgbClr val="E6E3D2"/>
                    </a:solidFill>
                  </a:tcPr>
                </a:tc>
                <a:tc>
                  <a:txBody>
                    <a:bodyPr/>
                    <a:lstStyle/>
                    <a:p>
                      <a:r>
                        <a:rPr lang="en-US" sz="900" dirty="0"/>
                        <a:t>W. Edwards Deming, J. </a:t>
                      </a:r>
                      <a:r>
                        <a:rPr lang="en-US" sz="900" dirty="0" err="1"/>
                        <a:t>Juran</a:t>
                      </a:r>
                      <a:r>
                        <a:rPr lang="en-US" sz="900" dirty="0"/>
                        <a:t>, K. Ishikawa</a:t>
                      </a:r>
                    </a:p>
                  </a:txBody>
                  <a:tcPr>
                    <a:solidFill>
                      <a:srgbClr val="E6E3D2"/>
                    </a:solidFill>
                  </a:tcPr>
                </a:tc>
                <a:extLst>
                  <a:ext uri="{0D108BD9-81ED-4DB2-BD59-A6C34878D82A}">
                    <a16:rowId xmlns:a16="http://schemas.microsoft.com/office/drawing/2014/main" val="10018"/>
                  </a:ext>
                </a:extLst>
              </a:tr>
              <a:tr h="0">
                <a:tc>
                  <a:txBody>
                    <a:bodyPr/>
                    <a:lstStyle/>
                    <a:p>
                      <a:r>
                        <a:rPr lang="en-US" sz="900" dirty="0"/>
                        <a:t>1990s</a:t>
                      </a:r>
                    </a:p>
                  </a:txBody>
                  <a:tcPr>
                    <a:solidFill>
                      <a:srgbClr val="E6E3D2"/>
                    </a:solidFill>
                  </a:tcPr>
                </a:tc>
                <a:tc>
                  <a:txBody>
                    <a:bodyPr/>
                    <a:lstStyle/>
                    <a:p>
                      <a:r>
                        <a:rPr lang="en-US" sz="900" dirty="0"/>
                        <a:t>Internet, supply chain management</a:t>
                      </a:r>
                    </a:p>
                  </a:txBody>
                  <a:tcPr>
                    <a:solidFill>
                      <a:srgbClr val="E6E3D2"/>
                    </a:solidFill>
                  </a:tcPr>
                </a:tc>
                <a:tc>
                  <a:txBody>
                    <a:bodyPr/>
                    <a:lstStyle/>
                    <a:p>
                      <a:r>
                        <a:rPr lang="en-US" sz="900" dirty="0"/>
                        <a:t>Numerous</a:t>
                      </a:r>
                    </a:p>
                  </a:txBody>
                  <a:tcPr>
                    <a:solidFill>
                      <a:srgbClr val="E6E3D2"/>
                    </a:solidFill>
                  </a:tcPr>
                </a:tc>
                <a:extLst>
                  <a:ext uri="{0D108BD9-81ED-4DB2-BD59-A6C34878D82A}">
                    <a16:rowId xmlns:a16="http://schemas.microsoft.com/office/drawing/2014/main" val="10019"/>
                  </a:ext>
                </a:extLst>
              </a:tr>
              <a:tr h="342900">
                <a:tc>
                  <a:txBody>
                    <a:bodyPr/>
                    <a:lstStyle/>
                    <a:p>
                      <a:r>
                        <a:rPr lang="en-US" sz="900" dirty="0"/>
                        <a:t>2000s</a:t>
                      </a:r>
                    </a:p>
                  </a:txBody>
                  <a:tcPr>
                    <a:solidFill>
                      <a:srgbClr val="E6E3D2"/>
                    </a:solidFill>
                  </a:tcPr>
                </a:tc>
                <a:tc>
                  <a:txBody>
                    <a:bodyPr/>
                    <a:lstStyle/>
                    <a:p>
                      <a:r>
                        <a:rPr lang="en-US" sz="900" dirty="0"/>
                        <a:t>Applications service providers and outsourcing </a:t>
                      </a:r>
                    </a:p>
                    <a:p>
                      <a:r>
                        <a:rPr lang="en-US" sz="900" dirty="0"/>
                        <a:t>Social media,</a:t>
                      </a:r>
                      <a:r>
                        <a:rPr lang="en-US" sz="900" baseline="0" dirty="0"/>
                        <a:t> YouTube, and others</a:t>
                      </a:r>
                      <a:endParaRPr lang="en-US" sz="900" dirty="0"/>
                    </a:p>
                  </a:txBody>
                  <a:tcPr>
                    <a:solidFill>
                      <a:srgbClr val="E6E3D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Numerous</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Numerous</a:t>
                      </a:r>
                    </a:p>
                  </a:txBody>
                  <a:tcPr>
                    <a:solidFill>
                      <a:srgbClr val="E6E3D2"/>
                    </a:solidFill>
                  </a:tcPr>
                </a:tc>
                <a:extLst>
                  <a:ext uri="{0D108BD9-81ED-4DB2-BD59-A6C34878D82A}">
                    <a16:rowId xmlns:a16="http://schemas.microsoft.com/office/drawing/2014/main" val="10020"/>
                  </a:ext>
                </a:extLst>
              </a:tr>
            </a:tbl>
          </a:graphicData>
        </a:graphic>
      </p:graphicFrame>
    </p:spTree>
    <p:extLst>
      <p:ext uri="{BB962C8B-B14F-4D97-AF65-F5344CB8AC3E}">
        <p14:creationId xmlns:p14="http://schemas.microsoft.com/office/powerpoint/2010/main" val="2827128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Operations Today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1.9</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dirty="0"/>
              <a:t>Technology Management</a:t>
            </a:r>
          </a:p>
          <a:p>
            <a:pPr>
              <a:spcBef>
                <a:spcPts val="800"/>
              </a:spcBef>
            </a:pPr>
            <a:r>
              <a:rPr lang="en-US" dirty="0"/>
              <a:t>Global competition</a:t>
            </a:r>
          </a:p>
          <a:p>
            <a:pPr>
              <a:spcBef>
                <a:spcPts val="800"/>
              </a:spcBef>
            </a:pPr>
            <a:r>
              <a:rPr lang="en-US" dirty="0"/>
              <a:t>Working with fewer resources</a:t>
            </a:r>
          </a:p>
          <a:p>
            <a:pPr>
              <a:spcBef>
                <a:spcPts val="800"/>
              </a:spcBef>
            </a:pPr>
            <a:r>
              <a:rPr lang="en-US" dirty="0"/>
              <a:t>Revenue management</a:t>
            </a:r>
          </a:p>
          <a:p>
            <a:pPr>
              <a:spcBef>
                <a:spcPts val="800"/>
              </a:spcBef>
            </a:pPr>
            <a:r>
              <a:rPr lang="en-US" dirty="0"/>
              <a:t>Agility</a:t>
            </a:r>
          </a:p>
        </p:txBody>
      </p:sp>
    </p:spTree>
    <p:extLst>
      <p:ext uri="{BB962C8B-B14F-4D97-AF65-F5344CB8AC3E}">
        <p14:creationId xmlns:p14="http://schemas.microsoft.com/office/powerpoint/2010/main" val="3618568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Good or Service?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lvl="0" eaLnBrk="0" fontAlgn="base" hangingPunct="0">
              <a:spcBef>
                <a:spcPts val="300"/>
              </a:spcBef>
              <a:spcAft>
                <a:spcPts val="300"/>
              </a:spcAft>
            </a:pPr>
            <a:r>
              <a:rPr lang="en-US" sz="2200" b="1" dirty="0">
                <a:solidFill>
                  <a:schemeClr val="tx1"/>
                </a:solidFill>
              </a:rPr>
              <a:t>Goods</a:t>
            </a:r>
            <a:r>
              <a:rPr lang="en-US" sz="2200" dirty="0">
                <a:solidFill>
                  <a:schemeClr val="tx1"/>
                </a:solidFill>
              </a:rPr>
              <a:t> are physical items that include raw materials, parts, subassemblies, and final products</a:t>
            </a:r>
          </a:p>
          <a:p>
            <a:pPr marL="347472" lvl="1" indent="-347472" eaLnBrk="0" fontAlgn="base" hangingPunct="0">
              <a:spcBef>
                <a:spcPts val="300"/>
              </a:spcBef>
              <a:spcAft>
                <a:spcPts val="300"/>
              </a:spcAft>
              <a:buFontTx/>
              <a:buChar char="•"/>
            </a:pPr>
            <a:r>
              <a:rPr lang="en-US" sz="2200" dirty="0">
                <a:solidFill>
                  <a:schemeClr val="tx1"/>
                </a:solidFill>
              </a:rPr>
              <a:t>Automobile</a:t>
            </a:r>
          </a:p>
          <a:p>
            <a:pPr marL="347472" lvl="1" indent="-347472" eaLnBrk="0" fontAlgn="base" hangingPunct="0">
              <a:spcBef>
                <a:spcPts val="300"/>
              </a:spcBef>
              <a:spcAft>
                <a:spcPts val="300"/>
              </a:spcAft>
              <a:buFontTx/>
              <a:buChar char="•"/>
            </a:pPr>
            <a:r>
              <a:rPr lang="en-US" sz="2200" dirty="0">
                <a:solidFill>
                  <a:schemeClr val="tx1"/>
                </a:solidFill>
              </a:rPr>
              <a:t>Computer</a:t>
            </a:r>
          </a:p>
          <a:p>
            <a:pPr marL="347472" lvl="1" indent="-347472" eaLnBrk="0" fontAlgn="base" hangingPunct="0">
              <a:spcBef>
                <a:spcPts val="300"/>
              </a:spcBef>
              <a:spcAft>
                <a:spcPts val="300"/>
              </a:spcAft>
              <a:buFontTx/>
              <a:buChar char="•"/>
            </a:pPr>
            <a:r>
              <a:rPr lang="en-US" sz="2200" dirty="0">
                <a:solidFill>
                  <a:schemeClr val="tx1"/>
                </a:solidFill>
              </a:rPr>
              <a:t>Oven</a:t>
            </a:r>
          </a:p>
          <a:p>
            <a:pPr marL="347472" lvl="1" indent="-347472" eaLnBrk="0" fontAlgn="base" hangingPunct="0">
              <a:spcBef>
                <a:spcPts val="300"/>
              </a:spcBef>
              <a:spcAft>
                <a:spcPts val="300"/>
              </a:spcAft>
              <a:buFontTx/>
              <a:buChar char="•"/>
            </a:pPr>
            <a:r>
              <a:rPr lang="en-US" sz="2200" dirty="0">
                <a:solidFill>
                  <a:schemeClr val="tx1"/>
                </a:solidFill>
              </a:rPr>
              <a:t>Shampoo</a:t>
            </a:r>
          </a:p>
          <a:p>
            <a:pPr lvl="0" eaLnBrk="0" fontAlgn="base" hangingPunct="0">
              <a:spcBef>
                <a:spcPts val="300"/>
              </a:spcBef>
              <a:spcAft>
                <a:spcPts val="300"/>
              </a:spcAft>
            </a:pPr>
            <a:r>
              <a:rPr lang="en-US" sz="2200" b="1" dirty="0">
                <a:solidFill>
                  <a:schemeClr val="tx1"/>
                </a:solidFill>
              </a:rPr>
              <a:t>Services</a:t>
            </a:r>
            <a:r>
              <a:rPr lang="en-US" sz="2200" dirty="0">
                <a:solidFill>
                  <a:schemeClr val="tx1"/>
                </a:solidFill>
              </a:rPr>
              <a:t> are activities that provide some combination of time, location, form or psychological value</a:t>
            </a:r>
          </a:p>
          <a:p>
            <a:pPr marL="347472" lvl="1" indent="-347472" eaLnBrk="0" fontAlgn="base" hangingPunct="0">
              <a:spcBef>
                <a:spcPts val="300"/>
              </a:spcBef>
              <a:spcAft>
                <a:spcPts val="300"/>
              </a:spcAft>
              <a:buFontTx/>
              <a:buChar char="•"/>
            </a:pPr>
            <a:r>
              <a:rPr lang="en-US" sz="2200" dirty="0">
                <a:solidFill>
                  <a:schemeClr val="tx1"/>
                </a:solidFill>
              </a:rPr>
              <a:t>Air travel</a:t>
            </a:r>
          </a:p>
          <a:p>
            <a:pPr marL="347472" lvl="1" indent="-347472" eaLnBrk="0" fontAlgn="base" hangingPunct="0">
              <a:spcBef>
                <a:spcPts val="300"/>
              </a:spcBef>
              <a:spcAft>
                <a:spcPts val="300"/>
              </a:spcAft>
              <a:buFontTx/>
              <a:buChar char="•"/>
            </a:pPr>
            <a:r>
              <a:rPr lang="en-US" sz="2200" dirty="0">
                <a:solidFill>
                  <a:schemeClr val="tx1"/>
                </a:solidFill>
              </a:rPr>
              <a:t>Education</a:t>
            </a:r>
          </a:p>
          <a:p>
            <a:pPr marL="347472" lvl="1" indent="-347472" eaLnBrk="0" fontAlgn="base" hangingPunct="0">
              <a:spcBef>
                <a:spcPts val="300"/>
              </a:spcBef>
              <a:spcAft>
                <a:spcPts val="300"/>
              </a:spcAft>
              <a:buFontTx/>
              <a:buChar char="•"/>
            </a:pPr>
            <a:r>
              <a:rPr lang="en-US" sz="2200" dirty="0">
                <a:solidFill>
                  <a:schemeClr val="tx1"/>
                </a:solidFill>
              </a:rPr>
              <a:t>Haircut</a:t>
            </a:r>
          </a:p>
          <a:p>
            <a:pPr marL="347472" lvl="1" indent="-347472" eaLnBrk="0" fontAlgn="base" hangingPunct="0">
              <a:spcBef>
                <a:spcPts val="300"/>
              </a:spcBef>
              <a:spcAft>
                <a:spcPts val="300"/>
              </a:spcAft>
              <a:buFontTx/>
              <a:buChar char="•"/>
            </a:pPr>
            <a:r>
              <a:rPr lang="en-US" sz="2200" dirty="0">
                <a:solidFill>
                  <a:schemeClr val="tx1"/>
                </a:solidFill>
              </a:rPr>
              <a:t>Legal counsel</a:t>
            </a:r>
          </a:p>
        </p:txBody>
      </p:sp>
    </p:spTree>
    <p:extLst>
      <p:ext uri="{BB962C8B-B14F-4D97-AF65-F5344CB8AC3E}">
        <p14:creationId xmlns:p14="http://schemas.microsoft.com/office/powerpoint/2010/main" val="18295744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Key Issues for Operations Managers Today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1.10</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dirty="0"/>
              <a:t>Economic conditions</a:t>
            </a:r>
          </a:p>
          <a:p>
            <a:r>
              <a:rPr lang="en-US" dirty="0"/>
              <a:t>Innovating</a:t>
            </a:r>
          </a:p>
          <a:p>
            <a:r>
              <a:rPr lang="en-US" dirty="0"/>
              <a:t>Quality problems</a:t>
            </a:r>
          </a:p>
          <a:p>
            <a:r>
              <a:rPr lang="en-US" dirty="0"/>
              <a:t>Risk management</a:t>
            </a:r>
          </a:p>
          <a:p>
            <a:r>
              <a:rPr lang="en-US" dirty="0"/>
              <a:t>Cyber-security</a:t>
            </a:r>
          </a:p>
          <a:p>
            <a:r>
              <a:rPr lang="en-US" dirty="0"/>
              <a:t>Competing in a global economy</a:t>
            </a:r>
          </a:p>
        </p:txBody>
      </p:sp>
    </p:spTree>
    <p:extLst>
      <p:ext uri="{BB962C8B-B14F-4D97-AF65-F5344CB8AC3E}">
        <p14:creationId xmlns:p14="http://schemas.microsoft.com/office/powerpoint/2010/main" val="17035117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Environmental Concerns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1.10</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sz="2200" b="1" dirty="0"/>
              <a:t>Sustainability</a:t>
            </a:r>
          </a:p>
          <a:p>
            <a:pPr lvl="1">
              <a:spcBef>
                <a:spcPts val="600"/>
              </a:spcBef>
              <a:spcAft>
                <a:spcPts val="600"/>
              </a:spcAft>
            </a:pPr>
            <a:r>
              <a:rPr lang="en-US" sz="2200" dirty="0"/>
              <a:t>Using resources in ways that do not harm ecological systems that support human existence</a:t>
            </a:r>
          </a:p>
          <a:p>
            <a:pPr lvl="2">
              <a:spcBef>
                <a:spcPts val="600"/>
              </a:spcBef>
              <a:spcAft>
                <a:spcPts val="600"/>
              </a:spcAft>
            </a:pPr>
            <a:r>
              <a:rPr lang="en-US" dirty="0"/>
              <a:t>Sustainability measures often go beyond traditional environmental and economic measures to include measures that incorporate social criteria in decision making</a:t>
            </a:r>
          </a:p>
          <a:p>
            <a:pPr lvl="2">
              <a:spcBef>
                <a:spcPts val="600"/>
              </a:spcBef>
              <a:spcAft>
                <a:spcPts val="600"/>
              </a:spcAft>
            </a:pPr>
            <a:r>
              <a:rPr lang="en-US" dirty="0"/>
              <a:t>All areas of business will be affected</a:t>
            </a:r>
          </a:p>
          <a:p>
            <a:pPr marL="914400" lvl="3" indent="-285750">
              <a:spcBef>
                <a:spcPts val="600"/>
              </a:spcBef>
              <a:spcAft>
                <a:spcPts val="600"/>
              </a:spcAft>
              <a:buFont typeface="Arial" pitchFamily="34" charset="0"/>
              <a:buChar char="•"/>
            </a:pPr>
            <a:r>
              <a:rPr lang="en-US" sz="1800" dirty="0"/>
              <a:t>Product and service design</a:t>
            </a:r>
          </a:p>
          <a:p>
            <a:pPr marL="914400" lvl="3" indent="-285750">
              <a:spcBef>
                <a:spcPts val="600"/>
              </a:spcBef>
              <a:spcAft>
                <a:spcPts val="600"/>
              </a:spcAft>
              <a:buFont typeface="Arial" pitchFamily="34" charset="0"/>
              <a:buChar char="•"/>
            </a:pPr>
            <a:r>
              <a:rPr lang="en-US" sz="1800" dirty="0"/>
              <a:t>Consumer education programs</a:t>
            </a:r>
          </a:p>
          <a:p>
            <a:pPr marL="914400" lvl="3" indent="-285750">
              <a:spcBef>
                <a:spcPts val="600"/>
              </a:spcBef>
              <a:spcAft>
                <a:spcPts val="600"/>
              </a:spcAft>
              <a:buFont typeface="Arial" pitchFamily="34" charset="0"/>
              <a:buChar char="•"/>
            </a:pPr>
            <a:r>
              <a:rPr lang="en-US" sz="1800" dirty="0"/>
              <a:t>Disaster preparation and response</a:t>
            </a:r>
          </a:p>
          <a:p>
            <a:pPr marL="914400" lvl="3" indent="-285750">
              <a:spcBef>
                <a:spcPts val="600"/>
              </a:spcBef>
              <a:spcAft>
                <a:spcPts val="600"/>
              </a:spcAft>
              <a:buFont typeface="Arial" pitchFamily="34" charset="0"/>
              <a:buChar char="•"/>
            </a:pPr>
            <a:r>
              <a:rPr lang="en-US" sz="1800" dirty="0"/>
              <a:t>Supply chain waste management</a:t>
            </a:r>
          </a:p>
          <a:p>
            <a:pPr marL="914400" lvl="3" indent="-285750">
              <a:spcBef>
                <a:spcPts val="600"/>
              </a:spcBef>
              <a:spcAft>
                <a:spcPts val="600"/>
              </a:spcAft>
              <a:buFont typeface="Arial" pitchFamily="34" charset="0"/>
              <a:buChar char="•"/>
            </a:pPr>
            <a:r>
              <a:rPr lang="en-US" sz="1800" dirty="0"/>
              <a:t>Outsourcing decisions</a:t>
            </a:r>
          </a:p>
        </p:txBody>
      </p:sp>
    </p:spTree>
    <p:extLst>
      <p:ext uri="{BB962C8B-B14F-4D97-AF65-F5344CB8AC3E}">
        <p14:creationId xmlns:p14="http://schemas.microsoft.com/office/powerpoint/2010/main" val="13536232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Ethical Issues in Operations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1.10</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300"/>
              </a:spcBef>
              <a:spcAft>
                <a:spcPts val="400"/>
              </a:spcAft>
            </a:pPr>
            <a:r>
              <a:rPr lang="en-US" dirty="0"/>
              <a:t>Ethical issues that may arise in many aspects of operations management:</a:t>
            </a:r>
          </a:p>
          <a:p>
            <a:pPr marL="342900" indent="-342900">
              <a:spcBef>
                <a:spcPts val="300"/>
              </a:spcBef>
              <a:spcAft>
                <a:spcPts val="400"/>
              </a:spcAft>
              <a:buFont typeface="Arial" panose="020B0604020202020204" pitchFamily="34" charset="0"/>
              <a:buChar char="•"/>
            </a:pPr>
            <a:r>
              <a:rPr lang="en-US" dirty="0"/>
              <a:t>Financial statements</a:t>
            </a:r>
          </a:p>
          <a:p>
            <a:pPr marL="342900" indent="-342900">
              <a:spcBef>
                <a:spcPts val="300"/>
              </a:spcBef>
              <a:spcAft>
                <a:spcPts val="400"/>
              </a:spcAft>
              <a:buFont typeface="Arial" panose="020B0604020202020204" pitchFamily="34" charset="0"/>
              <a:buChar char="•"/>
            </a:pPr>
            <a:r>
              <a:rPr lang="en-US" dirty="0"/>
              <a:t>Worker safety</a:t>
            </a:r>
          </a:p>
          <a:p>
            <a:pPr marL="342900" indent="-342900">
              <a:spcBef>
                <a:spcPts val="300"/>
              </a:spcBef>
              <a:spcAft>
                <a:spcPts val="400"/>
              </a:spcAft>
              <a:buFont typeface="Arial" panose="020B0604020202020204" pitchFamily="34" charset="0"/>
              <a:buChar char="•"/>
            </a:pPr>
            <a:r>
              <a:rPr lang="en-US" dirty="0"/>
              <a:t>Product safety</a:t>
            </a:r>
          </a:p>
          <a:p>
            <a:pPr marL="342900" indent="-342900">
              <a:spcBef>
                <a:spcPts val="300"/>
              </a:spcBef>
              <a:spcAft>
                <a:spcPts val="400"/>
              </a:spcAft>
              <a:buFont typeface="Arial" panose="020B0604020202020204" pitchFamily="34" charset="0"/>
              <a:buChar char="•"/>
            </a:pPr>
            <a:r>
              <a:rPr lang="en-US" dirty="0"/>
              <a:t>Quality</a:t>
            </a:r>
          </a:p>
          <a:p>
            <a:pPr marL="342900" indent="-342900">
              <a:spcBef>
                <a:spcPts val="300"/>
              </a:spcBef>
              <a:spcAft>
                <a:spcPts val="400"/>
              </a:spcAft>
              <a:buFont typeface="Arial" panose="020B0604020202020204" pitchFamily="34" charset="0"/>
              <a:buChar char="•"/>
            </a:pPr>
            <a:r>
              <a:rPr lang="en-US" dirty="0"/>
              <a:t>The environment</a:t>
            </a:r>
          </a:p>
          <a:p>
            <a:pPr marL="342900" indent="-342900">
              <a:spcBef>
                <a:spcPts val="300"/>
              </a:spcBef>
              <a:spcAft>
                <a:spcPts val="400"/>
              </a:spcAft>
              <a:buFont typeface="Arial" panose="020B0604020202020204" pitchFamily="34" charset="0"/>
              <a:buChar char="•"/>
            </a:pPr>
            <a:r>
              <a:rPr lang="en-US" dirty="0"/>
              <a:t>The community</a:t>
            </a:r>
          </a:p>
          <a:p>
            <a:pPr marL="342900" indent="-342900">
              <a:spcBef>
                <a:spcPts val="300"/>
              </a:spcBef>
              <a:spcAft>
                <a:spcPts val="400"/>
              </a:spcAft>
              <a:buFont typeface="Arial" panose="020B0604020202020204" pitchFamily="34" charset="0"/>
              <a:buChar char="•"/>
            </a:pPr>
            <a:r>
              <a:rPr lang="en-US" dirty="0"/>
              <a:t>Hiring and firing workers</a:t>
            </a:r>
          </a:p>
          <a:p>
            <a:pPr marL="342900" indent="-342900">
              <a:spcBef>
                <a:spcPts val="300"/>
              </a:spcBef>
              <a:spcAft>
                <a:spcPts val="400"/>
              </a:spcAft>
              <a:buFont typeface="Arial" panose="020B0604020202020204" pitchFamily="34" charset="0"/>
              <a:buChar char="•"/>
            </a:pPr>
            <a:r>
              <a:rPr lang="en-US" dirty="0"/>
              <a:t>Closing facilities</a:t>
            </a:r>
          </a:p>
          <a:p>
            <a:pPr marL="342900" indent="-342900">
              <a:spcBef>
                <a:spcPts val="300"/>
              </a:spcBef>
              <a:spcAft>
                <a:spcPts val="400"/>
              </a:spcAft>
              <a:buFont typeface="Arial" panose="020B0604020202020204" pitchFamily="34" charset="0"/>
              <a:buChar char="•"/>
            </a:pPr>
            <a:r>
              <a:rPr lang="en-US" dirty="0"/>
              <a:t>Workers’ rights</a:t>
            </a:r>
          </a:p>
        </p:txBody>
      </p:sp>
    </p:spTree>
    <p:extLst>
      <p:ext uri="{BB962C8B-B14F-4D97-AF65-F5344CB8AC3E}">
        <p14:creationId xmlns:p14="http://schemas.microsoft.com/office/powerpoint/2010/main" val="9846992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The Need for Supply Chain Management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1.11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dirty="0"/>
              <a:t>In the past, organizations did little to manage the supply chain beyond their own operations and immediate suppliers which led to numerous problems</a:t>
            </a:r>
          </a:p>
          <a:p>
            <a:pPr lvl="1"/>
            <a:r>
              <a:rPr lang="en-US" dirty="0"/>
              <a:t>Oscillating inventory levels</a:t>
            </a:r>
          </a:p>
          <a:p>
            <a:pPr lvl="1"/>
            <a:r>
              <a:rPr lang="en-US" dirty="0"/>
              <a:t>Inventory </a:t>
            </a:r>
            <a:r>
              <a:rPr lang="en-US" dirty="0" err="1"/>
              <a:t>stockouts</a:t>
            </a:r>
            <a:endParaRPr lang="en-US" dirty="0"/>
          </a:p>
          <a:p>
            <a:pPr lvl="1"/>
            <a:r>
              <a:rPr lang="en-US" dirty="0"/>
              <a:t>Late deliveries</a:t>
            </a:r>
          </a:p>
          <a:p>
            <a:pPr lvl="1"/>
            <a:r>
              <a:rPr lang="en-US" dirty="0"/>
              <a:t>Quality problems</a:t>
            </a:r>
          </a:p>
        </p:txBody>
      </p:sp>
    </p:spTree>
    <p:extLst>
      <p:ext uri="{BB962C8B-B14F-4D97-AF65-F5344CB8AC3E}">
        <p14:creationId xmlns:p14="http://schemas.microsoft.com/office/powerpoint/2010/main" val="42919576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Supply Chain Issues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1.11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514350" indent="-514350">
              <a:spcBef>
                <a:spcPts val="600"/>
              </a:spcBef>
              <a:buFont typeface="+mj-lt"/>
              <a:buAutoNum type="arabicPeriod"/>
            </a:pPr>
            <a:r>
              <a:rPr lang="en-US" dirty="0"/>
              <a:t>The need to improve operations</a:t>
            </a:r>
          </a:p>
          <a:p>
            <a:pPr marL="514350" indent="-514350">
              <a:spcBef>
                <a:spcPts val="600"/>
              </a:spcBef>
              <a:buFont typeface="+mj-lt"/>
              <a:buAutoNum type="arabicPeriod"/>
            </a:pPr>
            <a:r>
              <a:rPr lang="en-US" dirty="0"/>
              <a:t>Increasing levels of outsourcing</a:t>
            </a:r>
          </a:p>
          <a:p>
            <a:pPr marL="514350" indent="-514350">
              <a:spcBef>
                <a:spcPts val="600"/>
              </a:spcBef>
              <a:buFont typeface="+mj-lt"/>
              <a:buAutoNum type="arabicPeriod"/>
            </a:pPr>
            <a:r>
              <a:rPr lang="en-US" dirty="0"/>
              <a:t>Increasing transportation costs</a:t>
            </a:r>
          </a:p>
          <a:p>
            <a:pPr marL="514350" indent="-514350">
              <a:spcBef>
                <a:spcPts val="600"/>
              </a:spcBef>
              <a:buFont typeface="+mj-lt"/>
              <a:buAutoNum type="arabicPeriod"/>
            </a:pPr>
            <a:r>
              <a:rPr lang="en-US" dirty="0"/>
              <a:t>Competitive pressures</a:t>
            </a:r>
          </a:p>
          <a:p>
            <a:pPr marL="514350" indent="-514350">
              <a:spcBef>
                <a:spcPts val="600"/>
              </a:spcBef>
              <a:buFont typeface="+mj-lt"/>
              <a:buAutoNum type="arabicPeriod"/>
            </a:pPr>
            <a:r>
              <a:rPr lang="en-US" dirty="0"/>
              <a:t>Increasing globalization</a:t>
            </a:r>
          </a:p>
          <a:p>
            <a:pPr marL="514350" indent="-514350">
              <a:spcBef>
                <a:spcPts val="600"/>
              </a:spcBef>
              <a:buFont typeface="+mj-lt"/>
              <a:buAutoNum type="arabicPeriod"/>
            </a:pPr>
            <a:r>
              <a:rPr lang="en-US" dirty="0"/>
              <a:t>Increasing importance of e-business</a:t>
            </a:r>
          </a:p>
          <a:p>
            <a:pPr marL="514350" indent="-514350">
              <a:spcBef>
                <a:spcPts val="600"/>
              </a:spcBef>
              <a:buFont typeface="+mj-lt"/>
              <a:buAutoNum type="arabicPeriod"/>
            </a:pPr>
            <a:r>
              <a:rPr lang="en-US" dirty="0"/>
              <a:t>The complexity of supply chains</a:t>
            </a:r>
          </a:p>
          <a:p>
            <a:pPr marL="514350" indent="-514350">
              <a:spcBef>
                <a:spcPts val="600"/>
              </a:spcBef>
              <a:buFont typeface="+mj-lt"/>
              <a:buAutoNum type="arabicPeriod"/>
            </a:pPr>
            <a:r>
              <a:rPr lang="en-US" dirty="0"/>
              <a:t>The need to manage inventories</a:t>
            </a:r>
          </a:p>
        </p:txBody>
      </p:sp>
    </p:spTree>
    <p:extLst>
      <p:ext uri="{BB962C8B-B14F-4D97-AF65-F5344CB8AC3E}">
        <p14:creationId xmlns:p14="http://schemas.microsoft.com/office/powerpoint/2010/main" val="25226133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6F92C4D4-C867-4E2F-BF62-33A518B42728}"/>
              </a:ext>
            </a:extLst>
          </p:cNvPr>
          <p:cNvSpPr>
            <a:spLocks noGrp="1"/>
          </p:cNvSpPr>
          <p:nvPr>
            <p:ph type="title"/>
          </p:nvPr>
        </p:nvSpPr>
        <p:spPr/>
        <p:txBody>
          <a:bodyPr/>
          <a:lstStyle/>
          <a:p>
            <a:r>
              <a:rPr lang="en-US"/>
              <a:t>End of Main Content</a:t>
            </a:r>
            <a:endParaRPr lang="en-US" dirty="0"/>
          </a:p>
        </p:txBody>
      </p:sp>
      <p:sp>
        <p:nvSpPr>
          <p:cNvPr id="3" name="Footer Placeholder 2">
            <a:extLst>
              <a:ext uri="{FF2B5EF4-FFF2-40B4-BE49-F238E27FC236}">
                <a16:creationId xmlns:a16="http://schemas.microsoft.com/office/drawing/2014/main" id="{D630F02A-B1AC-4A6F-B7C6-6A288F03C29B}"/>
              </a:ext>
            </a:extLst>
          </p:cNvPr>
          <p:cNvSpPr>
            <a:spLocks noGrp="1"/>
          </p:cNvSpPr>
          <p:nvPr>
            <p:ph type="ftr"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lumMod val="50000"/>
                    <a:lumOff val="50000"/>
                  </a:srgbClr>
                </a:solidFill>
                <a:effectLst/>
                <a:uLnTx/>
                <a:uFillTx/>
                <a:latin typeface="Arial"/>
                <a:ea typeface="+mn-ea"/>
                <a:cs typeface="+mn-cs"/>
              </a:rPr>
              <a:t>© 2021 McGraw Hill. All rights reserved. Authorized only for instructor use in the classroom.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lumMod val="50000"/>
                    <a:lumOff val="50000"/>
                  </a:srgbClr>
                </a:solidFill>
                <a:effectLst/>
                <a:uLnTx/>
                <a:uFillTx/>
                <a:latin typeface="Arial"/>
                <a:ea typeface="+mn-ea"/>
                <a:cs typeface="+mn-cs"/>
              </a:rPr>
              <a:t>No reproduction or further distribution permitted without the prior written consent of McGraw Hill.</a:t>
            </a:r>
          </a:p>
        </p:txBody>
      </p:sp>
    </p:spTree>
    <p:extLst>
      <p:ext uri="{BB962C8B-B14F-4D97-AF65-F5344CB8AC3E}">
        <p14:creationId xmlns:p14="http://schemas.microsoft.com/office/powerpoint/2010/main" val="3717171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88242-31AB-427B-8857-866D707A4965}"/>
              </a:ext>
            </a:extLst>
          </p:cNvPr>
          <p:cNvSpPr>
            <a:spLocks noGrp="1"/>
          </p:cNvSpPr>
          <p:nvPr>
            <p:ph type="title"/>
          </p:nvPr>
        </p:nvSpPr>
        <p:spPr/>
        <p:txBody>
          <a:bodyPr/>
          <a:lstStyle/>
          <a:p>
            <a:r>
              <a:rPr lang="en-US" dirty="0"/>
              <a:t>Accessibility Content: Text Alternatives for Images</a:t>
            </a:r>
            <a:endParaRPr lang="en-IN" dirty="0"/>
          </a:p>
        </p:txBody>
      </p:sp>
    </p:spTree>
    <p:extLst>
      <p:ext uri="{BB962C8B-B14F-4D97-AF65-F5344CB8AC3E}">
        <p14:creationId xmlns:p14="http://schemas.microsoft.com/office/powerpoint/2010/main" val="19979305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76371-776B-41C0-AE74-5DF4C8160137}"/>
              </a:ext>
            </a:extLst>
          </p:cNvPr>
          <p:cNvSpPr>
            <a:spLocks noGrp="1"/>
          </p:cNvSpPr>
          <p:nvPr>
            <p:ph type="title"/>
          </p:nvPr>
        </p:nvSpPr>
        <p:spPr/>
        <p:txBody>
          <a:bodyPr/>
          <a:lstStyle/>
          <a:p>
            <a:r>
              <a:rPr lang="en-US" sz="2800" dirty="0"/>
              <a:t>Supply &amp; Demand</a:t>
            </a:r>
            <a:r>
              <a:rPr lang="en-US" dirty="0"/>
              <a:t> - Text Alternative</a:t>
            </a:r>
            <a:endParaRPr lang="en-IN" dirty="0"/>
          </a:p>
        </p:txBody>
      </p:sp>
      <p:sp>
        <p:nvSpPr>
          <p:cNvPr id="3" name="Text Placeholder 2">
            <a:extLst>
              <a:ext uri="{FF2B5EF4-FFF2-40B4-BE49-F238E27FC236}">
                <a16:creationId xmlns:a16="http://schemas.microsoft.com/office/drawing/2014/main" id="{C6BBCD87-44D4-42E0-A3CD-12BD8A01A981}"/>
              </a:ext>
            </a:extLst>
          </p:cNvPr>
          <p:cNvSpPr>
            <a:spLocks noGrp="1"/>
          </p:cNvSpPr>
          <p:nvPr>
            <p:ph type="body" sz="quarter" idx="14"/>
          </p:nvPr>
        </p:nvSpPr>
        <p:spPr/>
        <p:txBody>
          <a:bodyPr/>
          <a:lstStyle/>
          <a:p>
            <a:r>
              <a:rPr lang="en-IN" dirty="0">
                <a:hlinkClick r:id="rId2" action="ppaction://hlinksldjump"/>
              </a:rPr>
              <a:t>Return to parent-slide containing images.</a:t>
            </a:r>
          </a:p>
        </p:txBody>
      </p:sp>
      <p:sp>
        <p:nvSpPr>
          <p:cNvPr id="4" name="Content Placeholder 3">
            <a:extLst>
              <a:ext uri="{FF2B5EF4-FFF2-40B4-BE49-F238E27FC236}">
                <a16:creationId xmlns:a16="http://schemas.microsoft.com/office/drawing/2014/main" id="{B37DA956-AA19-46D4-84F8-C17A923BA826}"/>
              </a:ext>
            </a:extLst>
          </p:cNvPr>
          <p:cNvSpPr>
            <a:spLocks noGrp="1"/>
          </p:cNvSpPr>
          <p:nvPr>
            <p:ph sz="quarter" idx="16"/>
          </p:nvPr>
        </p:nvSpPr>
        <p:spPr/>
        <p:txBody>
          <a:bodyPr/>
          <a:lstStyle/>
          <a:p>
            <a:r>
              <a:rPr lang="en-US" dirty="0"/>
              <a:t>When supply exceeds demand, that scenario can be wasteful and costly. When demand exceeds supply, you can have opportunity loss and customer dissatisfaction. When supply and demand are equal, that is an ideal situation.</a:t>
            </a:r>
            <a:endParaRPr lang="en-IN" dirty="0"/>
          </a:p>
        </p:txBody>
      </p:sp>
      <p:sp>
        <p:nvSpPr>
          <p:cNvPr id="5" name="Text Placeholder 4">
            <a:extLst>
              <a:ext uri="{FF2B5EF4-FFF2-40B4-BE49-F238E27FC236}">
                <a16:creationId xmlns:a16="http://schemas.microsoft.com/office/drawing/2014/main" id="{175253A1-37A9-4B06-A296-7AE173A54053}"/>
              </a:ext>
            </a:extLst>
          </p:cNvPr>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4176311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Supply Chain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870143"/>
          </a:xfrm>
        </p:spPr>
        <p:txBody>
          <a:bodyPr/>
          <a:lstStyle/>
          <a:p>
            <a:r>
              <a:rPr lang="en-US" b="1" dirty="0">
                <a:solidFill>
                  <a:schemeClr val="tx1"/>
                </a:solidFill>
              </a:rPr>
              <a:t>Supply chain</a:t>
            </a:r>
            <a:r>
              <a:rPr lang="en-US" dirty="0">
                <a:solidFill>
                  <a:schemeClr val="tx1"/>
                </a:solidFill>
              </a:rPr>
              <a:t> – a sequence of activities and organizations involved in producing and delivering a good or service</a:t>
            </a:r>
          </a:p>
        </p:txBody>
      </p:sp>
      <p:pic>
        <p:nvPicPr>
          <p:cNvPr id="13314" name="Picture 4" descr="A flow chart showing a supply chain: Suppliers' suppliers to Direct suppliers to Producer, to Distributor, to Final Custom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350" y="2881313"/>
            <a:ext cx="8877300" cy="109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0549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The Transformation Process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1.1</a:t>
            </a:r>
          </a:p>
        </p:txBody>
      </p:sp>
      <p:pic>
        <p:nvPicPr>
          <p:cNvPr id="14338" name="Picture 3" descr="A flow chart for the conversion of inputs into outputs. Inputs include land, labor, capital information; outputs include goods and servic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713" y="1290638"/>
            <a:ext cx="7648575" cy="381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342900" y="5158202"/>
            <a:ext cx="8458200" cy="1023937"/>
          </a:xfrm>
        </p:spPr>
        <p:txBody>
          <a:bodyPr/>
          <a:lstStyle/>
          <a:p>
            <a:r>
              <a:rPr lang="en-US" sz="1800" b="1" dirty="0">
                <a:solidFill>
                  <a:schemeClr val="tx1"/>
                </a:solidFill>
              </a:rPr>
              <a:t>Feedback</a:t>
            </a:r>
            <a:r>
              <a:rPr lang="en-US" sz="1800" dirty="0">
                <a:solidFill>
                  <a:schemeClr val="tx1"/>
                </a:solidFill>
              </a:rPr>
              <a:t> = Measurements taken at various points in the transformation process</a:t>
            </a:r>
          </a:p>
          <a:p>
            <a:r>
              <a:rPr lang="en-US" sz="1800" b="1" dirty="0">
                <a:solidFill>
                  <a:schemeClr val="tx1"/>
                </a:solidFill>
              </a:rPr>
              <a:t>Control</a:t>
            </a:r>
            <a:r>
              <a:rPr lang="en-US" sz="1800" dirty="0">
                <a:solidFill>
                  <a:schemeClr val="tx1"/>
                </a:solidFill>
              </a:rPr>
              <a:t> = The comparison of feedback against previously established standards to determine if corrective action is needed</a:t>
            </a:r>
          </a:p>
        </p:txBody>
      </p:sp>
    </p:spTree>
    <p:extLst>
      <p:ext uri="{BB962C8B-B14F-4D97-AF65-F5344CB8AC3E}">
        <p14:creationId xmlns:p14="http://schemas.microsoft.com/office/powerpoint/2010/main" val="17337416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Goods-service Continuum</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870143"/>
          </a:xfrm>
        </p:spPr>
        <p:txBody>
          <a:bodyPr/>
          <a:lstStyle/>
          <a:p>
            <a:r>
              <a:rPr lang="en-US" dirty="0">
                <a:solidFill>
                  <a:schemeClr val="tx1"/>
                </a:solidFill>
              </a:rPr>
              <a:t>Products are typically neither purely service- or purely goods-based</a:t>
            </a:r>
          </a:p>
        </p:txBody>
      </p:sp>
      <p:pic>
        <p:nvPicPr>
          <p:cNvPr id="15362" name="Picture 4" descr="A chart showing various service industries and how each balances between goods and service. Auto assembly is mainly goods, while teaching is a service.&#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713" y="2452688"/>
            <a:ext cx="8410575" cy="305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1405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Table 1.2</a:t>
            </a:r>
            <a:br>
              <a:rPr lang="en-US" dirty="0"/>
            </a:br>
            <a:r>
              <a:rPr lang="en-US" dirty="0"/>
              <a:t>Illustrations of the transformation process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1.2</a:t>
            </a:r>
          </a:p>
        </p:txBody>
      </p:sp>
      <p:graphicFrame>
        <p:nvGraphicFramePr>
          <p:cNvPr id="5" name="Table 3"/>
          <p:cNvGraphicFramePr>
            <a:graphicFrameLocks noGrp="1"/>
          </p:cNvGraphicFramePr>
          <p:nvPr>
            <p:ph sz="quarter" idx="14"/>
            <p:extLst>
              <p:ext uri="{D42A27DB-BD31-4B8C-83A1-F6EECF244321}">
                <p14:modId xmlns:p14="http://schemas.microsoft.com/office/powerpoint/2010/main" val="1183602428"/>
              </p:ext>
            </p:extLst>
          </p:nvPr>
        </p:nvGraphicFramePr>
        <p:xfrm>
          <a:off x="342900" y="1638300"/>
          <a:ext cx="8458200" cy="4038600"/>
        </p:xfrm>
        <a:graphic>
          <a:graphicData uri="http://schemas.openxmlformats.org/drawingml/2006/table">
            <a:tbl>
              <a:tblPr firstRow="1" bandRow="1">
                <a:tableStyleId>{5C22544A-7EE6-4342-B048-85BDC9FD1C3A}</a:tableStyleId>
              </a:tblPr>
              <a:tblGrid>
                <a:gridCol w="1847850">
                  <a:extLst>
                    <a:ext uri="{9D8B030D-6E8A-4147-A177-3AD203B41FA5}">
                      <a16:colId xmlns:a16="http://schemas.microsoft.com/office/drawing/2014/main" val="20000"/>
                    </a:ext>
                  </a:extLst>
                </a:gridCol>
                <a:gridCol w="19431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3143250">
                  <a:extLst>
                    <a:ext uri="{9D8B030D-6E8A-4147-A177-3AD203B41FA5}">
                      <a16:colId xmlns:a16="http://schemas.microsoft.com/office/drawing/2014/main" val="20003"/>
                    </a:ext>
                  </a:extLst>
                </a:gridCol>
              </a:tblGrid>
              <a:tr h="370840">
                <a:tc>
                  <a:txBody>
                    <a:bodyPr/>
                    <a:lstStyle/>
                    <a:p>
                      <a:endParaRPr lang="en-US" dirty="0"/>
                    </a:p>
                  </a:txBody>
                  <a:tcPr>
                    <a:solidFill>
                      <a:srgbClr val="D1CBAF"/>
                    </a:solidFill>
                  </a:tcPr>
                </a:tc>
                <a:tc>
                  <a:txBody>
                    <a:bodyPr/>
                    <a:lstStyle/>
                    <a:p>
                      <a:r>
                        <a:rPr lang="en-US" dirty="0">
                          <a:solidFill>
                            <a:schemeClr val="tx1"/>
                          </a:solidFill>
                        </a:rPr>
                        <a:t>Inputs</a:t>
                      </a:r>
                    </a:p>
                  </a:txBody>
                  <a:tcPr>
                    <a:solidFill>
                      <a:srgbClr val="D1CBAF"/>
                    </a:solidFill>
                  </a:tcPr>
                </a:tc>
                <a:tc>
                  <a:txBody>
                    <a:bodyPr/>
                    <a:lstStyle/>
                    <a:p>
                      <a:r>
                        <a:rPr lang="en-US" dirty="0">
                          <a:solidFill>
                            <a:schemeClr val="tx1"/>
                          </a:solidFill>
                        </a:rPr>
                        <a:t>Processing</a:t>
                      </a:r>
                    </a:p>
                  </a:txBody>
                  <a:tcPr>
                    <a:solidFill>
                      <a:srgbClr val="D1CBAF"/>
                    </a:solidFill>
                  </a:tcPr>
                </a:tc>
                <a:tc>
                  <a:txBody>
                    <a:bodyPr/>
                    <a:lstStyle/>
                    <a:p>
                      <a:r>
                        <a:rPr lang="en-US" dirty="0">
                          <a:solidFill>
                            <a:schemeClr val="tx1"/>
                          </a:solidFill>
                        </a:rPr>
                        <a:t>Output</a:t>
                      </a:r>
                    </a:p>
                  </a:txBody>
                  <a:tcPr>
                    <a:solidFill>
                      <a:srgbClr val="D1CBAF"/>
                    </a:solidFill>
                  </a:tcPr>
                </a:tc>
                <a:extLst>
                  <a:ext uri="{0D108BD9-81ED-4DB2-BD59-A6C34878D82A}">
                    <a16:rowId xmlns:a16="http://schemas.microsoft.com/office/drawing/2014/main" val="10000"/>
                  </a:ext>
                </a:extLst>
              </a:tr>
              <a:tr h="370840">
                <a:tc>
                  <a:txBody>
                    <a:bodyPr/>
                    <a:lstStyle/>
                    <a:p>
                      <a:r>
                        <a:rPr lang="en-US" dirty="0"/>
                        <a:t>Food Processor</a:t>
                      </a:r>
                    </a:p>
                  </a:txBody>
                  <a:tcPr>
                    <a:solidFill>
                      <a:srgbClr val="E6E3D2"/>
                    </a:solidFill>
                  </a:tcPr>
                </a:tc>
                <a:tc>
                  <a:txBody>
                    <a:bodyPr/>
                    <a:lstStyle/>
                    <a:p>
                      <a:r>
                        <a:rPr lang="en-US" dirty="0"/>
                        <a:t>Raw vegetables</a:t>
                      </a:r>
                    </a:p>
                  </a:txBody>
                  <a:tcPr>
                    <a:solidFill>
                      <a:srgbClr val="E6E3D2"/>
                    </a:solidFill>
                  </a:tcPr>
                </a:tc>
                <a:tc>
                  <a:txBody>
                    <a:bodyPr/>
                    <a:lstStyle/>
                    <a:p>
                      <a:r>
                        <a:rPr lang="en-US" dirty="0"/>
                        <a:t>Cleaning</a:t>
                      </a:r>
                    </a:p>
                  </a:txBody>
                  <a:tcPr>
                    <a:solidFill>
                      <a:srgbClr val="E6E3D2"/>
                    </a:solidFill>
                  </a:tcPr>
                </a:tc>
                <a:tc>
                  <a:txBody>
                    <a:bodyPr/>
                    <a:lstStyle/>
                    <a:p>
                      <a:r>
                        <a:rPr lang="en-US" dirty="0"/>
                        <a:t>Canned vegetables</a:t>
                      </a:r>
                    </a:p>
                  </a:txBody>
                  <a:tcPr>
                    <a:solidFill>
                      <a:srgbClr val="E6E3D2"/>
                    </a:solidFill>
                  </a:tcPr>
                </a:tc>
                <a:extLst>
                  <a:ext uri="{0D108BD9-81ED-4DB2-BD59-A6C34878D82A}">
                    <a16:rowId xmlns:a16="http://schemas.microsoft.com/office/drawing/2014/main" val="10001"/>
                  </a:ext>
                </a:extLst>
              </a:tr>
              <a:tr h="370840">
                <a:tc>
                  <a:txBody>
                    <a:bodyPr/>
                    <a:lstStyle/>
                    <a:p>
                      <a:endParaRPr lang="en-US" dirty="0"/>
                    </a:p>
                  </a:txBody>
                  <a:tcPr>
                    <a:solidFill>
                      <a:srgbClr val="E6E3D2"/>
                    </a:solidFill>
                  </a:tcPr>
                </a:tc>
                <a:tc>
                  <a:txBody>
                    <a:bodyPr/>
                    <a:lstStyle/>
                    <a:p>
                      <a:r>
                        <a:rPr lang="en-US" dirty="0"/>
                        <a:t>Metals sheets</a:t>
                      </a:r>
                    </a:p>
                    <a:p>
                      <a:r>
                        <a:rPr lang="en-US" dirty="0"/>
                        <a:t>Water</a:t>
                      </a:r>
                    </a:p>
                    <a:p>
                      <a:r>
                        <a:rPr lang="en-US" dirty="0"/>
                        <a:t>Energy</a:t>
                      </a:r>
                    </a:p>
                    <a:p>
                      <a:r>
                        <a:rPr lang="en-US" dirty="0"/>
                        <a:t>Labor</a:t>
                      </a:r>
                    </a:p>
                    <a:p>
                      <a:r>
                        <a:rPr lang="en-US" dirty="0"/>
                        <a:t>Building</a:t>
                      </a:r>
                    </a:p>
                    <a:p>
                      <a:r>
                        <a:rPr lang="en-US" dirty="0"/>
                        <a:t>Equipment</a:t>
                      </a:r>
                    </a:p>
                  </a:txBody>
                  <a:tcPr>
                    <a:solidFill>
                      <a:srgbClr val="E6E3D2"/>
                    </a:solidFill>
                  </a:tcPr>
                </a:tc>
                <a:tc>
                  <a:txBody>
                    <a:bodyPr/>
                    <a:lstStyle/>
                    <a:p>
                      <a:r>
                        <a:rPr lang="en-US" dirty="0"/>
                        <a:t>Making cans</a:t>
                      </a:r>
                    </a:p>
                    <a:p>
                      <a:r>
                        <a:rPr lang="en-US" dirty="0"/>
                        <a:t>Cutting</a:t>
                      </a:r>
                    </a:p>
                    <a:p>
                      <a:r>
                        <a:rPr lang="en-US" dirty="0"/>
                        <a:t>Cooking</a:t>
                      </a:r>
                    </a:p>
                    <a:p>
                      <a:r>
                        <a:rPr lang="en-US" dirty="0"/>
                        <a:t>Packing</a:t>
                      </a:r>
                    </a:p>
                    <a:p>
                      <a:r>
                        <a:rPr lang="en-US" dirty="0"/>
                        <a:t>Labeling</a:t>
                      </a:r>
                    </a:p>
                  </a:txBody>
                  <a:tcPr>
                    <a:solidFill>
                      <a:srgbClr val="E6E3D2"/>
                    </a:solidFill>
                  </a:tcPr>
                </a:tc>
                <a:tc>
                  <a:txBody>
                    <a:bodyPr/>
                    <a:lstStyle/>
                    <a:p>
                      <a:endParaRPr lang="en-US" dirty="0"/>
                    </a:p>
                  </a:txBody>
                  <a:tcPr>
                    <a:solidFill>
                      <a:srgbClr val="E6E3D2"/>
                    </a:solidFill>
                  </a:tcPr>
                </a:tc>
                <a:extLst>
                  <a:ext uri="{0D108BD9-81ED-4DB2-BD59-A6C34878D82A}">
                    <a16:rowId xmlns:a16="http://schemas.microsoft.com/office/drawing/2014/main" val="10002"/>
                  </a:ext>
                </a:extLst>
              </a:tr>
              <a:tr h="370840">
                <a:tc>
                  <a:txBody>
                    <a:bodyPr/>
                    <a:lstStyle/>
                    <a:p>
                      <a:r>
                        <a:rPr lang="en-US" dirty="0"/>
                        <a:t>Hospital</a:t>
                      </a:r>
                    </a:p>
                  </a:txBody>
                  <a:tcPr>
                    <a:solidFill>
                      <a:srgbClr val="E6E3D2"/>
                    </a:solidFill>
                  </a:tcPr>
                </a:tc>
                <a:tc>
                  <a:txBody>
                    <a:bodyPr/>
                    <a:lstStyle/>
                    <a:p>
                      <a:r>
                        <a:rPr lang="en-US" dirty="0"/>
                        <a:t>Doctors, nurses</a:t>
                      </a:r>
                    </a:p>
                  </a:txBody>
                  <a:tcPr>
                    <a:solidFill>
                      <a:srgbClr val="E6E3D2"/>
                    </a:solidFill>
                  </a:tcPr>
                </a:tc>
                <a:tc>
                  <a:txBody>
                    <a:bodyPr/>
                    <a:lstStyle/>
                    <a:p>
                      <a:r>
                        <a:rPr lang="en-US" dirty="0"/>
                        <a:t>Examination</a:t>
                      </a:r>
                    </a:p>
                  </a:txBody>
                  <a:tcPr>
                    <a:solidFill>
                      <a:srgbClr val="E6E3D2"/>
                    </a:solidFill>
                  </a:tcPr>
                </a:tc>
                <a:tc>
                  <a:txBody>
                    <a:bodyPr/>
                    <a:lstStyle/>
                    <a:p>
                      <a:r>
                        <a:rPr lang="en-US" dirty="0"/>
                        <a:t>Treated</a:t>
                      </a:r>
                      <a:r>
                        <a:rPr lang="en-US" baseline="0" dirty="0"/>
                        <a:t> patients</a:t>
                      </a:r>
                      <a:endParaRPr lang="en-US" dirty="0"/>
                    </a:p>
                  </a:txBody>
                  <a:tcPr>
                    <a:solidFill>
                      <a:srgbClr val="E6E3D2"/>
                    </a:solidFill>
                  </a:tcPr>
                </a:tc>
                <a:extLst>
                  <a:ext uri="{0D108BD9-81ED-4DB2-BD59-A6C34878D82A}">
                    <a16:rowId xmlns:a16="http://schemas.microsoft.com/office/drawing/2014/main" val="10003"/>
                  </a:ext>
                </a:extLst>
              </a:tr>
              <a:tr h="370840">
                <a:tc>
                  <a:txBody>
                    <a:bodyPr/>
                    <a:lstStyle/>
                    <a:p>
                      <a:endParaRPr lang="en-US" dirty="0"/>
                    </a:p>
                  </a:txBody>
                  <a:tcPr>
                    <a:solidFill>
                      <a:srgbClr val="E6E3D2"/>
                    </a:solidFill>
                  </a:tcPr>
                </a:tc>
                <a:tc>
                  <a:txBody>
                    <a:bodyPr/>
                    <a:lstStyle/>
                    <a:p>
                      <a:r>
                        <a:rPr lang="en-US" dirty="0"/>
                        <a:t>Hospital</a:t>
                      </a:r>
                    </a:p>
                    <a:p>
                      <a:r>
                        <a:rPr lang="en-US" dirty="0"/>
                        <a:t>Medical</a:t>
                      </a:r>
                      <a:r>
                        <a:rPr lang="en-US" baseline="0" dirty="0"/>
                        <a:t> supplies</a:t>
                      </a:r>
                    </a:p>
                    <a:p>
                      <a:r>
                        <a:rPr lang="en-US" baseline="0" dirty="0"/>
                        <a:t>Equipment</a:t>
                      </a:r>
                    </a:p>
                    <a:p>
                      <a:r>
                        <a:rPr lang="en-US" baseline="0" dirty="0"/>
                        <a:t>Laboratories</a:t>
                      </a:r>
                      <a:endParaRPr lang="en-US" dirty="0"/>
                    </a:p>
                  </a:txBody>
                  <a:tcPr>
                    <a:solidFill>
                      <a:srgbClr val="E6E3D2"/>
                    </a:solidFill>
                  </a:tcPr>
                </a:tc>
                <a:tc>
                  <a:txBody>
                    <a:bodyPr/>
                    <a:lstStyle/>
                    <a:p>
                      <a:r>
                        <a:rPr lang="en-US" dirty="0"/>
                        <a:t>Surgery</a:t>
                      </a:r>
                    </a:p>
                    <a:p>
                      <a:r>
                        <a:rPr lang="en-US" dirty="0"/>
                        <a:t>Monitoring</a:t>
                      </a:r>
                    </a:p>
                    <a:p>
                      <a:r>
                        <a:rPr lang="en-US" dirty="0"/>
                        <a:t>Medication</a:t>
                      </a:r>
                    </a:p>
                    <a:p>
                      <a:r>
                        <a:rPr lang="en-US" dirty="0"/>
                        <a:t>Therapy</a:t>
                      </a:r>
                    </a:p>
                  </a:txBody>
                  <a:tcPr>
                    <a:solidFill>
                      <a:srgbClr val="E6E3D2"/>
                    </a:solidFill>
                  </a:tcPr>
                </a:tc>
                <a:tc>
                  <a:txBody>
                    <a:bodyPr/>
                    <a:lstStyle/>
                    <a:p>
                      <a:endParaRPr lang="en-US" dirty="0"/>
                    </a:p>
                  </a:txBody>
                  <a:tcPr>
                    <a:solidFill>
                      <a:srgbClr val="E6E3D2"/>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9548432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Manufacturing vs. Service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00150" cy="379476"/>
          </a:xfrm>
        </p:spPr>
        <p:txBody>
          <a:bodyPr/>
          <a:lstStyle/>
          <a:p>
            <a:r>
              <a:rPr lang="en-US" sz="1800" b="1" dirty="0">
                <a:solidFill>
                  <a:schemeClr val="tx1"/>
                </a:solidFill>
              </a:rPr>
              <a:t>LO 1.2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514350" indent="-514350">
              <a:buFont typeface="+mj-lt"/>
              <a:buAutoNum type="arabicPeriod"/>
            </a:pPr>
            <a:r>
              <a:rPr lang="en-US" dirty="0"/>
              <a:t>Degree of customer contact</a:t>
            </a:r>
          </a:p>
          <a:p>
            <a:pPr marL="514350" indent="-514350">
              <a:buFont typeface="+mj-lt"/>
              <a:buAutoNum type="arabicPeriod"/>
            </a:pPr>
            <a:r>
              <a:rPr lang="en-US" dirty="0"/>
              <a:t>Labor content of jobs</a:t>
            </a:r>
          </a:p>
          <a:p>
            <a:pPr marL="514350" indent="-514350">
              <a:buFont typeface="+mj-lt"/>
              <a:buAutoNum type="arabicPeriod"/>
            </a:pPr>
            <a:r>
              <a:rPr lang="en-US" dirty="0"/>
              <a:t>Uniformity of input</a:t>
            </a:r>
          </a:p>
          <a:p>
            <a:pPr marL="514350" indent="-514350">
              <a:buFont typeface="+mj-lt"/>
              <a:buAutoNum type="arabicPeriod"/>
            </a:pPr>
            <a:r>
              <a:rPr lang="en-US" dirty="0"/>
              <a:t>Uniformity of output</a:t>
            </a:r>
          </a:p>
          <a:p>
            <a:pPr marL="514350" indent="-514350">
              <a:buFont typeface="+mj-lt"/>
              <a:buAutoNum type="arabicPeriod"/>
            </a:pPr>
            <a:r>
              <a:rPr lang="en-US" dirty="0"/>
              <a:t>Measurement of productivity</a:t>
            </a:r>
          </a:p>
          <a:p>
            <a:pPr marL="514350" indent="-514350">
              <a:buFont typeface="+mj-lt"/>
              <a:buAutoNum type="arabicPeriod"/>
            </a:pPr>
            <a:r>
              <a:rPr lang="en-US" dirty="0"/>
              <a:t>Production and delivery</a:t>
            </a:r>
          </a:p>
          <a:p>
            <a:pPr marL="514350" indent="-514350">
              <a:buFont typeface="+mj-lt"/>
              <a:buAutoNum type="arabicPeriod"/>
            </a:pPr>
            <a:r>
              <a:rPr lang="en-US" dirty="0"/>
              <a:t>Quality assurance</a:t>
            </a:r>
          </a:p>
          <a:p>
            <a:pPr marL="514350" indent="-514350">
              <a:buFont typeface="+mj-lt"/>
              <a:buAutoNum type="arabicPeriod"/>
            </a:pPr>
            <a:r>
              <a:rPr lang="en-US" dirty="0"/>
              <a:t>Amount of inventory</a:t>
            </a:r>
          </a:p>
          <a:p>
            <a:pPr marL="514350" indent="-514350">
              <a:buFont typeface="+mj-lt"/>
              <a:buAutoNum type="arabicPeriod"/>
            </a:pPr>
            <a:r>
              <a:rPr lang="en-US" dirty="0"/>
              <a:t>Evaluation of work</a:t>
            </a:r>
          </a:p>
          <a:p>
            <a:pPr marL="514350" indent="-514350">
              <a:buFont typeface="+mj-lt"/>
              <a:buAutoNum type="arabicPeriod"/>
            </a:pPr>
            <a:r>
              <a:rPr lang="en-US" dirty="0"/>
              <a:t>Ability to patent design</a:t>
            </a:r>
          </a:p>
        </p:txBody>
      </p:sp>
    </p:spTree>
    <p:extLst>
      <p:ext uri="{BB962C8B-B14F-4D97-AF65-F5344CB8AC3E}">
        <p14:creationId xmlns:p14="http://schemas.microsoft.com/office/powerpoint/2010/main" val="501422690"/>
      </p:ext>
    </p:extLst>
  </p:cSld>
  <p:clrMapOvr>
    <a:masterClrMapping/>
  </p:clrMapOvr>
</p:sld>
</file>

<file path=ppt/theme/theme1.xml><?xml version="1.0" encoding="utf-8"?>
<a:theme xmlns:a="http://schemas.openxmlformats.org/drawingml/2006/main" name="Title Slides 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84F6219E-3D47-41AC-9893-1108D06AA07D}"/>
    </a:ext>
  </a:extLst>
</a:theme>
</file>

<file path=ppt/theme/theme2.xml><?xml version="1.0" encoding="utf-8"?>
<a:theme xmlns:a="http://schemas.openxmlformats.org/drawingml/2006/main" name="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3.xml><?xml version="1.0" encoding="utf-8"?>
<a:theme xmlns:a="http://schemas.openxmlformats.org/drawingml/2006/main" name="Closing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FEE61EC3-6634-45B5-BF77-FBC9B835BC79}"/>
    </a:ext>
  </a:extLst>
</a:theme>
</file>

<file path=ppt/theme/theme4.xml><?xml version="1.0" encoding="utf-8"?>
<a:theme xmlns:a="http://schemas.openxmlformats.org/drawingml/2006/main" name="DividerSlide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A15A20A0-BEE6-47A5-BC6B-F87134FBF13C}"/>
    </a:ext>
  </a:extLst>
</a:theme>
</file>

<file path=ppt/theme/theme5.xml><?xml version="1.0" encoding="utf-8"?>
<a:theme xmlns:a="http://schemas.openxmlformats.org/drawingml/2006/main" name="ImageDescriptionAppendixSlideMaster">
  <a:themeElements>
    <a:clrScheme name="Custom 12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22313DF8-AA3F-4A8D-9652-6DDC53D759ED}"/>
    </a:ext>
  </a:extLst>
</a:theme>
</file>

<file path=ppt/theme/theme6.xml><?xml version="1.0" encoding="utf-8"?>
<a:theme xmlns:a="http://schemas.openxmlformats.org/drawingml/2006/main" name="1_ImageDescriptionAppendixSlideMaster">
  <a:themeElements>
    <a:clrScheme name="Custom 12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22313DF8-AA3F-4A8D-9652-6DDC53D759ED}"/>
    </a:ext>
  </a:extLst>
</a:theme>
</file>

<file path=ppt/theme/theme7.xml><?xml version="1.0" encoding="utf-8"?>
<a:theme xmlns:a="http://schemas.openxmlformats.org/drawingml/2006/main" name="1_Closing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FEE61EC3-6634-45B5-BF77-FBC9B835BC79}"/>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MHHE_Generic Accessible PPT Template_Editorial_v9_2019</Template>
  <TotalTime>1251</TotalTime>
  <Words>2509</Words>
  <Application>Microsoft Office PowerPoint</Application>
  <PresentationFormat>On-screen Show (4:3)</PresentationFormat>
  <Paragraphs>489</Paragraphs>
  <Slides>47</Slides>
  <Notes>1</Notes>
  <HiddenSlides>2</HiddenSlides>
  <MMClips>0</MMClips>
  <ScaleCrop>false</ScaleCrop>
  <HeadingPairs>
    <vt:vector size="6" baseType="variant">
      <vt:variant>
        <vt:lpstr>Fonts Used</vt:lpstr>
      </vt:variant>
      <vt:variant>
        <vt:i4>2</vt:i4>
      </vt:variant>
      <vt:variant>
        <vt:lpstr>Theme</vt:lpstr>
      </vt:variant>
      <vt:variant>
        <vt:i4>7</vt:i4>
      </vt:variant>
      <vt:variant>
        <vt:lpstr>Slide Titles</vt:lpstr>
      </vt:variant>
      <vt:variant>
        <vt:i4>47</vt:i4>
      </vt:variant>
    </vt:vector>
  </HeadingPairs>
  <TitlesOfParts>
    <vt:vector size="56" baseType="lpstr">
      <vt:lpstr>Arial</vt:lpstr>
      <vt:lpstr>Calibri</vt:lpstr>
      <vt:lpstr>Title Slides Master</vt:lpstr>
      <vt:lpstr>MainContentSlideMaster</vt:lpstr>
      <vt:lpstr>ClosingMaster</vt:lpstr>
      <vt:lpstr>DividerSlideMaster</vt:lpstr>
      <vt:lpstr>ImageDescriptionAppendixSlideMaster</vt:lpstr>
      <vt:lpstr>1_ImageDescriptionAppendixSlideMaster</vt:lpstr>
      <vt:lpstr>1_ClosingMaster</vt:lpstr>
      <vt:lpstr>Chapter 1</vt:lpstr>
      <vt:lpstr>Chapter 1: Learning Objectives</vt:lpstr>
      <vt:lpstr>Operations Management</vt:lpstr>
      <vt:lpstr>Good or Service?</vt:lpstr>
      <vt:lpstr>Supply Chain</vt:lpstr>
      <vt:lpstr>The Transformation Process</vt:lpstr>
      <vt:lpstr>Goods-service Continuum</vt:lpstr>
      <vt:lpstr>Table 1.2 Illustrations of the transformation process</vt:lpstr>
      <vt:lpstr>Manufacturing vs. Service</vt:lpstr>
      <vt:lpstr>Table 1.3 Typical differences between production of goods and provision of services</vt:lpstr>
      <vt:lpstr>Why Study Operations Management?</vt:lpstr>
      <vt:lpstr>Basic Functions of the Business Organization</vt:lpstr>
      <vt:lpstr>Function Overlap</vt:lpstr>
      <vt:lpstr>OM and Supply Chain Career Opportunities </vt:lpstr>
      <vt:lpstr>OM-Related Professional Societies</vt:lpstr>
      <vt:lpstr>Process Management</vt:lpstr>
      <vt:lpstr>Supply &amp; Demand</vt:lpstr>
      <vt:lpstr>Process Variation</vt:lpstr>
      <vt:lpstr>Scope of Operations Management</vt:lpstr>
      <vt:lpstr>Role of the Operations Manager</vt:lpstr>
      <vt:lpstr>System Design Decisions</vt:lpstr>
      <vt:lpstr>System Operation Decisions</vt:lpstr>
      <vt:lpstr>OM Decision Making</vt:lpstr>
      <vt:lpstr>General Approach to Decision Making</vt:lpstr>
      <vt:lpstr>Understanding Models </vt:lpstr>
      <vt:lpstr>Benefits of Models</vt:lpstr>
      <vt:lpstr>Model Limitations</vt:lpstr>
      <vt:lpstr>Quantitative Approaches</vt:lpstr>
      <vt:lpstr>Metrics and Trade-Offs</vt:lpstr>
      <vt:lpstr>Systems Perspective</vt:lpstr>
      <vt:lpstr>Establishing Priorities</vt:lpstr>
      <vt:lpstr>Historical Evolution of OM</vt:lpstr>
      <vt:lpstr>Industrial Revolution</vt:lpstr>
      <vt:lpstr>Scientific Management</vt:lpstr>
      <vt:lpstr>Human Relations Movement</vt:lpstr>
      <vt:lpstr>Decision Models &amp; Management Science</vt:lpstr>
      <vt:lpstr>Influence of Japanese Manufacturers</vt:lpstr>
      <vt:lpstr>Table 1.5 Historical summary of operations management</vt:lpstr>
      <vt:lpstr>Operations Today</vt:lpstr>
      <vt:lpstr>Key Issues for Operations Managers Today</vt:lpstr>
      <vt:lpstr>Environmental Concerns</vt:lpstr>
      <vt:lpstr>Ethical Issues in Operations</vt:lpstr>
      <vt:lpstr>The Need for Supply Chain Management</vt:lpstr>
      <vt:lpstr>Supply Chain Issues</vt:lpstr>
      <vt:lpstr>End of Main Content</vt:lpstr>
      <vt:lpstr>Accessibility Content: Text Alternatives for Images</vt:lpstr>
      <vt:lpstr>Supply &amp; Demand - Text Alternative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of Four Title Slide Options</dc:title>
  <dc:creator>Prasanna kumar. Tripathy</dc:creator>
  <cp:keywords>PPT</cp:keywords>
  <cp:lastModifiedBy>Beena Adhikari</cp:lastModifiedBy>
  <cp:revision>309</cp:revision>
  <dcterms:created xsi:type="dcterms:W3CDTF">2019-07-27T05:34:11Z</dcterms:created>
  <dcterms:modified xsi:type="dcterms:W3CDTF">2020-05-08T14:53:23Z</dcterms:modified>
</cp:coreProperties>
</file>