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9" r:id="rId1"/>
    <p:sldMasterId id="2147483691" r:id="rId2"/>
    <p:sldMasterId id="2147483684" r:id="rId3"/>
    <p:sldMasterId id="2147483686" r:id="rId4"/>
    <p:sldMasterId id="2147483701" r:id="rId5"/>
    <p:sldMasterId id="2147483705" r:id="rId6"/>
  </p:sldMasterIdLst>
  <p:notesMasterIdLst>
    <p:notesMasterId r:id="rId52"/>
  </p:notesMasterIdLst>
  <p:sldIdLst>
    <p:sldId id="256" r:id="rId7"/>
    <p:sldId id="266" r:id="rId8"/>
    <p:sldId id="291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42" r:id="rId19"/>
    <p:sldId id="343" r:id="rId20"/>
    <p:sldId id="344" r:id="rId21"/>
    <p:sldId id="345" r:id="rId22"/>
    <p:sldId id="346" r:id="rId23"/>
    <p:sldId id="347" r:id="rId24"/>
    <p:sldId id="348" r:id="rId25"/>
    <p:sldId id="349" r:id="rId26"/>
    <p:sldId id="350" r:id="rId27"/>
    <p:sldId id="378" r:id="rId28"/>
    <p:sldId id="379" r:id="rId29"/>
    <p:sldId id="380" r:id="rId30"/>
    <p:sldId id="381" r:id="rId31"/>
    <p:sldId id="382" r:id="rId32"/>
    <p:sldId id="383" r:id="rId33"/>
    <p:sldId id="384" r:id="rId34"/>
    <p:sldId id="353" r:id="rId35"/>
    <p:sldId id="354" r:id="rId36"/>
    <p:sldId id="355" r:id="rId37"/>
    <p:sldId id="356" r:id="rId38"/>
    <p:sldId id="357" r:id="rId39"/>
    <p:sldId id="358" r:id="rId40"/>
    <p:sldId id="359" r:id="rId41"/>
    <p:sldId id="360" r:id="rId42"/>
    <p:sldId id="361" r:id="rId43"/>
    <p:sldId id="362" r:id="rId44"/>
    <p:sldId id="363" r:id="rId45"/>
    <p:sldId id="364" r:id="rId46"/>
    <p:sldId id="365" r:id="rId47"/>
    <p:sldId id="366" r:id="rId48"/>
    <p:sldId id="260" r:id="rId49"/>
    <p:sldId id="289" r:id="rId50"/>
    <p:sldId id="396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Content" id="{D403750A-5F0F-4676-8E81-AA1C70853B4F}">
          <p14:sldIdLst>
            <p14:sldId id="256"/>
            <p14:sldId id="266"/>
            <p14:sldId id="291"/>
            <p14:sldId id="333"/>
            <p14:sldId id="334"/>
            <p14:sldId id="335"/>
            <p14:sldId id="336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78"/>
            <p14:sldId id="379"/>
            <p14:sldId id="380"/>
            <p14:sldId id="381"/>
            <p14:sldId id="382"/>
            <p14:sldId id="383"/>
            <p14:sldId id="384"/>
            <p14:sldId id="353"/>
            <p14:sldId id="354"/>
            <p14:sldId id="355"/>
            <p14:sldId id="356"/>
            <p14:sldId id="357"/>
            <p14:sldId id="358"/>
            <p14:sldId id="359"/>
            <p14:sldId id="360"/>
            <p14:sldId id="361"/>
            <p14:sldId id="362"/>
            <p14:sldId id="363"/>
            <p14:sldId id="364"/>
            <p14:sldId id="365"/>
            <p14:sldId id="366"/>
            <p14:sldId id="260"/>
          </p14:sldIdLst>
        </p14:section>
        <p14:section name="Untitled Section" id="{77A6778B-A9AE-4F87-9BB4-B0B02D9EABFC}">
          <p14:sldIdLst>
            <p14:sldId id="289"/>
            <p14:sldId id="396"/>
          </p14:sldIdLst>
        </p14:section>
      </p14:sectionLst>
    </p:ext>
    <p:ext uri="{EFAFB233-063F-42B5-8137-9DF3F51BA10A}">
      <p15:sldGuideLst xmlns:p15="http://schemas.microsoft.com/office/powerpoint/2012/main">
        <p15:guide id="2" pos="3264" userDrawn="1">
          <p15:clr>
            <a:srgbClr val="A4A3A4"/>
          </p15:clr>
        </p15:guide>
        <p15:guide id="3" orient="horz" pos="2256" userDrawn="1">
          <p15:clr>
            <a:srgbClr val="A4A3A4"/>
          </p15:clr>
        </p15:guide>
        <p15:guide id="4" pos="56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iporen, Laura" initials="CL" lastIdx="4" clrIdx="0">
    <p:extLst>
      <p:ext uri="{19B8F6BF-5375-455C-9EA6-DF929625EA0E}">
        <p15:presenceInfo xmlns:p15="http://schemas.microsoft.com/office/powerpoint/2012/main" userId="S-1-5-21-1645522239-1123561945-839522115-1006658" providerId="AD"/>
      </p:ext>
    </p:extLst>
  </p:cmAuthor>
  <p:cmAuthor id="2" name="Ciporen, Laura" initials="CL [2]" lastIdx="2" clrIdx="1">
    <p:extLst>
      <p:ext uri="{19B8F6BF-5375-455C-9EA6-DF929625EA0E}">
        <p15:presenceInfo xmlns:p15="http://schemas.microsoft.com/office/powerpoint/2012/main" userId="S::laura.ciporen@mheducation.com::567f631f-0624-4179-9d16-569ddce488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3D2"/>
    <a:srgbClr val="D1CBAF"/>
    <a:srgbClr val="DDD9C3"/>
    <a:srgbClr val="C8BEA0"/>
    <a:srgbClr val="C4BD97"/>
    <a:srgbClr val="066568"/>
    <a:srgbClr val="0057AD"/>
    <a:srgbClr val="692146"/>
    <a:srgbClr val="FFB600"/>
    <a:srgbClr val="FFE5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5" autoAdjust="0"/>
    <p:restoredTop sz="93038" autoAdjust="0"/>
  </p:normalViewPr>
  <p:slideViewPr>
    <p:cSldViewPr snapToGrid="0" showGuides="1">
      <p:cViewPr varScale="1">
        <p:scale>
          <a:sx n="84" d="100"/>
          <a:sy n="84" d="100"/>
        </p:scale>
        <p:origin x="462" y="84"/>
      </p:cViewPr>
      <p:guideLst>
        <p:guide pos="3264"/>
        <p:guide orient="horz" pos="2256"/>
        <p:guide pos="5640"/>
      </p:guideLst>
    </p:cSldViewPr>
  </p:slideViewPr>
  <p:outlineViewPr>
    <p:cViewPr>
      <p:scale>
        <a:sx n="33" d="100"/>
        <a:sy n="33" d="100"/>
      </p:scale>
      <p:origin x="0" y="3807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viewProps" Target="viewProp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theme" Target="theme/theme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tableStyles" Target="tableStyles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751B6-816D-453D-9AB0-FB5BDE553EAC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B8B88-7B19-4444-8C00-276D3F703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73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B8B88-7B19-4444-8C00-276D3F70334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918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/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MHE Official Background, fixe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346105" y="2099014"/>
            <a:ext cx="3863458" cy="3863458"/>
            <a:chOff x="331115" y="2099014"/>
            <a:chExt cx="3863458" cy="386345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D9DDEA9-6897-2B48-BA6A-9075880AA615}"/>
                </a:ext>
              </a:extLst>
            </p:cNvPr>
            <p:cNvSpPr/>
            <p:nvPr userDrawn="1"/>
          </p:nvSpPr>
          <p:spPr>
            <a:xfrm>
              <a:off x="331115" y="2099014"/>
              <a:ext cx="3863458" cy="3863458"/>
            </a:xfrm>
            <a:prstGeom prst="rect">
              <a:avLst/>
            </a:prstGeom>
            <a:solidFill>
              <a:srgbClr val="720F1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2AD1ADE-6D88-5C48-9EEF-7E081C733011}"/>
                </a:ext>
              </a:extLst>
            </p:cNvPr>
            <p:cNvSpPr/>
            <p:nvPr userDrawn="1"/>
          </p:nvSpPr>
          <p:spPr>
            <a:xfrm>
              <a:off x="467612" y="2368353"/>
              <a:ext cx="3457621" cy="3457621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FE6DE48-1064-2849-AF2D-2E29711B1885}"/>
                </a:ext>
              </a:extLst>
            </p:cNvPr>
            <p:cNvSpPr/>
            <p:nvPr userDrawn="1"/>
          </p:nvSpPr>
          <p:spPr>
            <a:xfrm>
              <a:off x="599258" y="2898475"/>
              <a:ext cx="2793799" cy="2792652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itle"/>
          <p:cNvSpPr>
            <a:spLocks noGrp="1"/>
          </p:cNvSpPr>
          <p:nvPr>
            <p:ph type="ctrTitle" hasCustomPrompt="1"/>
          </p:nvPr>
        </p:nvSpPr>
        <p:spPr>
          <a:xfrm>
            <a:off x="621792" y="3140014"/>
            <a:ext cx="2788920" cy="1157665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8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621792" y="4261103"/>
            <a:ext cx="2788920" cy="6128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Presentation Subtitle</a:t>
            </a:r>
          </a:p>
        </p:txBody>
      </p:sp>
      <p:cxnSp>
        <p:nvCxnSpPr>
          <p:cNvPr id="9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13232" y="4919472"/>
            <a:ext cx="253288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"/>
          <p:cNvSpPr>
            <a:spLocks noGrp="1"/>
          </p:cNvSpPr>
          <p:nvPr>
            <p:ph type="body" sz="quarter" idx="10" hasCustomPrompt="1"/>
          </p:nvPr>
        </p:nvSpPr>
        <p:spPr>
          <a:xfrm>
            <a:off x="621792" y="5093208"/>
            <a:ext cx="2788920" cy="57618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200" b="1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Extra Text</a:t>
            </a:r>
          </a:p>
        </p:txBody>
      </p:sp>
      <p:sp>
        <p:nvSpPr>
          <p:cNvPr id="3" name="Cover Placeholder">
            <a:extLst>
              <a:ext uri="{FF2B5EF4-FFF2-40B4-BE49-F238E27FC236}">
                <a16:creationId xmlns:a16="http://schemas.microsoft.com/office/drawing/2014/main" id="{67C61915-1FDF-4DF1-95F4-8BAC894B4DC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72000" y="1450229"/>
            <a:ext cx="4229100" cy="497645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Optional: Include Cover Here</a:t>
            </a:r>
          </a:p>
        </p:txBody>
      </p:sp>
      <p:sp>
        <p:nvSpPr>
          <p:cNvPr id="2" name="Long Copyright">
            <a:extLst>
              <a:ext uri="{FF2B5EF4-FFF2-40B4-BE49-F238E27FC236}">
                <a16:creationId xmlns:a16="http://schemas.microsoft.com/office/drawing/2014/main" id="{8AC4EEC4-5547-4185-92E7-A6CAF888043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0" y="6478438"/>
            <a:ext cx="9144000" cy="374266"/>
          </a:xfrm>
        </p:spPr>
        <p:txBody>
          <a:bodyPr/>
          <a:lstStyle>
            <a:lvl1pPr algn="ctr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10016559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957">
          <p15:clr>
            <a:srgbClr val="FBAE40"/>
          </p15:clr>
        </p15:guide>
        <p15:guide id="2" orient="horz" pos="410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6124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2070496"/>
            <a:ext cx="8458200" cy="6491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900944"/>
            <a:ext cx="8458200" cy="673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755354"/>
            <a:ext cx="8458200" cy="6985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4635164"/>
            <a:ext cx="8458200" cy="6985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5514975"/>
            <a:ext cx="8458200" cy="73342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Appendix Link">
            <a:extLst>
              <a:ext uri="{FF2B5EF4-FFF2-40B4-BE49-F238E27FC236}">
                <a16:creationId xmlns:a16="http://schemas.microsoft.com/office/drawing/2014/main" id="{97057F8C-50AA-46C4-9FEB-90CB82EBCB3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4" name="Image Credit">
            <a:extLst>
              <a:ext uri="{FF2B5EF4-FFF2-40B4-BE49-F238E27FC236}">
                <a16:creationId xmlns:a16="http://schemas.microsoft.com/office/drawing/2014/main" id="{1623EF09-AD07-4110-9BAD-C19C23C906E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4070614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5486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1904671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532632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160593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3788554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4416515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42900" y="5044476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342900" y="5672435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Appendix Link">
            <a:extLst>
              <a:ext uri="{FF2B5EF4-FFF2-40B4-BE49-F238E27FC236}">
                <a16:creationId xmlns:a16="http://schemas.microsoft.com/office/drawing/2014/main" id="{F163B4E1-5D46-44BE-A972-DA38306E845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9" name="Image Credit">
            <a:extLst>
              <a:ext uri="{FF2B5EF4-FFF2-40B4-BE49-F238E27FC236}">
                <a16:creationId xmlns:a16="http://schemas.microsoft.com/office/drawing/2014/main" id="{11CF0136-AD06-4EAE-ADD1-CB06BEFD9BF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103399681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idden Slide Title">
            <a:extLst>
              <a:ext uri="{FF2B5EF4-FFF2-40B4-BE49-F238E27FC236}">
                <a16:creationId xmlns:a16="http://schemas.microsoft.com/office/drawing/2014/main" id="{D3229D0C-04EF-482F-B26C-8D49CD33DB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5949" y="418391"/>
            <a:ext cx="2292103" cy="2918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hidden title here </a:t>
            </a:r>
          </a:p>
        </p:txBody>
      </p:sp>
      <p:pic>
        <p:nvPicPr>
          <p:cNvPr id="6" name="MGH Logo">
            <a:extLst>
              <a:ext uri="{FF2B5EF4-FFF2-40B4-BE49-F238E27FC236}">
                <a16:creationId xmlns:a16="http://schemas.microsoft.com/office/drawing/2014/main" id="{60DCFDF5-2A5B-440E-888A-BC0BFEF9FF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211" y="1005697"/>
            <a:ext cx="2443579" cy="2443579"/>
          </a:xfrm>
          <a:prstGeom prst="rect">
            <a:avLst/>
          </a:prstGeom>
        </p:spPr>
      </p:pic>
      <p:sp>
        <p:nvSpPr>
          <p:cNvPr id="3" name="Long Copyright">
            <a:extLst>
              <a:ext uri="{FF2B5EF4-FFF2-40B4-BE49-F238E27FC236}">
                <a16:creationId xmlns:a16="http://schemas.microsoft.com/office/drawing/2014/main" id="{9AB572CE-E262-4FA6-8D47-02F068ADD1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487064"/>
            <a:ext cx="9144000" cy="370936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  <p:sp>
        <p:nvSpPr>
          <p:cNvPr id="9" name="MGH Tagline">
            <a:extLst>
              <a:ext uri="{FF2B5EF4-FFF2-40B4-BE49-F238E27FC236}">
                <a16:creationId xmlns:a16="http://schemas.microsoft.com/office/drawing/2014/main" id="{F040BF5C-A78D-440C-93DF-72F3F641F3F1}"/>
              </a:ext>
            </a:extLst>
          </p:cNvPr>
          <p:cNvSpPr txBox="1"/>
          <p:nvPr userDrawn="1"/>
        </p:nvSpPr>
        <p:spPr>
          <a:xfrm>
            <a:off x="1730746" y="3796682"/>
            <a:ext cx="5682508" cy="469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4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Because learning changes everything.</a:t>
            </a:r>
            <a:r>
              <a:rPr kumimoji="0" lang="en-US" sz="1400" b="0" i="0" u="none" strike="noStrike" kern="1200" cap="none" spc="40" normalizeH="0" baseline="6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®</a:t>
            </a:r>
            <a:endParaRPr kumimoji="0" lang="en-US" sz="2400" b="0" i="0" u="none" strike="noStrike" kern="1200" cap="none" spc="40" normalizeH="0" baseline="6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MGH URL">
            <a:extLst>
              <a:ext uri="{FF2B5EF4-FFF2-40B4-BE49-F238E27FC236}">
                <a16:creationId xmlns:a16="http://schemas.microsoft.com/office/drawing/2014/main" id="{2215B5DD-E18E-478F-81B9-79BA83A9A251}"/>
              </a:ext>
            </a:extLst>
          </p:cNvPr>
          <p:cNvSpPr txBox="1"/>
          <p:nvPr userDrawn="1"/>
        </p:nvSpPr>
        <p:spPr>
          <a:xfrm>
            <a:off x="3269085" y="5329121"/>
            <a:ext cx="26058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www.mheducation.com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4366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6CA9270-FD0E-4B64-B0D8-24095E6A29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899" y="2366309"/>
            <a:ext cx="7696919" cy="526936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lang="en-US" dirty="0"/>
              <a:t>Accessibility Content: Text Alternatives for Images</a:t>
            </a:r>
          </a:p>
        </p:txBody>
      </p:sp>
    </p:spTree>
    <p:extLst>
      <p:ext uri="{BB962C8B-B14F-4D97-AF65-F5344CB8AC3E}">
        <p14:creationId xmlns:p14="http://schemas.microsoft.com/office/powerpoint/2010/main" val="36925710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c.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C0136BE0-3F2D-44D5-B125-B7A30D2C8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450" y="117244"/>
            <a:ext cx="6065851" cy="7309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">
            <a:extLst>
              <a:ext uri="{FF2B5EF4-FFF2-40B4-BE49-F238E27FC236}">
                <a16:creationId xmlns:a16="http://schemas.microsoft.com/office/drawing/2014/main" id="{DA8444E8-1445-4AB7-85DD-90449330C00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973249"/>
            <a:ext cx="6477000" cy="4343400"/>
          </a:xfrm>
        </p:spPr>
        <p:txBody>
          <a:bodyPr/>
          <a:lstStyle>
            <a:lvl1pPr>
              <a:defRPr/>
            </a:lvl1pPr>
            <a:lvl2pPr marL="344488" indent="-342900">
              <a:buFont typeface="Arial" panose="020B0604020202020204" pitchFamily="34" charset="0"/>
              <a:buChar char="•"/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 dirty="0"/>
              <a:t>Slide Content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454160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-On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6" name="Return to main slide Link 1">
            <a:extLst>
              <a:ext uri="{FF2B5EF4-FFF2-40B4-BE49-F238E27FC236}">
                <a16:creationId xmlns:a16="http://schemas.microsoft.com/office/drawing/2014/main" id="{F538FEEA-434F-404A-8A40-5F717D6CB5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81587" y="1068234"/>
            <a:ext cx="2980826" cy="225425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US" dirty="0"/>
              <a:t>Return to parent-slide containing images.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99ECE4-CEB6-4518-B036-709D64B27AE0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1371601"/>
            <a:ext cx="8458200" cy="487375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turn to main slide Link 2">
            <a:extLst>
              <a:ext uri="{FF2B5EF4-FFF2-40B4-BE49-F238E27FC236}">
                <a16:creationId xmlns:a16="http://schemas.microsoft.com/office/drawing/2014/main" id="{9B134E77-CDFC-4241-959A-BAF4C2ADE2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70946" y="6350211"/>
            <a:ext cx="2980944" cy="228600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IN" dirty="0"/>
              <a:t>Return to parent-slide containing images.</a:t>
            </a:r>
          </a:p>
        </p:txBody>
      </p:sp>
    </p:spTree>
    <p:extLst>
      <p:ext uri="{BB962C8B-B14F-4D97-AF65-F5344CB8AC3E}">
        <p14:creationId xmlns:p14="http://schemas.microsoft.com/office/powerpoint/2010/main" val="8427028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pos="264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-Two Comparison Placeholders With Identifi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9" name="Return to main slide Link 1">
            <a:extLst>
              <a:ext uri="{FF2B5EF4-FFF2-40B4-BE49-F238E27FC236}">
                <a16:creationId xmlns:a16="http://schemas.microsoft.com/office/drawing/2014/main" id="{29651301-3A88-4CBC-9B7F-A569599DC5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81528" y="1059828"/>
            <a:ext cx="2980944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1200" dirty="0"/>
            </a:lvl1pPr>
          </a:lstStyle>
          <a:p>
            <a:pPr lvl="0" algn="ctr"/>
            <a:r>
              <a:rPr lang="en-US" dirty="0"/>
              <a:t>Return to parent-slide containing images.</a:t>
            </a:r>
          </a:p>
        </p:txBody>
      </p:sp>
      <p:sp>
        <p:nvSpPr>
          <p:cNvPr id="4" name="Image Identifier 1">
            <a:extLst>
              <a:ext uri="{FF2B5EF4-FFF2-40B4-BE49-F238E27FC236}">
                <a16:creationId xmlns:a16="http://schemas.microsoft.com/office/drawing/2014/main" id="{06B6FD09-21E6-4C44-B034-2825B085D9A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65125" y="1410562"/>
            <a:ext cx="4078224" cy="39319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Image Identifier 1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211AB556-A79C-4FDF-BD73-C1AB72D9590A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1933303"/>
            <a:ext cx="4078224" cy="4315968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Image Identifier 2">
            <a:extLst>
              <a:ext uri="{FF2B5EF4-FFF2-40B4-BE49-F238E27FC236}">
                <a16:creationId xmlns:a16="http://schemas.microsoft.com/office/drawing/2014/main" id="{8126F7C8-57F8-404E-8B7F-DFB94AEB336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15145" y="1410562"/>
            <a:ext cx="4078224" cy="39319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Image Identifier 2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41441BC-54C7-474E-887C-32AF8F737FA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722876" y="1932432"/>
            <a:ext cx="4078224" cy="4315968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18" name="Return to main slide Link 2">
            <a:extLst>
              <a:ext uri="{FF2B5EF4-FFF2-40B4-BE49-F238E27FC236}">
                <a16:creationId xmlns:a16="http://schemas.microsoft.com/office/drawing/2014/main" id="{B9537776-81D3-4405-934B-44873072847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081528" y="6348550"/>
            <a:ext cx="2980944" cy="228600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IN" dirty="0"/>
              <a:t>Return to parent-slide containing images.</a:t>
            </a:r>
          </a:p>
        </p:txBody>
      </p:sp>
    </p:spTree>
    <p:extLst>
      <p:ext uri="{BB962C8B-B14F-4D97-AF65-F5344CB8AC3E}">
        <p14:creationId xmlns:p14="http://schemas.microsoft.com/office/powerpoint/2010/main" val="25059332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3" pos="2880">
          <p15:clr>
            <a:srgbClr val="FBAE40"/>
          </p15:clr>
        </p15:guide>
        <p15:guide id="4" pos="2976">
          <p15:clr>
            <a:srgbClr val="FBAE40"/>
          </p15:clr>
        </p15:guide>
        <p15:guide id="5" pos="2784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Appendix Link">
            <a:extLst>
              <a:ext uri="{FF2B5EF4-FFF2-40B4-BE49-F238E27FC236}">
                <a16:creationId xmlns:a16="http://schemas.microsoft.com/office/drawing/2014/main" id="{3D2E3074-2DB7-4FC8-BF3F-B9711E20A3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8" name="Image Credit">
            <a:extLst>
              <a:ext uri="{FF2B5EF4-FFF2-40B4-BE49-F238E27FC236}">
                <a16:creationId xmlns:a16="http://schemas.microsoft.com/office/drawing/2014/main" id="{3341AD32-57DF-4473-A010-15DBF087AC9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31784973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pos="264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Horizontal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4343400"/>
            <a:ext cx="84582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  <a:lvl4pPr marL="455613" indent="0">
              <a:buNone/>
              <a:defRPr/>
            </a:lvl4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BA2E2FDB-1128-47F8-861C-736E6687375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96D29D1D-52C5-415C-8F04-01A8F120334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293484664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mpariso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40767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724400" y="1257300"/>
            <a:ext cx="4076700" cy="4991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4AE6E6E7-EF0D-4B16-A430-D3E949F0A82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67124AF1-AD81-4125-B6A8-174BC6E5DB6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10878520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3" pos="2880">
          <p15:clr>
            <a:srgbClr val="FBAE40"/>
          </p15:clr>
        </p15:guide>
        <p15:guide id="4" pos="2976">
          <p15:clr>
            <a:srgbClr val="FBAE40"/>
          </p15:clr>
        </p15:guide>
        <p15:guide id="5" pos="278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/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MHE Altered Background, fixed">
            <a:extLst>
              <a:ext uri="{FF2B5EF4-FFF2-40B4-BE49-F238E27FC236}">
                <a16:creationId xmlns:a16="http://schemas.microsoft.com/office/drawing/2014/main" id="{E2D8ACCF-E5FC-4FE9-9E84-B2A0A6B1E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342900" y="2095500"/>
            <a:ext cx="3886199" cy="3886199"/>
            <a:chOff x="342900" y="2095500"/>
            <a:chExt cx="3886199" cy="388619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2AD1ADE-6D88-5C48-9EEF-7E081C733011}"/>
                </a:ext>
              </a:extLst>
            </p:cNvPr>
            <p:cNvSpPr/>
            <p:nvPr userDrawn="1"/>
          </p:nvSpPr>
          <p:spPr>
            <a:xfrm>
              <a:off x="342900" y="2095500"/>
              <a:ext cx="3886199" cy="3886199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FE6DE48-1064-2849-AF2D-2E29711B1885}"/>
                </a:ext>
              </a:extLst>
            </p:cNvPr>
            <p:cNvSpPr/>
            <p:nvPr userDrawn="1"/>
          </p:nvSpPr>
          <p:spPr>
            <a:xfrm>
              <a:off x="495300" y="2362200"/>
              <a:ext cx="3429000" cy="3467100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itle"/>
          <p:cNvSpPr>
            <a:spLocks noGrp="1"/>
          </p:cNvSpPr>
          <p:nvPr userDrawn="1">
            <p:ph type="ctrTitle" hasCustomPrompt="1"/>
          </p:nvPr>
        </p:nvSpPr>
        <p:spPr>
          <a:xfrm>
            <a:off x="621792" y="2608290"/>
            <a:ext cx="3035808" cy="139408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8" name="Subtitle"/>
          <p:cNvSpPr>
            <a:spLocks noGrp="1"/>
          </p:cNvSpPr>
          <p:nvPr userDrawn="1">
            <p:ph type="subTitle" idx="1" hasCustomPrompt="1"/>
          </p:nvPr>
        </p:nvSpPr>
        <p:spPr>
          <a:xfrm>
            <a:off x="621792" y="4069830"/>
            <a:ext cx="3035808" cy="80409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Presentation Subtitle</a:t>
            </a:r>
          </a:p>
        </p:txBody>
      </p:sp>
      <p:cxnSp>
        <p:nvCxnSpPr>
          <p:cNvPr id="9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13232" y="4919472"/>
            <a:ext cx="253288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21791" y="5096656"/>
            <a:ext cx="3043303" cy="569626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200" b="1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Extra Text</a:t>
            </a:r>
          </a:p>
        </p:txBody>
      </p:sp>
      <p:sp>
        <p:nvSpPr>
          <p:cNvPr id="3" name="Cover Placeholder">
            <a:extLst>
              <a:ext uri="{FF2B5EF4-FFF2-40B4-BE49-F238E27FC236}">
                <a16:creationId xmlns:a16="http://schemas.microsoft.com/office/drawing/2014/main" id="{67C61915-1FDF-4DF1-95F4-8BAC894B4DC1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>
          <a:xfrm>
            <a:off x="4572000" y="1450229"/>
            <a:ext cx="4229100" cy="497645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Optional: Include Cover Here</a:t>
            </a:r>
          </a:p>
        </p:txBody>
      </p:sp>
      <p:sp>
        <p:nvSpPr>
          <p:cNvPr id="2" name="Long Copyright">
            <a:extLst>
              <a:ext uri="{FF2B5EF4-FFF2-40B4-BE49-F238E27FC236}">
                <a16:creationId xmlns:a16="http://schemas.microsoft.com/office/drawing/2014/main" id="{F4607C07-D864-4A1A-8061-D12997CC50C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24890689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320">
          <p15:clr>
            <a:srgbClr val="FBAE40"/>
          </p15:clr>
        </p15:guide>
        <p15:guide id="2" orient="horz" pos="3768">
          <p15:clr>
            <a:srgbClr val="FBAE40"/>
          </p15:clr>
        </p15:guide>
        <p15:guide id="3" pos="2664">
          <p15:clr>
            <a:srgbClr val="FBAE40"/>
          </p15:clr>
        </p15:guide>
        <p15:guide id="4" pos="2880">
          <p15:clr>
            <a:srgbClr val="FBAE40"/>
          </p15:clr>
        </p15:guide>
        <p15:guide id="5" pos="2472">
          <p15:clr>
            <a:srgbClr val="FBAE40"/>
          </p15:clr>
        </p15:guide>
        <p15:guide id="6" pos="312">
          <p15:clr>
            <a:srgbClr val="FBAE40"/>
          </p15:clr>
        </p15:guide>
        <p15:guide id="7" orient="horz" pos="1488">
          <p15:clr>
            <a:srgbClr val="FBAE40"/>
          </p15:clr>
        </p15:guide>
        <p15:guide id="8" orient="horz" pos="3672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One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57912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418052" y="1257300"/>
            <a:ext cx="2383047" cy="4991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AD32CF7C-C3BC-4FF7-8980-8FA18C499C0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7D6F5080-9539-4A86-A29C-6C60365B64C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22806957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>
          <p15:clr>
            <a:srgbClr val="FBAE40"/>
          </p15:clr>
        </p15:guide>
        <p15:guide id="5" pos="3864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with Third as Acc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1" y="4343400"/>
            <a:ext cx="57912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22432755-BCF5-451F-968D-CFFD10D87BE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400800" y="4343400"/>
            <a:ext cx="24003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Appendix Link">
            <a:extLst>
              <a:ext uri="{FF2B5EF4-FFF2-40B4-BE49-F238E27FC236}">
                <a16:creationId xmlns:a16="http://schemas.microsoft.com/office/drawing/2014/main" id="{94C876B4-C8F8-4EDA-9579-00F8F36CB98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1" name="Image Credit">
            <a:extLst>
              <a:ext uri="{FF2B5EF4-FFF2-40B4-BE49-F238E27FC236}">
                <a16:creationId xmlns:a16="http://schemas.microsoft.com/office/drawing/2014/main" id="{9138FC26-0A66-41D8-932B-35FF43FDA97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77556789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>
          <p15:clr>
            <a:srgbClr val="FBAE40"/>
          </p15:clr>
        </p15:guide>
        <p15:guide id="5" pos="3864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6124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2070496"/>
            <a:ext cx="8458200" cy="6491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900944"/>
            <a:ext cx="8458200" cy="673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755354"/>
            <a:ext cx="8458200" cy="6985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4635164"/>
            <a:ext cx="8458200" cy="6985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5514975"/>
            <a:ext cx="8458200" cy="73342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Appendix Link">
            <a:extLst>
              <a:ext uri="{FF2B5EF4-FFF2-40B4-BE49-F238E27FC236}">
                <a16:creationId xmlns:a16="http://schemas.microsoft.com/office/drawing/2014/main" id="{97057F8C-50AA-46C4-9FEB-90CB82EBCB3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4" name="Image Credit">
            <a:extLst>
              <a:ext uri="{FF2B5EF4-FFF2-40B4-BE49-F238E27FC236}">
                <a16:creationId xmlns:a16="http://schemas.microsoft.com/office/drawing/2014/main" id="{1623EF09-AD07-4110-9BAD-C19C23C906E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30086035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5486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1904671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532632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160593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3788554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4416515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42900" y="5044476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342900" y="5672435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Appendix Link">
            <a:extLst>
              <a:ext uri="{FF2B5EF4-FFF2-40B4-BE49-F238E27FC236}">
                <a16:creationId xmlns:a16="http://schemas.microsoft.com/office/drawing/2014/main" id="{F163B4E1-5D46-44BE-A972-DA38306E845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9" name="Image Credit">
            <a:extLst>
              <a:ext uri="{FF2B5EF4-FFF2-40B4-BE49-F238E27FC236}">
                <a16:creationId xmlns:a16="http://schemas.microsoft.com/office/drawing/2014/main" id="{11CF0136-AD06-4EAE-ADD1-CB06BEFD9BF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22024356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ppendix-On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6" name="Return to main slide Link 1">
            <a:extLst>
              <a:ext uri="{FF2B5EF4-FFF2-40B4-BE49-F238E27FC236}">
                <a16:creationId xmlns:a16="http://schemas.microsoft.com/office/drawing/2014/main" id="{F538FEEA-434F-404A-8A40-5F717D6CB5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81587" y="1068234"/>
            <a:ext cx="2980826" cy="225425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US" dirty="0"/>
              <a:t>Return to parent-slide containing images.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99ECE4-CEB6-4518-B036-709D64B27AE0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1371601"/>
            <a:ext cx="8458200" cy="487375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turn to main slide Link 2">
            <a:extLst>
              <a:ext uri="{FF2B5EF4-FFF2-40B4-BE49-F238E27FC236}">
                <a16:creationId xmlns:a16="http://schemas.microsoft.com/office/drawing/2014/main" id="{9B134E77-CDFC-4241-959A-BAF4C2ADE2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70946" y="6350211"/>
            <a:ext cx="2980944" cy="228600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IN" dirty="0"/>
              <a:t>Return to parent-slide containing images.</a:t>
            </a:r>
          </a:p>
        </p:txBody>
      </p:sp>
    </p:spTree>
    <p:extLst>
      <p:ext uri="{BB962C8B-B14F-4D97-AF65-F5344CB8AC3E}">
        <p14:creationId xmlns:p14="http://schemas.microsoft.com/office/powerpoint/2010/main" val="231378674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pos="264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NO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MHE Official Background, fixe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452559"/>
            <a:ext cx="9144000" cy="4982750"/>
            <a:chOff x="0" y="1521567"/>
            <a:chExt cx="9144000" cy="484643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3FD8DC8-1EF1-6B48-9F31-D9D254F85818}"/>
                </a:ext>
              </a:extLst>
            </p:cNvPr>
            <p:cNvSpPr/>
            <p:nvPr userDrawn="1"/>
          </p:nvSpPr>
          <p:spPr>
            <a:xfrm>
              <a:off x="0" y="1521567"/>
              <a:ext cx="9144000" cy="4846438"/>
            </a:xfrm>
            <a:prstGeom prst="rect">
              <a:avLst/>
            </a:prstGeom>
            <a:solidFill>
              <a:srgbClr val="720F1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00492E-5EBE-C745-8EEE-F17D4BB4582E}"/>
                </a:ext>
              </a:extLst>
            </p:cNvPr>
            <p:cNvSpPr/>
            <p:nvPr userDrawn="1"/>
          </p:nvSpPr>
          <p:spPr>
            <a:xfrm>
              <a:off x="185629" y="2001422"/>
              <a:ext cx="8493233" cy="4166364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D976C39-0B94-D44F-9108-A52DD0916B5A}"/>
                </a:ext>
              </a:extLst>
            </p:cNvPr>
            <p:cNvSpPr/>
            <p:nvPr userDrawn="1"/>
          </p:nvSpPr>
          <p:spPr>
            <a:xfrm>
              <a:off x="364385" y="2475809"/>
              <a:ext cx="7858340" cy="3513221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"/>
          <p:cNvSpPr>
            <a:spLocks noGrp="1"/>
          </p:cNvSpPr>
          <p:nvPr userDrawn="1">
            <p:ph type="ctrTitle"/>
          </p:nvPr>
        </p:nvSpPr>
        <p:spPr>
          <a:xfrm>
            <a:off x="777240" y="2985555"/>
            <a:ext cx="6521640" cy="87321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782058" y="3986784"/>
            <a:ext cx="4297680" cy="51758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1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67202" y="4650037"/>
            <a:ext cx="357478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"/>
          <p:cNvSpPr>
            <a:spLocks noGrp="1"/>
          </p:cNvSpPr>
          <p:nvPr>
            <p:ph type="body" sz="quarter" idx="10"/>
          </p:nvPr>
        </p:nvSpPr>
        <p:spPr>
          <a:xfrm>
            <a:off x="777240" y="4718304"/>
            <a:ext cx="4443413" cy="57618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Long Copyright">
            <a:extLst>
              <a:ext uri="{FF2B5EF4-FFF2-40B4-BE49-F238E27FC236}">
                <a16:creationId xmlns:a16="http://schemas.microsoft.com/office/drawing/2014/main" id="{54514DA3-A928-4CD1-BFAE-B5DF399C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7064"/>
            <a:ext cx="9144000" cy="370935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380643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959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NO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MHE altered Background, fixed">
            <a:extLst>
              <a:ext uri="{FF2B5EF4-FFF2-40B4-BE49-F238E27FC236}">
                <a16:creationId xmlns:a16="http://schemas.microsoft.com/office/drawing/2014/main" id="{7A14A7A9-A9D7-4A08-A24F-4D1C1F4C29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446366"/>
            <a:ext cx="9143999" cy="4991100"/>
            <a:chOff x="0" y="1524000"/>
            <a:chExt cx="9143999" cy="49911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00492E-5EBE-C745-8EEE-F17D4BB4582E}"/>
                </a:ext>
              </a:extLst>
            </p:cNvPr>
            <p:cNvSpPr/>
            <p:nvPr userDrawn="1"/>
          </p:nvSpPr>
          <p:spPr>
            <a:xfrm>
              <a:off x="0" y="1524000"/>
              <a:ext cx="9143999" cy="4991100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D976C39-0B94-D44F-9108-A52DD0916B5A}"/>
                </a:ext>
              </a:extLst>
            </p:cNvPr>
            <p:cNvSpPr/>
            <p:nvPr userDrawn="1"/>
          </p:nvSpPr>
          <p:spPr>
            <a:xfrm>
              <a:off x="190500" y="2019300"/>
              <a:ext cx="8496300" cy="4267200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"/>
          <p:cNvSpPr>
            <a:spLocks noGrp="1"/>
          </p:cNvSpPr>
          <p:nvPr userDrawn="1">
            <p:ph type="ctrTitle"/>
          </p:nvPr>
        </p:nvSpPr>
        <p:spPr>
          <a:xfrm>
            <a:off x="567378" y="2593298"/>
            <a:ext cx="6980170" cy="1130559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"/>
          <p:cNvSpPr>
            <a:spLocks noGrp="1"/>
          </p:cNvSpPr>
          <p:nvPr userDrawn="1">
            <p:ph type="subTitle" idx="1"/>
          </p:nvPr>
        </p:nvSpPr>
        <p:spPr>
          <a:xfrm>
            <a:off x="567378" y="3807503"/>
            <a:ext cx="4542020" cy="71935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1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02310" y="4665027"/>
            <a:ext cx="357478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"/>
          <p:cNvSpPr>
            <a:spLocks noGrp="1"/>
          </p:cNvSpPr>
          <p:nvPr userDrawn="1">
            <p:ph type="body" sz="quarter" idx="10"/>
          </p:nvPr>
        </p:nvSpPr>
        <p:spPr>
          <a:xfrm>
            <a:off x="567378" y="4770769"/>
            <a:ext cx="4443413" cy="57618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Long Copyright">
            <a:extLst>
              <a:ext uri="{FF2B5EF4-FFF2-40B4-BE49-F238E27FC236}">
                <a16:creationId xmlns:a16="http://schemas.microsoft.com/office/drawing/2014/main" id="{54514DA3-A928-4CD1-BFAE-B5DF399C4B36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0" y="6487064"/>
            <a:ext cx="9144000" cy="370935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123389555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72">
          <p15:clr>
            <a:srgbClr val="FBAE40"/>
          </p15:clr>
        </p15:guide>
        <p15:guide id="2" orient="horz" pos="3960">
          <p15:clr>
            <a:srgbClr val="FBAE40"/>
          </p15:clr>
        </p15:guide>
        <p15:guide id="3" pos="120">
          <p15:clr>
            <a:srgbClr val="FBAE40"/>
          </p15:clr>
        </p15:guide>
        <p15:guide id="4" pos="5472">
          <p15:clr>
            <a:srgbClr val="FBAE40"/>
          </p15:clr>
        </p15:guide>
        <p15:guide id="5" orient="horz" pos="22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Appendix Link">
            <a:extLst>
              <a:ext uri="{FF2B5EF4-FFF2-40B4-BE49-F238E27FC236}">
                <a16:creationId xmlns:a16="http://schemas.microsoft.com/office/drawing/2014/main" id="{3D2E3074-2DB7-4FC8-BF3F-B9711E20A3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8" name="Image Credit">
            <a:extLst>
              <a:ext uri="{FF2B5EF4-FFF2-40B4-BE49-F238E27FC236}">
                <a16:creationId xmlns:a16="http://schemas.microsoft.com/office/drawing/2014/main" id="{3341AD32-57DF-4473-A010-15DBF087AC9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7450858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  <p15:guide id="2" orient="horz" pos="360" userDrawn="1">
          <p15:clr>
            <a:srgbClr val="FBAE40"/>
          </p15:clr>
        </p15:guide>
        <p15:guide id="3" pos="264" userDrawn="1">
          <p15:clr>
            <a:srgbClr val="FBAE40"/>
          </p15:clr>
        </p15:guide>
        <p15:guide id="4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Horizontal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4343400"/>
            <a:ext cx="84582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  <a:lvl4pPr marL="455613" indent="0">
              <a:buNone/>
              <a:defRPr/>
            </a:lvl4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BA2E2FDB-1128-47F8-861C-736E6687375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96D29D1D-52C5-415C-8F04-01A8F120334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34229330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 userDrawn="1">
          <p15:clr>
            <a:srgbClr val="FBAE40"/>
          </p15:clr>
        </p15:guide>
        <p15:guide id="2" orient="horz" pos="273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mpariso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40767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724400" y="1257300"/>
            <a:ext cx="4076700" cy="4991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4AE6E6E7-EF0D-4B16-A430-D3E949F0A82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67124AF1-AD81-4125-B6A8-174BC6E5DB6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4788157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3" pos="2880">
          <p15:clr>
            <a:srgbClr val="FBAE40"/>
          </p15:clr>
        </p15:guide>
        <p15:guide id="4" pos="2976">
          <p15:clr>
            <a:srgbClr val="FBAE40"/>
          </p15:clr>
        </p15:guide>
        <p15:guide id="5" pos="278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One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57912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418052" y="1257300"/>
            <a:ext cx="2383047" cy="4991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AD32CF7C-C3BC-4FF7-8980-8FA18C499C0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7D6F5080-9539-4A86-A29C-6C60365B64C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14469627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 userDrawn="1">
          <p15:clr>
            <a:srgbClr val="FBAE40"/>
          </p15:clr>
        </p15:guide>
        <p15:guide id="5" pos="386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with Third as Acc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1" y="4343400"/>
            <a:ext cx="57912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22432755-BCF5-451F-968D-CFFD10D87BE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400800" y="4343400"/>
            <a:ext cx="24003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Appendix Link">
            <a:extLst>
              <a:ext uri="{FF2B5EF4-FFF2-40B4-BE49-F238E27FC236}">
                <a16:creationId xmlns:a16="http://schemas.microsoft.com/office/drawing/2014/main" id="{94C876B4-C8F8-4EDA-9579-00F8F36CB98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1" name="Image Credit">
            <a:extLst>
              <a:ext uri="{FF2B5EF4-FFF2-40B4-BE49-F238E27FC236}">
                <a16:creationId xmlns:a16="http://schemas.microsoft.com/office/drawing/2014/main" id="{9138FC26-0A66-41D8-932B-35FF43FDA97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41000055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>
          <p15:clr>
            <a:srgbClr val="FBAE40"/>
          </p15:clr>
        </p15:guide>
        <p15:guide id="5" pos="386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GH logo">
            <a:extLst>
              <a:ext uri="{FF2B5EF4-FFF2-40B4-BE49-F238E27FC236}">
                <a16:creationId xmlns:a16="http://schemas.microsoft.com/office/drawing/2014/main" id="{BF372B49-B6F5-4826-B4F8-2F8A4FFF889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06" y="283845"/>
            <a:ext cx="999514" cy="999514"/>
          </a:xfrm>
          <a:prstGeom prst="rect">
            <a:avLst/>
          </a:prstGeom>
        </p:spPr>
      </p:pic>
      <p:sp>
        <p:nvSpPr>
          <p:cNvPr id="3" name="MGH Tagline">
            <a:extLst>
              <a:ext uri="{FF2B5EF4-FFF2-40B4-BE49-F238E27FC236}">
                <a16:creationId xmlns:a16="http://schemas.microsoft.com/office/drawing/2014/main" id="{70E12349-CEA7-4006-B6E3-3E283BDBD258}"/>
              </a:ext>
            </a:extLst>
          </p:cNvPr>
          <p:cNvSpPr txBox="1"/>
          <p:nvPr userDrawn="1"/>
        </p:nvSpPr>
        <p:spPr>
          <a:xfrm>
            <a:off x="5060273" y="337349"/>
            <a:ext cx="3873993" cy="338554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spc="4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Because learning changes everything.</a:t>
            </a:r>
            <a:r>
              <a:rPr lang="en-US" sz="1050" spc="40" baseline="6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®</a:t>
            </a:r>
            <a:endParaRPr lang="en-US" sz="1600" spc="40" baseline="60000" dirty="0"/>
          </a:p>
        </p:txBody>
      </p:sp>
      <p:sp>
        <p:nvSpPr>
          <p:cNvPr id="5" name="Long Copyright"/>
          <p:cNvSpPr>
            <a:spLocks noGrp="1"/>
          </p:cNvSpPr>
          <p:nvPr>
            <p:ph type="ftr" sz="quarter" idx="3"/>
          </p:nvPr>
        </p:nvSpPr>
        <p:spPr>
          <a:xfrm>
            <a:off x="0" y="6478439"/>
            <a:ext cx="9144000" cy="379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Add long copyright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432547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45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230188" indent="-22860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460375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455613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2880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960">
          <p15:clr>
            <a:srgbClr val="F26B43"/>
          </p15:clr>
        </p15:guide>
        <p15:guide id="11" orient="horz" pos="410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">
            <a:extLst>
              <a:ext uri="{FF2B5EF4-FFF2-40B4-BE49-F238E27FC236}">
                <a16:creationId xmlns:a16="http://schemas.microsoft.com/office/drawing/2014/main" id="{881C4C4E-EEEF-442A-AE3B-63C7E062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8458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4F2C87DD-ADFA-433D-B7C8-4E9E42BC9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0" y="1273877"/>
            <a:ext cx="8458200" cy="4944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15658" y="6664280"/>
            <a:ext cx="1233578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sp>
        <p:nvSpPr>
          <p:cNvPr id="7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564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9" r:id="rId3"/>
    <p:sldLayoutId id="2147483695" r:id="rId4"/>
    <p:sldLayoutId id="2147483696" r:id="rId5"/>
    <p:sldLayoutId id="2147483697" r:id="rId6"/>
    <p:sldLayoutId id="2147483704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44488" indent="-3429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1550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19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 userDrawn="1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864" userDrawn="1">
          <p15:clr>
            <a:srgbClr val="F26B43"/>
          </p15:clr>
        </p15:guide>
        <p15:guide id="13" orient="horz" pos="360" userDrawn="1">
          <p15:clr>
            <a:srgbClr val="F26B43"/>
          </p15:clr>
        </p15:guide>
        <p15:guide id="14" orient="horz" pos="3936" userDrawn="1">
          <p15:clr>
            <a:srgbClr val="F26B43"/>
          </p15:clr>
        </p15:guide>
        <p15:guide id="15" pos="984" userDrawn="1">
          <p15:clr>
            <a:srgbClr val="F26B43"/>
          </p15:clr>
        </p15:guide>
        <p15:guide id="16" pos="5376" userDrawn="1">
          <p15:clr>
            <a:srgbClr val="F26B43"/>
          </p15:clr>
        </p15:guide>
        <p15:guide id="17" pos="26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95691"/>
            <a:ext cx="9144000" cy="3623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Add long copyright line here</a:t>
            </a:r>
          </a:p>
        </p:txBody>
      </p:sp>
      <p:sp>
        <p:nvSpPr>
          <p:cNvPr id="6" name="MGH Yellow Line">
            <a:extLst>
              <a:ext uri="{FF2B5EF4-FFF2-40B4-BE49-F238E27FC236}">
                <a16:creationId xmlns:a16="http://schemas.microsoft.com/office/drawing/2014/main" id="{F20163A4-4644-4B17-9C8A-EF42A992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432547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998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16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ct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30188" indent="-22860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460375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455613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2112" userDrawn="1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 userDrawn="1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2160" userDrawn="1">
          <p15:clr>
            <a:srgbClr val="F26B43"/>
          </p15:clr>
        </p15:guide>
        <p15:guide id="13" pos="3648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">
            <a:extLst>
              <a:ext uri="{FF2B5EF4-FFF2-40B4-BE49-F238E27FC236}">
                <a16:creationId xmlns:a16="http://schemas.microsoft.com/office/drawing/2014/main" id="{BEB99B55-73FB-42B4-93ED-C5E818675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1" y="1976546"/>
            <a:ext cx="6480593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Slide Content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24279" y="6660234"/>
            <a:ext cx="1285344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grpSp>
        <p:nvGrpSpPr>
          <p:cNvPr id="6" name="MGH Shape">
            <a:extLst>
              <a:ext uri="{FF2B5EF4-FFF2-40B4-BE49-F238E27FC236}">
                <a16:creationId xmlns:a16="http://schemas.microsoft.com/office/drawing/2014/main" id="{B719ECBD-8119-4217-9D58-2638FA4365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622742" y="0"/>
            <a:ext cx="2521258" cy="6623843"/>
            <a:chOff x="3491346" y="0"/>
            <a:chExt cx="2508933" cy="6367263"/>
          </a:xfrm>
        </p:grpSpPr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FCAD01AC-30CD-4728-B0FD-543493B2CE55}"/>
                </a:ext>
              </a:extLst>
            </p:cNvPr>
            <p:cNvSpPr/>
            <p:nvPr/>
          </p:nvSpPr>
          <p:spPr>
            <a:xfrm rot="10800000">
              <a:off x="5468761" y="1352709"/>
              <a:ext cx="531517" cy="1821241"/>
            </a:xfrm>
            <a:custGeom>
              <a:avLst/>
              <a:gdLst>
                <a:gd name="connsiteX0" fmla="*/ 0 w 531517"/>
                <a:gd name="connsiteY0" fmla="*/ 1821241 h 1821241"/>
                <a:gd name="connsiteX1" fmla="*/ 0 w 531517"/>
                <a:gd name="connsiteY1" fmla="*/ 0 h 1821241"/>
                <a:gd name="connsiteX2" fmla="*/ 531517 w 531517"/>
                <a:gd name="connsiteY2" fmla="*/ 672400 h 1821241"/>
                <a:gd name="connsiteX3" fmla="*/ 0 w 531517"/>
                <a:gd name="connsiteY3" fmla="*/ 1821241 h 1821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1517" h="1821241">
                  <a:moveTo>
                    <a:pt x="0" y="1821241"/>
                  </a:moveTo>
                  <a:lnTo>
                    <a:pt x="0" y="0"/>
                  </a:lnTo>
                  <a:lnTo>
                    <a:pt x="531517" y="672400"/>
                  </a:lnTo>
                  <a:lnTo>
                    <a:pt x="0" y="1821241"/>
                  </a:lnTo>
                  <a:close/>
                </a:path>
              </a:pathLst>
            </a:custGeom>
            <a:solidFill>
              <a:srgbClr val="9F22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9A51DD71-B849-456F-A479-25728C0B26F4}"/>
                </a:ext>
              </a:extLst>
            </p:cNvPr>
            <p:cNvSpPr/>
            <p:nvPr/>
          </p:nvSpPr>
          <p:spPr>
            <a:xfrm rot="10800000">
              <a:off x="3491346" y="0"/>
              <a:ext cx="2508932" cy="2501550"/>
            </a:xfrm>
            <a:custGeom>
              <a:avLst/>
              <a:gdLst>
                <a:gd name="connsiteX0" fmla="*/ 2508932 w 2508932"/>
                <a:gd name="connsiteY0" fmla="*/ 2501550 h 2501550"/>
                <a:gd name="connsiteX1" fmla="*/ 0 w 2508932"/>
                <a:gd name="connsiteY1" fmla="*/ 2501550 h 2501550"/>
                <a:gd name="connsiteX2" fmla="*/ 0 w 2508932"/>
                <a:gd name="connsiteY2" fmla="*/ 1148841 h 2501550"/>
                <a:gd name="connsiteX3" fmla="*/ 531517 w 2508932"/>
                <a:gd name="connsiteY3" fmla="*/ 0 h 2501550"/>
                <a:gd name="connsiteX4" fmla="*/ 2508932 w 2508932"/>
                <a:gd name="connsiteY4" fmla="*/ 2501550 h 250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8932" h="2501550">
                  <a:moveTo>
                    <a:pt x="2508932" y="2501550"/>
                  </a:moveTo>
                  <a:lnTo>
                    <a:pt x="0" y="2501550"/>
                  </a:lnTo>
                  <a:lnTo>
                    <a:pt x="0" y="1148841"/>
                  </a:lnTo>
                  <a:lnTo>
                    <a:pt x="531517" y="0"/>
                  </a:lnTo>
                  <a:lnTo>
                    <a:pt x="2508932" y="2501550"/>
                  </a:lnTo>
                  <a:close/>
                </a:path>
              </a:pathLst>
            </a:custGeom>
            <a:solidFill>
              <a:srgbClr val="E2DF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CE349BEA-4244-4589-91D3-1DECC6AB1E90}"/>
                </a:ext>
              </a:extLst>
            </p:cNvPr>
            <p:cNvSpPr/>
            <p:nvPr/>
          </p:nvSpPr>
          <p:spPr>
            <a:xfrm rot="10800000">
              <a:off x="3680272" y="1352707"/>
              <a:ext cx="2320007" cy="5014556"/>
            </a:xfrm>
            <a:custGeom>
              <a:avLst/>
              <a:gdLst>
                <a:gd name="connsiteX0" fmla="*/ 0 w 2320007"/>
                <a:gd name="connsiteY0" fmla="*/ 5014556 h 5014556"/>
                <a:gd name="connsiteX1" fmla="*/ 0 w 2320007"/>
                <a:gd name="connsiteY1" fmla="*/ 0 h 5014556"/>
                <a:gd name="connsiteX2" fmla="*/ 2320007 w 2320007"/>
                <a:gd name="connsiteY2" fmla="*/ 0 h 5014556"/>
                <a:gd name="connsiteX3" fmla="*/ 531518 w 2320007"/>
                <a:gd name="connsiteY3" fmla="*/ 3865713 h 5014556"/>
                <a:gd name="connsiteX4" fmla="*/ 1 w 2320007"/>
                <a:gd name="connsiteY4" fmla="*/ 3193313 h 5014556"/>
                <a:gd name="connsiteX5" fmla="*/ 1 w 2320007"/>
                <a:gd name="connsiteY5" fmla="*/ 5014554 h 5014556"/>
                <a:gd name="connsiteX6" fmla="*/ 0 w 2320007"/>
                <a:gd name="connsiteY6" fmla="*/ 5014556 h 5014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0007" h="5014556">
                  <a:moveTo>
                    <a:pt x="0" y="5014556"/>
                  </a:moveTo>
                  <a:lnTo>
                    <a:pt x="0" y="0"/>
                  </a:lnTo>
                  <a:lnTo>
                    <a:pt x="2320007" y="0"/>
                  </a:lnTo>
                  <a:lnTo>
                    <a:pt x="531518" y="3865713"/>
                  </a:lnTo>
                  <a:lnTo>
                    <a:pt x="1" y="3193313"/>
                  </a:lnTo>
                  <a:lnTo>
                    <a:pt x="1" y="5014554"/>
                  </a:lnTo>
                  <a:lnTo>
                    <a:pt x="0" y="50145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</p:grpSp>
      <p:sp>
        <p:nvSpPr>
          <p:cNvPr id="13" name="Title Placeholder">
            <a:extLst>
              <a:ext uri="{FF2B5EF4-FFF2-40B4-BE49-F238E27FC236}">
                <a16:creationId xmlns:a16="http://schemas.microsoft.com/office/drawing/2014/main" id="{34622483-C344-43F3-82BE-D7AE2DFFF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6073803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14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558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8" r:id="rId2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1588" indent="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None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5544" userDrawn="1">
          <p15:clr>
            <a:srgbClr val="F26B43"/>
          </p15:clr>
        </p15:guide>
        <p15:guide id="6" pos="216">
          <p15:clr>
            <a:srgbClr val="F26B43"/>
          </p15:clr>
        </p15:guide>
        <p15:guide id="7" pos="4296" userDrawn="1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1248" userDrawn="1">
          <p15:clr>
            <a:srgbClr val="F26B43"/>
          </p15:clr>
        </p15:guide>
        <p15:guide id="11" orient="horz" pos="3984" userDrawn="1">
          <p15:clr>
            <a:srgbClr val="F26B43"/>
          </p15:clr>
        </p15:guide>
        <p15:guide id="12" orient="horz" pos="1656" userDrawn="1">
          <p15:clr>
            <a:srgbClr val="F26B43"/>
          </p15:clr>
        </p15:guide>
        <p15:guide id="13" pos="2980">
          <p15:clr>
            <a:srgbClr val="F26B43"/>
          </p15:clr>
        </p15:guide>
        <p15:guide id="14" orient="horz" pos="2260" userDrawn="1">
          <p15:clr>
            <a:srgbClr val="F26B43"/>
          </p15:clr>
        </p15:guide>
        <p15:guide id="15" pos="264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">
            <a:extLst>
              <a:ext uri="{FF2B5EF4-FFF2-40B4-BE49-F238E27FC236}">
                <a16:creationId xmlns:a16="http://schemas.microsoft.com/office/drawing/2014/main" id="{881C4C4E-EEEF-442A-AE3B-63C7E062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8458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4F2C87DD-ADFA-433D-B7C8-4E9E42BC9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0" y="1371599"/>
            <a:ext cx="8458200" cy="4876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15658" y="6664280"/>
            <a:ext cx="1233578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sp>
        <p:nvSpPr>
          <p:cNvPr id="7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093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44488" indent="-3429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1550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19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864">
          <p15:clr>
            <a:srgbClr val="F26B43"/>
          </p15:clr>
        </p15:guide>
        <p15:guide id="13" orient="horz" pos="360">
          <p15:clr>
            <a:srgbClr val="F26B43"/>
          </p15:clr>
        </p15:guide>
        <p15:guide id="14" orient="horz" pos="3936">
          <p15:clr>
            <a:srgbClr val="F26B43"/>
          </p15:clr>
        </p15:guide>
        <p15:guide id="15" pos="984">
          <p15:clr>
            <a:srgbClr val="F26B43"/>
          </p15:clr>
        </p15:guide>
        <p15:guide id="16" pos="5376">
          <p15:clr>
            <a:srgbClr val="F26B43"/>
          </p15:clr>
        </p15:guide>
        <p15:guide id="17" pos="264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">
            <a:extLst>
              <a:ext uri="{FF2B5EF4-FFF2-40B4-BE49-F238E27FC236}">
                <a16:creationId xmlns:a16="http://schemas.microsoft.com/office/drawing/2014/main" id="{881C4C4E-EEEF-442A-AE3B-63C7E062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8458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4F2C87DD-ADFA-433D-B7C8-4E9E42BC9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0" y="1273877"/>
            <a:ext cx="8458200" cy="4944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15658" y="6664280"/>
            <a:ext cx="1233578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sp>
        <p:nvSpPr>
          <p:cNvPr id="7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573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44488" indent="-3429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1550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19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864">
          <p15:clr>
            <a:srgbClr val="F26B43"/>
          </p15:clr>
        </p15:guide>
        <p15:guide id="13" orient="horz" pos="360">
          <p15:clr>
            <a:srgbClr val="F26B43"/>
          </p15:clr>
        </p15:guide>
        <p15:guide id="14" orient="horz" pos="3936">
          <p15:clr>
            <a:srgbClr val="F26B43"/>
          </p15:clr>
        </p15:guide>
        <p15:guide id="15" pos="984">
          <p15:clr>
            <a:srgbClr val="F26B43"/>
          </p15:clr>
        </p15:guide>
        <p15:guide id="16" pos="5376">
          <p15:clr>
            <a:srgbClr val="F26B43"/>
          </p15:clr>
        </p15:guide>
        <p15:guide id="17" pos="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F14C897A-4409-4F96-826A-7AE9F12819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16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39DC5F79-D657-4B2E-8FAB-C143E5618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2057" y="3986784"/>
            <a:ext cx="5321563" cy="517585"/>
          </a:xfrm>
        </p:spPr>
        <p:txBody>
          <a:bodyPr/>
          <a:lstStyle/>
          <a:p>
            <a:r>
              <a:rPr lang="en-US" sz="2000" b="1" dirty="0"/>
              <a:t>Scheduling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A59F268B-4D44-410E-9686-AEB4FDBAB4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7239" y="4718304"/>
            <a:ext cx="4663440" cy="1236726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2000" b="1" dirty="0"/>
              <a:t>Operations Management</a:t>
            </a:r>
          </a:p>
          <a:p>
            <a:pPr>
              <a:spcBef>
                <a:spcPts val="300"/>
              </a:spcBef>
            </a:pPr>
            <a:r>
              <a:rPr lang="en-IN" dirty="0"/>
              <a:t>FOURTEENTH EDITION</a:t>
            </a:r>
          </a:p>
          <a:p>
            <a:pPr>
              <a:spcBef>
                <a:spcPts val="1200"/>
              </a:spcBef>
            </a:pPr>
            <a:r>
              <a:rPr lang="en-IN" dirty="0"/>
              <a:t>William J. Stevenson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075BF32-B42F-470F-B1EE-DD2931D14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dirty="0"/>
              <a:t>© 2021 McGraw Hill. All rights reserved. Authorized only for instructor use in the classroom.</a:t>
            </a:r>
          </a:p>
          <a:p>
            <a:pPr lvl="0"/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3028515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Intermediate-Volume Systems </a:t>
            </a:r>
            <a:r>
              <a:rPr lang="en-US" sz="1200" dirty="0"/>
              <a:t>2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Three basic issues:</a:t>
            </a:r>
          </a:p>
          <a:p>
            <a:pPr lvl="1"/>
            <a:r>
              <a:rPr lang="en-US" dirty="0"/>
              <a:t>Run size of jobs</a:t>
            </a:r>
          </a:p>
          <a:p>
            <a:pPr lvl="1"/>
            <a:r>
              <a:rPr lang="en-US" dirty="0"/>
              <a:t>The timing of jobs</a:t>
            </a:r>
          </a:p>
          <a:p>
            <a:pPr lvl="1"/>
            <a:r>
              <a:rPr lang="en-US" dirty="0"/>
              <a:t>The sequence in which jobs will be produced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213977"/>
              </p:ext>
            </p:extLst>
          </p:nvPr>
        </p:nvGraphicFramePr>
        <p:xfrm>
          <a:off x="3356280" y="3851275"/>
          <a:ext cx="2431440" cy="969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16" name="Equation" r:id="rId3" imgW="1215720" imgH="484560" progId="Equation.3">
                  <p:embed/>
                </p:oleObj>
              </mc:Choice>
              <mc:Fallback>
                <p:oleObj name="Equation" r:id="rId3" imgW="1215720" imgH="4845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6280" y="3851275"/>
                        <a:ext cx="2431440" cy="969120"/>
                      </a:xfrm>
                      <a:prstGeom prst="rect">
                        <a:avLst/>
                      </a:prstGeom>
                      <a:solidFill>
                        <a:srgbClr val="DDD9C3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6153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Intermediate-Volume Systems </a:t>
            </a:r>
            <a:r>
              <a:rPr lang="en-US" sz="1200" dirty="0"/>
              <a:t>3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Important considerations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Setup cost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Usage is not always as smooth as assumed in the economic lot size model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Alternative scheduling approach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Base production on a master schedule developed from customer orders and forecasted demand</a:t>
            </a:r>
          </a:p>
        </p:txBody>
      </p:sp>
    </p:spTree>
    <p:extLst>
      <p:ext uri="{BB962C8B-B14F-4D97-AF65-F5344CB8AC3E}">
        <p14:creationId xmlns:p14="http://schemas.microsoft.com/office/powerpoint/2010/main" val="679116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Low-Volume Systems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b="1" dirty="0"/>
              <a:t>Job shop scheduling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Scheduling for low-volume systems with many variations in requirements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Make-to-order products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Processing requirements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Material requirements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Processing time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Processing sequence and setups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A complex scheduling environment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It is impossible to establish firm schedules until actual job orders are received</a:t>
            </a:r>
          </a:p>
        </p:txBody>
      </p:sp>
    </p:spTree>
    <p:extLst>
      <p:ext uri="{BB962C8B-B14F-4D97-AF65-F5344CB8AC3E}">
        <p14:creationId xmlns:p14="http://schemas.microsoft.com/office/powerpoint/2010/main" val="834060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Low-Volume Systems: Loading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chemeClr val="tx1"/>
                </a:solidFill>
              </a:rPr>
              <a:t>Loading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The assignment of jobs to processing centers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chemeClr val="tx1"/>
                </a:solidFill>
              </a:rPr>
              <a:t>Gantt chart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solidFill>
                  <a:schemeClr val="tx1"/>
                </a:solidFill>
              </a:rPr>
              <a:t>Used as a visual aid for loading and scheduling purposes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solidFill>
                  <a:schemeClr val="tx1"/>
                </a:solidFill>
              </a:rPr>
              <a:t>Purpose of the Gantt chart is to organize and visually display the actual or intended use of resources in a time framework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solidFill>
                  <a:schemeClr val="tx1"/>
                </a:solidFill>
              </a:rPr>
              <a:t>Managers may use the charts for trial-and-error schedule development to get an idea of what different arrangements would involve</a:t>
            </a:r>
          </a:p>
        </p:txBody>
      </p:sp>
    </p:spTree>
    <p:extLst>
      <p:ext uri="{BB962C8B-B14F-4D97-AF65-F5344CB8AC3E}">
        <p14:creationId xmlns:p14="http://schemas.microsoft.com/office/powerpoint/2010/main" val="2805193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Gantt Charts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16.6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Load chart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A Gantt chart that shows the loading and idle times for a group of machines or list of departments</a:t>
            </a:r>
          </a:p>
        </p:txBody>
      </p:sp>
      <p:pic>
        <p:nvPicPr>
          <p:cNvPr id="5" name="Picture 4" descr="Gantt chart with 4 work centers &amp; days of week across the top. In the grid are job numbers and blocks of time the center is unavailable (maintenance)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66" y="2991831"/>
            <a:ext cx="8020025" cy="192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429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Loading Approaches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16.6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240739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solidFill>
                  <a:schemeClr val="tx1"/>
                </a:solidFill>
              </a:rPr>
              <a:t>Infinite loading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1"/>
                </a:solidFill>
              </a:rPr>
              <a:t>Jobs are assigned to workstations without regard to the capacity of the work center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solidFill>
                  <a:schemeClr val="tx1"/>
                </a:solidFill>
              </a:rPr>
              <a:t>Finite loading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1"/>
                </a:solidFill>
              </a:rPr>
              <a:t>Jobs are assigned to work centers taking into account the work center capacity and job processing times</a:t>
            </a:r>
          </a:p>
        </p:txBody>
      </p:sp>
      <p:pic>
        <p:nvPicPr>
          <p:cNvPr id="15362" name="Picture 4" descr="First graph shows infinite loading with a horizontal capacity line being exceeded. Second graph shows finite loading where a horizontal capacity line is not exceeded with finite loading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953" y="3794981"/>
            <a:ext cx="5676095" cy="2607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4766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Scheduling Approaches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16.6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SzPct val="70000"/>
            </a:pPr>
            <a:r>
              <a:rPr lang="en-US" b="1" dirty="0">
                <a:solidFill>
                  <a:schemeClr val="tx1"/>
                </a:solidFill>
              </a:rPr>
              <a:t>Forward scheduling</a:t>
            </a:r>
          </a:p>
          <a:p>
            <a:pPr marL="347472" lvl="1" indent="-347472">
              <a:spcBef>
                <a:spcPts val="600"/>
              </a:spcBef>
              <a:spcAft>
                <a:spcPts val="600"/>
              </a:spcAft>
              <a:buSzPct val="70000"/>
              <a:buFont typeface="Symbol" pitchFamily="18" charset="2"/>
              <a:buChar char="·"/>
            </a:pPr>
            <a:r>
              <a:rPr lang="en-US" dirty="0">
                <a:solidFill>
                  <a:schemeClr val="tx1"/>
                </a:solidFill>
              </a:rPr>
              <a:t>Scheduling ahead from some point in time</a:t>
            </a:r>
          </a:p>
          <a:p>
            <a:pPr marL="347472" lvl="1" indent="-347472">
              <a:spcBef>
                <a:spcPts val="600"/>
              </a:spcBef>
              <a:spcAft>
                <a:spcPts val="600"/>
              </a:spcAft>
              <a:buSzPct val="70000"/>
              <a:buFont typeface="Symbol" pitchFamily="18" charset="2"/>
              <a:buChar char="·"/>
            </a:pPr>
            <a:r>
              <a:rPr lang="en-US" dirty="0">
                <a:solidFill>
                  <a:schemeClr val="tx1"/>
                </a:solidFill>
              </a:rPr>
              <a:t>Used when the question is:</a:t>
            </a:r>
          </a:p>
          <a:p>
            <a:pPr lvl="2" indent="-283464">
              <a:spcBef>
                <a:spcPts val="600"/>
              </a:spcBef>
              <a:spcAft>
                <a:spcPts val="600"/>
              </a:spcAft>
              <a:buSzPct val="70000"/>
              <a:buFont typeface="Symbol" pitchFamily="18" charset="2"/>
              <a:buChar char="·"/>
            </a:pPr>
            <a:r>
              <a:rPr lang="en-US" sz="2200" dirty="0">
                <a:solidFill>
                  <a:schemeClr val="tx1"/>
                </a:solidFill>
              </a:rPr>
              <a:t>“How long will it take to complete this job?”</a:t>
            </a:r>
          </a:p>
          <a:p>
            <a:pPr>
              <a:spcBef>
                <a:spcPts val="600"/>
              </a:spcBef>
              <a:spcAft>
                <a:spcPts val="600"/>
              </a:spcAft>
              <a:buSzPct val="70000"/>
            </a:pPr>
            <a:r>
              <a:rPr lang="en-US" b="1" dirty="0">
                <a:solidFill>
                  <a:schemeClr val="tx1"/>
                </a:solidFill>
              </a:rPr>
              <a:t>Backward scheduling</a:t>
            </a:r>
          </a:p>
          <a:p>
            <a:pPr marL="347472" lvl="1" indent="-347472">
              <a:spcBef>
                <a:spcPts val="600"/>
              </a:spcBef>
              <a:spcAft>
                <a:spcPts val="600"/>
              </a:spcAft>
              <a:buSzPct val="70000"/>
              <a:buFont typeface="Symbol" pitchFamily="18" charset="2"/>
              <a:buChar char="·"/>
            </a:pPr>
            <a:r>
              <a:rPr lang="en-US" dirty="0">
                <a:solidFill>
                  <a:schemeClr val="tx1"/>
                </a:solidFill>
              </a:rPr>
              <a:t>Scheduling backwards from some due date</a:t>
            </a:r>
          </a:p>
          <a:p>
            <a:pPr marL="347472" lvl="1" indent="-347472">
              <a:spcBef>
                <a:spcPts val="600"/>
              </a:spcBef>
              <a:spcAft>
                <a:spcPts val="600"/>
              </a:spcAft>
              <a:buSzPct val="70000"/>
              <a:buFont typeface="Symbol" pitchFamily="18" charset="2"/>
              <a:buChar char="·"/>
            </a:pPr>
            <a:r>
              <a:rPr lang="en-US" dirty="0">
                <a:solidFill>
                  <a:schemeClr val="tx1"/>
                </a:solidFill>
              </a:rPr>
              <a:t>Used when the question is:</a:t>
            </a:r>
          </a:p>
          <a:p>
            <a:pPr lvl="2" indent="-283464">
              <a:spcBef>
                <a:spcPts val="600"/>
              </a:spcBef>
              <a:spcAft>
                <a:spcPts val="600"/>
              </a:spcAft>
              <a:buSzPct val="70000"/>
              <a:buFont typeface="Symbol" pitchFamily="18" charset="2"/>
              <a:buChar char="·"/>
            </a:pPr>
            <a:r>
              <a:rPr lang="en-US" sz="2200" dirty="0">
                <a:solidFill>
                  <a:schemeClr val="tx1"/>
                </a:solidFill>
              </a:rPr>
              <a:t>“When is the latest this job can be started and still be completed on time?”</a:t>
            </a:r>
          </a:p>
        </p:txBody>
      </p:sp>
    </p:spTree>
    <p:extLst>
      <p:ext uri="{BB962C8B-B14F-4D97-AF65-F5344CB8AC3E}">
        <p14:creationId xmlns:p14="http://schemas.microsoft.com/office/powerpoint/2010/main" val="33506212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Input/Output</a:t>
            </a:r>
            <a:r>
              <a:rPr lang="en-US" dirty="0"/>
              <a:t> Control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16.6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Monitors the work flow and queue lengths at work centers. These controls help in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/>
              <a:t>avoiding overloading a work center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/>
              <a:t>keeping the queue within manageable limits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/>
              <a:t>matching the work center capacity with the incoming work</a:t>
            </a:r>
          </a:p>
        </p:txBody>
      </p:sp>
    </p:spTree>
    <p:extLst>
      <p:ext uri="{BB962C8B-B14F-4D97-AF65-F5344CB8AC3E}">
        <p14:creationId xmlns:p14="http://schemas.microsoft.com/office/powerpoint/2010/main" val="35042014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Gantt Charts (cont.)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16.6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1410940"/>
          </a:xfrm>
        </p:spPr>
        <p:txBody>
          <a:bodyPr/>
          <a:lstStyle/>
          <a:p>
            <a:r>
              <a:rPr lang="en-US" b="1" dirty="0"/>
              <a:t>Schedule chart</a:t>
            </a:r>
          </a:p>
          <a:p>
            <a:pPr lvl="1"/>
            <a:r>
              <a:rPr lang="en-US" dirty="0"/>
              <a:t>A Gantt chart that shows the orders or jobs in progress and whether they are on schedule</a:t>
            </a:r>
          </a:p>
        </p:txBody>
      </p:sp>
      <p:pic>
        <p:nvPicPr>
          <p:cNvPr id="5" name="Picture 4" descr="Chart's column headings: Stage, 1-7; row headings: Drawings, Site, Trees, Shrubs, Final Inspection. Within the chart the job progress is tracked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743200"/>
            <a:ext cx="8001000" cy="343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4771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Assignment model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A linear programming model for optimal assignment of tasks and resources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Hungarian method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Method of assigning jobs by a one-for-one matching to identify the lowest cost solution</a:t>
            </a:r>
          </a:p>
        </p:txBody>
      </p:sp>
    </p:spTree>
    <p:extLst>
      <p:ext uri="{BB962C8B-B14F-4D97-AF65-F5344CB8AC3E}">
        <p14:creationId xmlns:p14="http://schemas.microsoft.com/office/powerpoint/2010/main" val="3143579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16: Learning Objectives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27DE6EC-CE7E-4C51-A6B2-273AB5F5B3B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2900" y="1276708"/>
            <a:ext cx="8503920" cy="5120640"/>
          </a:xfrm>
        </p:spPr>
        <p:txBody>
          <a:bodyPr/>
          <a:lstStyle/>
          <a:p>
            <a:pPr marL="1036638" indent="-1036638">
              <a:spcBef>
                <a:spcPts val="400"/>
              </a:spcBef>
              <a:spcAft>
                <a:spcPts val="400"/>
              </a:spcAft>
            </a:pPr>
            <a:r>
              <a:rPr lang="en-US" sz="2000" b="1" dirty="0"/>
              <a:t>You should be able to:</a:t>
            </a:r>
          </a:p>
          <a:p>
            <a:pPr marL="1036638" lvl="1" indent="-1036638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800" dirty="0"/>
              <a:t>LO 16.1	Explain what scheduling involves and the importance of good scheduling</a:t>
            </a:r>
          </a:p>
          <a:p>
            <a:pPr marL="1036638" lvl="1" indent="-1036638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800" dirty="0"/>
              <a:t>LO 16.2	Compare product and service scheduling hierarchies</a:t>
            </a:r>
          </a:p>
          <a:p>
            <a:pPr marL="1036638" lvl="1" indent="-1036638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800" dirty="0"/>
              <a:t>LO 16.3	Describe scheduling needs in high-volume systems</a:t>
            </a:r>
          </a:p>
          <a:p>
            <a:pPr marL="1036638" lvl="1" indent="-1036638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800" dirty="0"/>
              <a:t>LO 16.4	Describe scheduling needs in intermediate-volume systems</a:t>
            </a:r>
          </a:p>
          <a:p>
            <a:pPr marL="1036638" lvl="1" indent="-1036638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800" dirty="0"/>
              <a:t>LO 16.5	Describe scheduling needs in job shops</a:t>
            </a:r>
          </a:p>
          <a:p>
            <a:pPr marL="1036638" lvl="1" indent="-1036638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800" dirty="0"/>
              <a:t>LO 16.6	Use and interpret Gantt charts</a:t>
            </a:r>
          </a:p>
          <a:p>
            <a:pPr marL="1036638" lvl="1" indent="-1036638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800" dirty="0"/>
              <a:t>LO 16.7	Use the assignment method for loading</a:t>
            </a:r>
          </a:p>
          <a:p>
            <a:pPr marL="1036638" lvl="1" indent="-1036638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800" dirty="0"/>
              <a:t>LO 16.8	Give examples of commonly used priority rules</a:t>
            </a:r>
          </a:p>
          <a:p>
            <a:pPr marL="1036638" lvl="1" indent="-1036638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800" dirty="0"/>
              <a:t>LO 16.9	Discuss the theory of constraints and that approach to scheduling</a:t>
            </a:r>
          </a:p>
          <a:p>
            <a:pPr marL="1036638" lvl="1" indent="-1036638">
              <a:spcBef>
                <a:spcPts val="400"/>
              </a:spcBef>
              <a:spcAft>
                <a:spcPts val="400"/>
              </a:spcAft>
              <a:buNone/>
            </a:pPr>
            <a:r>
              <a:rPr lang="en-US" sz="1800" dirty="0"/>
              <a:t>LO 16.10	Summarize some of the unique problems encountered in service systems, and describe some of the approaches used for scheduling service systems</a:t>
            </a:r>
          </a:p>
        </p:txBody>
      </p:sp>
    </p:spTree>
    <p:extLst>
      <p:ext uri="{BB962C8B-B14F-4D97-AF65-F5344CB8AC3E}">
        <p14:creationId xmlns:p14="http://schemas.microsoft.com/office/powerpoint/2010/main" val="41600806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Hungarian Method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sz="2000" b="1" dirty="0"/>
              <a:t>Row reduction: subtract the smallest number in each row from every number in the row</a:t>
            </a:r>
          </a:p>
          <a:p>
            <a:pPr marL="828000" lvl="1">
              <a:spcBef>
                <a:spcPts val="600"/>
              </a:spcBef>
              <a:spcAft>
                <a:spcPts val="600"/>
              </a:spcAft>
              <a:buFontTx/>
              <a:buAutoNum type="alphaLcPeriod"/>
            </a:pPr>
            <a:r>
              <a:rPr lang="en-US" sz="1600" dirty="0"/>
              <a:t>Enter the result in a new table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sz="2000" b="1" dirty="0"/>
              <a:t>Column reduction: subtract the smallest number in each column from every number in the column</a:t>
            </a:r>
          </a:p>
          <a:p>
            <a:pPr marL="792000" lvl="1">
              <a:spcBef>
                <a:spcPts val="600"/>
              </a:spcBef>
              <a:spcAft>
                <a:spcPts val="600"/>
              </a:spcAft>
              <a:buFontTx/>
              <a:buAutoNum type="alphaLcPeriod"/>
            </a:pPr>
            <a:r>
              <a:rPr lang="en-US" sz="1600" dirty="0"/>
              <a:t>Enter the result in a new table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sz="2000" b="1" dirty="0"/>
              <a:t>Test whether an optimum assignment can be made</a:t>
            </a:r>
          </a:p>
          <a:p>
            <a:pPr marL="792000" lvl="1">
              <a:spcBef>
                <a:spcPts val="600"/>
              </a:spcBef>
              <a:spcAft>
                <a:spcPts val="600"/>
              </a:spcAft>
              <a:buFontTx/>
              <a:buAutoNum type="alphaLcPeriod"/>
            </a:pPr>
            <a:r>
              <a:rPr lang="en-US" sz="1600" dirty="0"/>
              <a:t>Determine the minimum number of lines needed to cross out all zeros</a:t>
            </a:r>
          </a:p>
          <a:p>
            <a:pPr marL="792000" lvl="1">
              <a:spcBef>
                <a:spcPts val="600"/>
              </a:spcBef>
              <a:spcAft>
                <a:spcPts val="600"/>
              </a:spcAft>
              <a:buFontTx/>
              <a:buAutoNum type="alphaLcPeriod"/>
            </a:pPr>
            <a:r>
              <a:rPr lang="en-US" sz="1600" dirty="0"/>
              <a:t>If the number of lines equals the number of rows, an optimum assignment is possible. Go to step 6.</a:t>
            </a:r>
          </a:p>
          <a:p>
            <a:pPr marL="792000" lvl="1">
              <a:spcBef>
                <a:spcPts val="600"/>
              </a:spcBef>
              <a:spcAft>
                <a:spcPts val="600"/>
              </a:spcAft>
              <a:buFontTx/>
              <a:buAutoNum type="alphaLcPeriod"/>
            </a:pPr>
            <a:r>
              <a:rPr lang="en-US" sz="1600" dirty="0"/>
              <a:t>If not, go to step 4</a:t>
            </a:r>
          </a:p>
        </p:txBody>
      </p:sp>
    </p:spTree>
    <p:extLst>
      <p:ext uri="{BB962C8B-B14F-4D97-AF65-F5344CB8AC3E}">
        <p14:creationId xmlns:p14="http://schemas.microsoft.com/office/powerpoint/2010/main" val="9952707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Hungarian Method (cont.)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Tx/>
              <a:buAutoNum type="arabicPeriod" startAt="4"/>
            </a:pPr>
            <a:r>
              <a:rPr lang="en-US" sz="2000" b="1" dirty="0"/>
              <a:t>If the number of lines is less than the number of rows, modify the table:</a:t>
            </a:r>
          </a:p>
          <a:p>
            <a:pPr marL="828000" lvl="1" indent="-342000">
              <a:spcBef>
                <a:spcPts val="600"/>
              </a:spcBef>
              <a:spcAft>
                <a:spcPts val="600"/>
              </a:spcAft>
              <a:buFontTx/>
              <a:buAutoNum type="alphaLcPeriod"/>
            </a:pPr>
            <a:r>
              <a:rPr lang="en-US" sz="1600" dirty="0"/>
              <a:t>Subtract the smallest number from every uncovered number in the table</a:t>
            </a:r>
          </a:p>
          <a:p>
            <a:pPr marL="828000" lvl="1" indent="-342000">
              <a:spcBef>
                <a:spcPts val="600"/>
              </a:spcBef>
              <a:spcAft>
                <a:spcPts val="600"/>
              </a:spcAft>
              <a:buFontTx/>
              <a:buAutoNum type="alphaLcPeriod"/>
            </a:pPr>
            <a:r>
              <a:rPr lang="en-US" sz="1600" dirty="0"/>
              <a:t>Add the smallest uncovered number to the numbers at intersections of cross-out lines</a:t>
            </a:r>
          </a:p>
          <a:p>
            <a:pPr marL="828000" lvl="1" indent="-342000">
              <a:spcBef>
                <a:spcPts val="600"/>
              </a:spcBef>
              <a:spcAft>
                <a:spcPts val="600"/>
              </a:spcAft>
              <a:buFontTx/>
              <a:buAutoNum type="alphaLcPeriod"/>
            </a:pPr>
            <a:r>
              <a:rPr lang="en-US" sz="1600" dirty="0"/>
              <a:t>Numbers crossed out but not at intersections of cross-out lines carry over unchanged to the next table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Tx/>
              <a:buAutoNum type="arabicPeriod" startAt="4"/>
            </a:pPr>
            <a:r>
              <a:rPr lang="en-US" sz="2000" b="1" dirty="0"/>
              <a:t>Repeat steps 3 and 4 until an optimal table is obtained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Tx/>
              <a:buAutoNum type="arabicPeriod" startAt="4"/>
            </a:pPr>
            <a:r>
              <a:rPr lang="en-US" sz="2000" b="1" dirty="0"/>
              <a:t>Make the assignments</a:t>
            </a:r>
          </a:p>
          <a:p>
            <a:pPr marL="828000" lvl="1" indent="-342000">
              <a:spcBef>
                <a:spcPts val="600"/>
              </a:spcBef>
              <a:spcAft>
                <a:spcPts val="600"/>
              </a:spcAft>
              <a:buFontTx/>
              <a:buAutoNum type="alphaLcPeriod"/>
            </a:pPr>
            <a:r>
              <a:rPr lang="en-US" sz="1600" dirty="0"/>
              <a:t>Begin with rows or columns with only one zero</a:t>
            </a:r>
          </a:p>
          <a:p>
            <a:pPr marL="828000" lvl="1" indent="-342000">
              <a:spcBef>
                <a:spcPts val="600"/>
              </a:spcBef>
              <a:spcAft>
                <a:spcPts val="600"/>
              </a:spcAft>
              <a:buFontTx/>
              <a:buAutoNum type="alphaLcPeriod"/>
            </a:pPr>
            <a:r>
              <a:rPr lang="en-US" sz="1600" dirty="0"/>
              <a:t>Match items that have zeros, using only one match for each row and each column</a:t>
            </a:r>
          </a:p>
          <a:p>
            <a:pPr marL="828000" lvl="1" indent="-342000">
              <a:spcBef>
                <a:spcPts val="600"/>
              </a:spcBef>
              <a:spcAft>
                <a:spcPts val="600"/>
              </a:spcAft>
              <a:buFontTx/>
              <a:buAutoNum type="alphaLcPeriod"/>
            </a:pPr>
            <a:r>
              <a:rPr lang="en-US" sz="1600" dirty="0"/>
              <a:t>Eliminate both the row and the column after the match</a:t>
            </a:r>
          </a:p>
        </p:txBody>
      </p:sp>
    </p:spTree>
    <p:extLst>
      <p:ext uri="{BB962C8B-B14F-4D97-AF65-F5344CB8AC3E}">
        <p14:creationId xmlns:p14="http://schemas.microsoft.com/office/powerpoint/2010/main" val="42885957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Hungarian Method </a:t>
            </a:r>
            <a:r>
              <a:rPr lang="en-US" sz="1200" dirty="0"/>
              <a:t>1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9078" y="6298554"/>
            <a:ext cx="1631043" cy="290869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16.7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4"/>
          </p:nvPr>
        </p:nvSpPr>
        <p:spPr>
          <a:xfrm>
            <a:off x="342900" y="1649590"/>
            <a:ext cx="8458200" cy="841819"/>
          </a:xfrm>
        </p:spPr>
        <p:txBody>
          <a:bodyPr/>
          <a:lstStyle/>
          <a:p>
            <a:r>
              <a:rPr lang="en-US" b="1" dirty="0"/>
              <a:t>Determine the optimum assignment of jobs to workers for the following data: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5"/>
          </p:nvPr>
        </p:nvSpPr>
        <p:spPr>
          <a:xfrm>
            <a:off x="2790652" y="2796209"/>
            <a:ext cx="3451121" cy="376246"/>
          </a:xfrm>
          <a:solidFill>
            <a:srgbClr val="D1CBAF"/>
          </a:solidFill>
          <a:ln w="12700">
            <a:solidFill>
              <a:schemeClr val="tx1">
                <a:alpha val="95000"/>
              </a:schemeClr>
            </a:solidFill>
          </a:ln>
        </p:spPr>
        <p:txBody>
          <a:bodyPr/>
          <a:lstStyle/>
          <a:p>
            <a:pPr marL="1097280"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tx1"/>
                </a:solidFill>
                <a:latin typeface="Arial" charset="0"/>
              </a:rPr>
              <a:t>Worker</a:t>
            </a:r>
          </a:p>
        </p:txBody>
      </p:sp>
      <p:graphicFrame>
        <p:nvGraphicFramePr>
          <p:cNvPr id="13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758855"/>
              </p:ext>
            </p:extLst>
          </p:nvPr>
        </p:nvGraphicFramePr>
        <p:xfrm>
          <a:off x="2803070" y="3185989"/>
          <a:ext cx="3429000" cy="1676400"/>
        </p:xfrm>
        <a:graphic>
          <a:graphicData uri="http://schemas.openxmlformats.org/drawingml/2006/table">
            <a:tbl>
              <a:tblPr firstRow="1"/>
              <a:tblGrid>
                <a:gridCol w="571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28828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Hungarian Method </a:t>
            </a:r>
            <a:r>
              <a:rPr lang="en-US" sz="1200" dirty="0"/>
              <a:t>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7816" y="6298554"/>
            <a:ext cx="1065610" cy="338875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16.7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quarter" idx="14"/>
          </p:nvPr>
        </p:nvSpPr>
        <p:spPr>
          <a:xfrm>
            <a:off x="484188" y="1371203"/>
            <a:ext cx="5257800" cy="338875"/>
          </a:xfrm>
          <a:solidFill>
            <a:srgbClr val="D1CBAF"/>
          </a:solidFill>
          <a:ln w="12700">
            <a:solidFill>
              <a:schemeClr val="tx1">
                <a:alpha val="95000"/>
              </a:schemeClr>
            </a:solidFill>
          </a:ln>
        </p:spPr>
        <p:txBody>
          <a:bodyPr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tx1"/>
                </a:solidFill>
                <a:latin typeface="Arial" charset="0"/>
              </a:rPr>
              <a:t>Worker</a:t>
            </a:r>
          </a:p>
        </p:txBody>
      </p:sp>
      <p:graphicFrame>
        <p:nvGraphicFramePr>
          <p:cNvPr id="16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491219"/>
              </p:ext>
            </p:extLst>
          </p:nvPr>
        </p:nvGraphicFramePr>
        <p:xfrm>
          <a:off x="489857" y="1716903"/>
          <a:ext cx="5257800" cy="1920240"/>
        </p:xfrm>
        <a:graphic>
          <a:graphicData uri="http://schemas.openxmlformats.org/drawingml/2006/table">
            <a:tbl>
              <a:tblPr firstRow="1"/>
              <a:tblGrid>
                <a:gridCol w="750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1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minimum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" name="Content Placeholder 5"/>
          <p:cNvSpPr>
            <a:spLocks noGrp="1"/>
          </p:cNvSpPr>
          <p:nvPr>
            <p:ph sz="quarter" idx="15"/>
          </p:nvPr>
        </p:nvSpPr>
        <p:spPr>
          <a:xfrm>
            <a:off x="6091337" y="1914070"/>
            <a:ext cx="2184400" cy="1137656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n-US" sz="1600" b="1" dirty="0">
                <a:solidFill>
                  <a:schemeClr val="tx1"/>
                </a:solidFill>
              </a:rPr>
              <a:t>Subtract the smallest number in each row from every number in the row</a:t>
            </a:r>
          </a:p>
          <a:p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21" name="Content Placeholder 6"/>
          <p:cNvSpPr>
            <a:spLocks noGrp="1"/>
          </p:cNvSpPr>
          <p:nvPr>
            <p:ph sz="quarter" idx="16"/>
          </p:nvPr>
        </p:nvSpPr>
        <p:spPr>
          <a:xfrm>
            <a:off x="2742414" y="3882242"/>
            <a:ext cx="3886200" cy="323045"/>
          </a:xfrm>
          <a:solidFill>
            <a:srgbClr val="D1CBAF"/>
          </a:solidFill>
          <a:ln w="12700">
            <a:solidFill>
              <a:schemeClr val="tx1">
                <a:alpha val="95000"/>
              </a:schemeClr>
            </a:solidFill>
          </a:ln>
        </p:spPr>
        <p:txBody>
          <a:bodyPr/>
          <a:lstStyle/>
          <a:p>
            <a:pPr lvl="0" indent="21717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tx1"/>
                </a:solidFill>
                <a:latin typeface="Arial" charset="0"/>
              </a:rPr>
              <a:t>Worker</a:t>
            </a:r>
          </a:p>
        </p:txBody>
      </p:sp>
      <p:graphicFrame>
        <p:nvGraphicFramePr>
          <p:cNvPr id="24" name="Group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310825"/>
              </p:ext>
            </p:extLst>
          </p:nvPr>
        </p:nvGraphicFramePr>
        <p:xfrm>
          <a:off x="2743200" y="4160520"/>
          <a:ext cx="3886200" cy="1676400"/>
        </p:xfrm>
        <a:graphic>
          <a:graphicData uri="http://schemas.openxmlformats.org/drawingml/2006/table">
            <a:tbl>
              <a:tblPr firstRow="1"/>
              <a:tblGrid>
                <a:gridCol w="750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1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26" name="Straight Arrow Connector 8" descr="Arrow points from callout to second table on slide."/>
          <p:cNvCxnSpPr>
            <a:cxnSpLocks noChangeShapeType="1"/>
          </p:cNvCxnSpPr>
          <p:nvPr/>
        </p:nvCxnSpPr>
        <p:spPr bwMode="auto">
          <a:xfrm flipH="1">
            <a:off x="6642117" y="3051726"/>
            <a:ext cx="541420" cy="1581844"/>
          </a:xfrm>
          <a:prstGeom prst="straightConnector1">
            <a:avLst/>
          </a:prstGeom>
          <a:noFill/>
          <a:ln w="38100" algn="ctr">
            <a:solidFill>
              <a:srgbClr val="303B2C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val="15997568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Hungarian Method </a:t>
            </a:r>
            <a:r>
              <a:rPr lang="en-US" sz="1200" dirty="0"/>
              <a:t>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7816" y="6298554"/>
            <a:ext cx="1078862" cy="338875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16.7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quarter" idx="14"/>
          </p:nvPr>
        </p:nvSpPr>
        <p:spPr>
          <a:xfrm>
            <a:off x="488156" y="1371203"/>
            <a:ext cx="4515643" cy="338875"/>
          </a:xfrm>
          <a:solidFill>
            <a:srgbClr val="D1CBAF"/>
          </a:solidFill>
          <a:ln w="12700">
            <a:solidFill>
              <a:schemeClr val="tx1">
                <a:alpha val="95000"/>
              </a:schemeClr>
            </a:solidFill>
          </a:ln>
        </p:spPr>
        <p:txBody>
          <a:bodyPr/>
          <a:lstStyle/>
          <a:p>
            <a:pPr lvl="0" indent="28575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tx1"/>
                </a:solidFill>
                <a:latin typeface="Arial" charset="0"/>
              </a:rPr>
              <a:t>Worker</a:t>
            </a:r>
          </a:p>
        </p:txBody>
      </p:sp>
      <p:graphicFrame>
        <p:nvGraphicFramePr>
          <p:cNvPr id="16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340485"/>
              </p:ext>
            </p:extLst>
          </p:nvPr>
        </p:nvGraphicFramePr>
        <p:xfrm>
          <a:off x="489857" y="1716903"/>
          <a:ext cx="4515167" cy="2011680"/>
        </p:xfrm>
        <a:graphic>
          <a:graphicData uri="http://schemas.openxmlformats.org/drawingml/2006/table">
            <a:tbl>
              <a:tblPr firstRow="1"/>
              <a:tblGrid>
                <a:gridCol w="13798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1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Column min.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7" name="Content Placeholder 5"/>
          <p:cNvSpPr>
            <a:spLocks noGrp="1"/>
          </p:cNvSpPr>
          <p:nvPr>
            <p:ph sz="quarter" idx="15"/>
          </p:nvPr>
        </p:nvSpPr>
        <p:spPr>
          <a:xfrm>
            <a:off x="5409256" y="2058802"/>
            <a:ext cx="2844800" cy="1137656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n-US" sz="1600" b="1" dirty="0">
                <a:solidFill>
                  <a:schemeClr val="tx1"/>
                </a:solidFill>
              </a:rPr>
              <a:t>Subtract the smallest number in each column from every number in the column</a:t>
            </a:r>
          </a:p>
        </p:txBody>
      </p:sp>
      <p:sp>
        <p:nvSpPr>
          <p:cNvPr id="21" name="Content Placeholder 6"/>
          <p:cNvSpPr>
            <a:spLocks noGrp="1"/>
          </p:cNvSpPr>
          <p:nvPr>
            <p:ph sz="quarter" idx="16"/>
          </p:nvPr>
        </p:nvSpPr>
        <p:spPr>
          <a:xfrm>
            <a:off x="2743200" y="3905102"/>
            <a:ext cx="3885413" cy="357335"/>
          </a:xfrm>
          <a:solidFill>
            <a:srgbClr val="D1CBAF"/>
          </a:solidFill>
          <a:ln w="12700">
            <a:solidFill>
              <a:schemeClr val="tx1">
                <a:alpha val="95000"/>
              </a:schemeClr>
            </a:solidFill>
          </a:ln>
        </p:spPr>
        <p:txBody>
          <a:bodyPr/>
          <a:lstStyle/>
          <a:p>
            <a:pPr lvl="0" indent="21717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tx1"/>
                </a:solidFill>
                <a:latin typeface="Arial" charset="0"/>
              </a:rPr>
              <a:t>Worker</a:t>
            </a:r>
          </a:p>
        </p:txBody>
      </p:sp>
      <p:graphicFrame>
        <p:nvGraphicFramePr>
          <p:cNvPr id="24" name="Group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633373"/>
              </p:ext>
            </p:extLst>
          </p:nvPr>
        </p:nvGraphicFramePr>
        <p:xfrm>
          <a:off x="2743200" y="4230370"/>
          <a:ext cx="3886200" cy="1676400"/>
        </p:xfrm>
        <a:graphic>
          <a:graphicData uri="http://schemas.openxmlformats.org/drawingml/2006/table">
            <a:tbl>
              <a:tblPr firstRow="1"/>
              <a:tblGrid>
                <a:gridCol w="750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1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9" name="Straight Arrow Connector 8" descr="Arrow points from callout to second table on slide.">
            <a:extLst>
              <a:ext uri="{FF2B5EF4-FFF2-40B4-BE49-F238E27FC236}">
                <a16:creationId xmlns:a16="http://schemas.microsoft.com/office/drawing/2014/main" id="{2860CBF8-BD87-4C4E-BDB5-1F15DE40EEDA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6628613" y="3199428"/>
            <a:ext cx="541420" cy="1581844"/>
          </a:xfrm>
          <a:prstGeom prst="straightConnector1">
            <a:avLst/>
          </a:prstGeom>
          <a:noFill/>
          <a:ln w="38100" algn="ctr">
            <a:solidFill>
              <a:srgbClr val="303B2C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val="5366317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Hungarian Method </a:t>
            </a:r>
            <a:r>
              <a:rPr lang="en-US" sz="1200" dirty="0"/>
              <a:t>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5436" y="6298555"/>
            <a:ext cx="1052358" cy="25464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16.7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quarter" idx="14"/>
          </p:nvPr>
        </p:nvSpPr>
        <p:spPr>
          <a:xfrm>
            <a:off x="376238" y="1593453"/>
            <a:ext cx="3890962" cy="338875"/>
          </a:xfrm>
          <a:solidFill>
            <a:srgbClr val="D1CBAF"/>
          </a:solidFill>
          <a:ln w="12700">
            <a:solidFill>
              <a:schemeClr val="tx1">
                <a:alpha val="95000"/>
              </a:schemeClr>
            </a:solidFill>
          </a:ln>
        </p:spPr>
        <p:txBody>
          <a:bodyPr/>
          <a:lstStyle/>
          <a:p>
            <a:pPr lvl="0" indent="2176463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tx1"/>
                </a:solidFill>
                <a:latin typeface="Arial" charset="0"/>
              </a:rPr>
              <a:t>Worker</a:t>
            </a:r>
          </a:p>
        </p:txBody>
      </p:sp>
      <p:graphicFrame>
        <p:nvGraphicFramePr>
          <p:cNvPr id="12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41472"/>
              </p:ext>
            </p:extLst>
          </p:nvPr>
        </p:nvGraphicFramePr>
        <p:xfrm>
          <a:off x="381000" y="1917700"/>
          <a:ext cx="3886200" cy="1676400"/>
        </p:xfrm>
        <a:graphic>
          <a:graphicData uri="http://schemas.openxmlformats.org/drawingml/2006/table">
            <a:tbl>
              <a:tblPr firstRow="1"/>
              <a:tblGrid>
                <a:gridCol w="750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1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14" name="Straight Connector 5" descr="Column A numbers are struck through."/>
          <p:cNvCxnSpPr>
            <a:cxnSpLocks noChangeShapeType="1"/>
          </p:cNvCxnSpPr>
          <p:nvPr/>
        </p:nvCxnSpPr>
        <p:spPr bwMode="auto">
          <a:xfrm rot="5400000">
            <a:off x="1561307" y="2934494"/>
            <a:ext cx="1295400" cy="1587"/>
          </a:xfrm>
          <a:prstGeom prst="line">
            <a:avLst/>
          </a:prstGeom>
          <a:noFill/>
          <a:ln w="28575" algn="ctr">
            <a:solidFill>
              <a:srgbClr val="303B2C"/>
            </a:solidFill>
            <a:round/>
            <a:headEnd/>
            <a:tailEnd/>
          </a:ln>
        </p:spPr>
      </p:cxnSp>
      <p:cxnSp>
        <p:nvCxnSpPr>
          <p:cNvPr id="18" name="Straight Connector 6" descr="Job 1 row numbers are struck through."/>
          <p:cNvCxnSpPr>
            <a:cxnSpLocks noChangeShapeType="1"/>
          </p:cNvCxnSpPr>
          <p:nvPr/>
        </p:nvCxnSpPr>
        <p:spPr bwMode="auto">
          <a:xfrm>
            <a:off x="1981200" y="2438400"/>
            <a:ext cx="2209800" cy="1588"/>
          </a:xfrm>
          <a:prstGeom prst="line">
            <a:avLst/>
          </a:prstGeom>
          <a:noFill/>
          <a:ln w="28575" algn="ctr">
            <a:solidFill>
              <a:srgbClr val="303B2C"/>
            </a:solidFill>
            <a:round/>
            <a:headEnd/>
            <a:tailEnd/>
          </a:ln>
        </p:spPr>
      </p:cxnSp>
      <p:cxnSp>
        <p:nvCxnSpPr>
          <p:cNvPr id="19" name="Straight Connector 7" descr="Job 2 row numbers are struck through."/>
          <p:cNvCxnSpPr>
            <a:cxnSpLocks noChangeShapeType="1"/>
          </p:cNvCxnSpPr>
          <p:nvPr/>
        </p:nvCxnSpPr>
        <p:spPr bwMode="auto">
          <a:xfrm>
            <a:off x="1981200" y="2741613"/>
            <a:ext cx="2209800" cy="1587"/>
          </a:xfrm>
          <a:prstGeom prst="line">
            <a:avLst/>
          </a:prstGeom>
          <a:noFill/>
          <a:ln w="28575" algn="ctr">
            <a:solidFill>
              <a:srgbClr val="303B2C"/>
            </a:solidFill>
            <a:round/>
            <a:headEnd/>
            <a:tailEnd/>
          </a:ln>
        </p:spPr>
      </p:cxnSp>
      <p:cxnSp>
        <p:nvCxnSpPr>
          <p:cNvPr id="13" name="Straight Arrow Connector 8" descr="Arrow points from callout to the table where column A amounts are crossed out and the rows for Jobs 1 and 2."/>
          <p:cNvCxnSpPr>
            <a:cxnSpLocks noChangeShapeType="1"/>
          </p:cNvCxnSpPr>
          <p:nvPr/>
        </p:nvCxnSpPr>
        <p:spPr bwMode="auto">
          <a:xfrm rot="10800000" flipV="1">
            <a:off x="4419600" y="2743200"/>
            <a:ext cx="876300" cy="76200"/>
          </a:xfrm>
          <a:prstGeom prst="straightConnector1">
            <a:avLst/>
          </a:prstGeom>
          <a:noFill/>
          <a:ln w="38100" algn="ctr">
            <a:solidFill>
              <a:srgbClr val="303B2C"/>
            </a:solidFill>
            <a:round/>
            <a:headEnd/>
            <a:tailEnd type="arrow" w="med" len="med"/>
          </a:ln>
        </p:spPr>
      </p:cxnSp>
      <p:sp>
        <p:nvSpPr>
          <p:cNvPr id="17" name="Content Placeholder 9"/>
          <p:cNvSpPr>
            <a:spLocks noGrp="1"/>
          </p:cNvSpPr>
          <p:nvPr>
            <p:ph sz="quarter" idx="15"/>
          </p:nvPr>
        </p:nvSpPr>
        <p:spPr>
          <a:xfrm>
            <a:off x="5295900" y="1892300"/>
            <a:ext cx="2844800" cy="1574800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n-US" sz="1600" b="1" dirty="0">
                <a:solidFill>
                  <a:schemeClr val="tx1"/>
                </a:solidFill>
              </a:rPr>
              <a:t>Determine the minimum number of lines needed to cross out all zeros. (Try to cross out as many zeros as possible when drawing lines.)</a:t>
            </a:r>
          </a:p>
        </p:txBody>
      </p:sp>
      <p:sp>
        <p:nvSpPr>
          <p:cNvPr id="2" name="Content Placeholder 10"/>
          <p:cNvSpPr>
            <a:spLocks noGrp="1"/>
          </p:cNvSpPr>
          <p:nvPr>
            <p:ph sz="quarter" idx="16"/>
          </p:nvPr>
        </p:nvSpPr>
        <p:spPr>
          <a:xfrm>
            <a:off x="1276350" y="3927631"/>
            <a:ext cx="6591300" cy="1041933"/>
          </a:xfrm>
        </p:spPr>
        <p:txBody>
          <a:bodyPr/>
          <a:lstStyle/>
          <a:p>
            <a:r>
              <a:rPr lang="en-US" sz="2000" b="1" dirty="0"/>
              <a:t>Since only three lines are needed to cross out all zeros and the table has four rows, this is not the optimum. Note: The smallest uncovered value is 1.</a:t>
            </a:r>
          </a:p>
        </p:txBody>
      </p:sp>
    </p:spTree>
    <p:extLst>
      <p:ext uri="{BB962C8B-B14F-4D97-AF65-F5344CB8AC3E}">
        <p14:creationId xmlns:p14="http://schemas.microsoft.com/office/powerpoint/2010/main" val="715498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Hungarian Method </a:t>
            </a:r>
            <a:r>
              <a:rPr lang="en-US" sz="1200" dirty="0"/>
              <a:t>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5436" y="6298554"/>
            <a:ext cx="1065610" cy="338875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16.7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quarter" idx="14"/>
          </p:nvPr>
        </p:nvSpPr>
        <p:spPr>
          <a:xfrm>
            <a:off x="378619" y="1663303"/>
            <a:ext cx="3886200" cy="338875"/>
          </a:xfrm>
          <a:solidFill>
            <a:srgbClr val="D1CBAF"/>
          </a:solidFill>
          <a:ln w="12700">
            <a:solidFill>
              <a:schemeClr val="tx1">
                <a:alpha val="95000"/>
              </a:schemeClr>
            </a:solidFill>
          </a:ln>
        </p:spPr>
        <p:txBody>
          <a:bodyPr/>
          <a:lstStyle/>
          <a:p>
            <a:pPr lvl="0" indent="28575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tx1"/>
                </a:solidFill>
                <a:latin typeface="Arial" charset="0"/>
              </a:rPr>
              <a:t>Worker</a:t>
            </a:r>
          </a:p>
        </p:txBody>
      </p:sp>
      <p:graphicFrame>
        <p:nvGraphicFramePr>
          <p:cNvPr id="9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80567"/>
              </p:ext>
            </p:extLst>
          </p:nvPr>
        </p:nvGraphicFramePr>
        <p:xfrm>
          <a:off x="381000" y="1993582"/>
          <a:ext cx="3886200" cy="1676400"/>
        </p:xfrm>
        <a:graphic>
          <a:graphicData uri="http://schemas.openxmlformats.org/drawingml/2006/table">
            <a:tbl>
              <a:tblPr firstRow="1"/>
              <a:tblGrid>
                <a:gridCol w="750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1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10" name="Straight Connector 5" descr="Column A numbers are struck through."/>
          <p:cNvCxnSpPr>
            <a:cxnSpLocks noChangeShapeType="1"/>
          </p:cNvCxnSpPr>
          <p:nvPr/>
        </p:nvCxnSpPr>
        <p:spPr bwMode="auto">
          <a:xfrm rot="5400000">
            <a:off x="1561307" y="3010376"/>
            <a:ext cx="1295400" cy="1587"/>
          </a:xfrm>
          <a:prstGeom prst="line">
            <a:avLst/>
          </a:prstGeom>
          <a:noFill/>
          <a:ln w="28575" algn="ctr">
            <a:solidFill>
              <a:srgbClr val="303B2C"/>
            </a:solidFill>
            <a:round/>
            <a:headEnd/>
            <a:tailEnd/>
          </a:ln>
        </p:spPr>
      </p:cxnSp>
      <p:cxnSp>
        <p:nvCxnSpPr>
          <p:cNvPr id="11" name="Straight Connector 6" descr="Job 1 row numbers are struck through."/>
          <p:cNvCxnSpPr>
            <a:cxnSpLocks noChangeShapeType="1"/>
          </p:cNvCxnSpPr>
          <p:nvPr/>
        </p:nvCxnSpPr>
        <p:spPr bwMode="auto">
          <a:xfrm>
            <a:off x="1981200" y="2514282"/>
            <a:ext cx="2209800" cy="1588"/>
          </a:xfrm>
          <a:prstGeom prst="line">
            <a:avLst/>
          </a:prstGeom>
          <a:noFill/>
          <a:ln w="28575" algn="ctr">
            <a:solidFill>
              <a:srgbClr val="303B2C"/>
            </a:solidFill>
            <a:round/>
            <a:headEnd/>
            <a:tailEnd/>
          </a:ln>
        </p:spPr>
      </p:cxnSp>
      <p:cxnSp>
        <p:nvCxnSpPr>
          <p:cNvPr id="12" name="Straight Connector 7" descr="Job 2 row numbers are struck through."/>
          <p:cNvCxnSpPr>
            <a:cxnSpLocks noChangeShapeType="1"/>
          </p:cNvCxnSpPr>
          <p:nvPr/>
        </p:nvCxnSpPr>
        <p:spPr bwMode="auto">
          <a:xfrm>
            <a:off x="1981200" y="2817495"/>
            <a:ext cx="2209800" cy="1587"/>
          </a:xfrm>
          <a:prstGeom prst="line">
            <a:avLst/>
          </a:prstGeom>
          <a:noFill/>
          <a:ln w="28575" algn="ctr">
            <a:solidFill>
              <a:srgbClr val="303B2C"/>
            </a:solidFill>
            <a:round/>
            <a:headEnd/>
            <a:tailEnd/>
          </a:ln>
        </p:spPr>
      </p:cxnSp>
      <p:sp>
        <p:nvSpPr>
          <p:cNvPr id="17" name="Content Placeholder 8"/>
          <p:cNvSpPr>
            <a:spLocks noGrp="1"/>
          </p:cNvSpPr>
          <p:nvPr>
            <p:ph sz="quarter" idx="15"/>
          </p:nvPr>
        </p:nvSpPr>
        <p:spPr>
          <a:xfrm>
            <a:off x="5513387" y="1737768"/>
            <a:ext cx="2844800" cy="1553028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n-US" sz="1600" b="1" dirty="0">
                <a:solidFill>
                  <a:schemeClr val="tx1"/>
                </a:solidFill>
              </a:rPr>
              <a:t>Subtract the smallest uncovered value from every uncovered number, and add it to the values at the intersection of covering lines </a:t>
            </a:r>
          </a:p>
        </p:txBody>
      </p:sp>
      <p:sp>
        <p:nvSpPr>
          <p:cNvPr id="21" name="Content Placeholder 9"/>
          <p:cNvSpPr>
            <a:spLocks noGrp="1"/>
          </p:cNvSpPr>
          <p:nvPr>
            <p:ph sz="quarter" idx="16"/>
          </p:nvPr>
        </p:nvSpPr>
        <p:spPr>
          <a:xfrm>
            <a:off x="1590261" y="3905102"/>
            <a:ext cx="3885413" cy="357335"/>
          </a:xfrm>
          <a:solidFill>
            <a:srgbClr val="D1CBAF"/>
          </a:solidFill>
          <a:ln w="12700">
            <a:solidFill>
              <a:schemeClr val="tx1">
                <a:alpha val="95000"/>
              </a:schemeClr>
            </a:solidFill>
          </a:ln>
        </p:spPr>
        <p:txBody>
          <a:bodyPr/>
          <a:lstStyle/>
          <a:p>
            <a:pPr lvl="0" indent="21717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tx1"/>
                </a:solidFill>
                <a:latin typeface="Arial" charset="0"/>
              </a:rPr>
              <a:t>Worker</a:t>
            </a:r>
          </a:p>
        </p:txBody>
      </p:sp>
      <p:graphicFrame>
        <p:nvGraphicFramePr>
          <p:cNvPr id="24" name="Group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991717"/>
              </p:ext>
            </p:extLst>
          </p:nvPr>
        </p:nvGraphicFramePr>
        <p:xfrm>
          <a:off x="1590261" y="4230370"/>
          <a:ext cx="3886200" cy="1676400"/>
        </p:xfrm>
        <a:graphic>
          <a:graphicData uri="http://schemas.openxmlformats.org/drawingml/2006/table">
            <a:tbl>
              <a:tblPr firstRow="1"/>
              <a:tblGrid>
                <a:gridCol w="750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1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13" name="Straight Arrow Connector 11" descr="Arrow points from callout to bottom table on the slide.">
            <a:extLst>
              <a:ext uri="{FF2B5EF4-FFF2-40B4-BE49-F238E27FC236}">
                <a16:creationId xmlns:a16="http://schemas.microsoft.com/office/drawing/2014/main" id="{37FE04C7-1F1A-48B3-A2A2-F9048CF755B2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341937" y="3455119"/>
            <a:ext cx="1600200" cy="1257300"/>
          </a:xfrm>
          <a:prstGeom prst="straightConnector1">
            <a:avLst/>
          </a:prstGeom>
          <a:noFill/>
          <a:ln w="38100" algn="ctr">
            <a:solidFill>
              <a:srgbClr val="303B2C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val="2966983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Hungarian Method </a:t>
            </a:r>
            <a:r>
              <a:rPr lang="en-US" sz="1200" dirty="0"/>
              <a:t>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5436" y="6298555"/>
            <a:ext cx="1092114" cy="25464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16.7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quarter" idx="14"/>
          </p:nvPr>
        </p:nvSpPr>
        <p:spPr>
          <a:xfrm>
            <a:off x="376238" y="1593453"/>
            <a:ext cx="3890962" cy="338875"/>
          </a:xfrm>
          <a:solidFill>
            <a:srgbClr val="D1CBAF"/>
          </a:solidFill>
          <a:ln w="12700">
            <a:solidFill>
              <a:schemeClr val="tx1">
                <a:alpha val="95000"/>
              </a:schemeClr>
            </a:solidFill>
          </a:ln>
        </p:spPr>
        <p:txBody>
          <a:bodyPr/>
          <a:lstStyle/>
          <a:p>
            <a:pPr lvl="0" indent="22352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tx1"/>
                </a:solidFill>
                <a:latin typeface="Arial" charset="0"/>
              </a:rPr>
              <a:t>Worker</a:t>
            </a:r>
          </a:p>
        </p:txBody>
      </p:sp>
      <p:graphicFrame>
        <p:nvGraphicFramePr>
          <p:cNvPr id="12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201735"/>
              </p:ext>
            </p:extLst>
          </p:nvPr>
        </p:nvGraphicFramePr>
        <p:xfrm>
          <a:off x="381000" y="1917700"/>
          <a:ext cx="3886200" cy="1676400"/>
        </p:xfrm>
        <a:graphic>
          <a:graphicData uri="http://schemas.openxmlformats.org/drawingml/2006/table">
            <a:tbl>
              <a:tblPr firstRow="1"/>
              <a:tblGrid>
                <a:gridCol w="750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1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14" name="Straight Connector 5" descr="Column A numbers are struck through."/>
          <p:cNvCxnSpPr>
            <a:cxnSpLocks noChangeShapeType="1"/>
          </p:cNvCxnSpPr>
          <p:nvPr/>
        </p:nvCxnSpPr>
        <p:spPr bwMode="auto">
          <a:xfrm rot="5400000">
            <a:off x="1595597" y="2934494"/>
            <a:ext cx="1295400" cy="1587"/>
          </a:xfrm>
          <a:prstGeom prst="line">
            <a:avLst/>
          </a:prstGeom>
          <a:noFill/>
          <a:ln w="28575" algn="ctr">
            <a:solidFill>
              <a:srgbClr val="303B2C"/>
            </a:solidFill>
            <a:round/>
            <a:headEnd/>
            <a:tailEnd/>
          </a:ln>
        </p:spPr>
      </p:cxnSp>
      <p:cxnSp>
        <p:nvCxnSpPr>
          <p:cNvPr id="18" name="Straight Connector 6" descr="Job 1 row numbers are struck through."/>
          <p:cNvCxnSpPr>
            <a:cxnSpLocks noChangeShapeType="1"/>
          </p:cNvCxnSpPr>
          <p:nvPr/>
        </p:nvCxnSpPr>
        <p:spPr bwMode="auto">
          <a:xfrm>
            <a:off x="1981200" y="2438400"/>
            <a:ext cx="2209800" cy="1588"/>
          </a:xfrm>
          <a:prstGeom prst="line">
            <a:avLst/>
          </a:prstGeom>
          <a:noFill/>
          <a:ln w="28575" algn="ctr">
            <a:solidFill>
              <a:srgbClr val="303B2C"/>
            </a:solidFill>
            <a:round/>
            <a:headEnd/>
            <a:tailEnd/>
          </a:ln>
        </p:spPr>
      </p:cxnSp>
      <p:cxnSp>
        <p:nvCxnSpPr>
          <p:cNvPr id="19" name="Straight Connector 7" descr="Job 2 row numbers are struck through."/>
          <p:cNvCxnSpPr>
            <a:cxnSpLocks noChangeShapeType="1"/>
          </p:cNvCxnSpPr>
          <p:nvPr/>
        </p:nvCxnSpPr>
        <p:spPr bwMode="auto">
          <a:xfrm>
            <a:off x="1981200" y="3061653"/>
            <a:ext cx="2209800" cy="1587"/>
          </a:xfrm>
          <a:prstGeom prst="line">
            <a:avLst/>
          </a:prstGeom>
          <a:noFill/>
          <a:ln w="28575" algn="ctr">
            <a:solidFill>
              <a:srgbClr val="303B2C"/>
            </a:solidFill>
            <a:round/>
            <a:headEnd/>
            <a:tailEnd/>
          </a:ln>
        </p:spPr>
      </p:cxnSp>
      <p:cxnSp>
        <p:nvCxnSpPr>
          <p:cNvPr id="13" name="Straight Arrow Connector 8" descr="Arrow points from callout to the table where column A amounts are crossed out and the rows for Jobs 1 and 2."/>
          <p:cNvCxnSpPr>
            <a:cxnSpLocks noChangeShapeType="1"/>
          </p:cNvCxnSpPr>
          <p:nvPr/>
        </p:nvCxnSpPr>
        <p:spPr bwMode="auto">
          <a:xfrm rot="10800000" flipV="1">
            <a:off x="4419600" y="2743200"/>
            <a:ext cx="876300" cy="76200"/>
          </a:xfrm>
          <a:prstGeom prst="straightConnector1">
            <a:avLst/>
          </a:prstGeom>
          <a:noFill/>
          <a:ln w="38100" algn="ctr">
            <a:solidFill>
              <a:srgbClr val="303B2C"/>
            </a:solidFill>
            <a:round/>
            <a:headEnd/>
            <a:tailEnd type="arrow" w="med" len="med"/>
          </a:ln>
        </p:spPr>
      </p:cxnSp>
      <p:sp>
        <p:nvSpPr>
          <p:cNvPr id="17" name="Content Placeholder 9"/>
          <p:cNvSpPr>
            <a:spLocks noGrp="1"/>
          </p:cNvSpPr>
          <p:nvPr>
            <p:ph sz="quarter" idx="15"/>
          </p:nvPr>
        </p:nvSpPr>
        <p:spPr>
          <a:xfrm>
            <a:off x="5295900" y="1892300"/>
            <a:ext cx="2844800" cy="1574800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n-US" sz="1600" b="1" dirty="0">
                <a:solidFill>
                  <a:schemeClr val="tx1"/>
                </a:solidFill>
              </a:rPr>
              <a:t>Determine the minimum number of lines needed to cross out all zeros. (Try to cross out as many zeros as possible when drawing lines.)</a:t>
            </a:r>
          </a:p>
        </p:txBody>
      </p:sp>
      <p:sp>
        <p:nvSpPr>
          <p:cNvPr id="2" name="Content Placeholder 10"/>
          <p:cNvSpPr>
            <a:spLocks noGrp="1"/>
          </p:cNvSpPr>
          <p:nvPr>
            <p:ph sz="quarter" idx="16"/>
          </p:nvPr>
        </p:nvSpPr>
        <p:spPr>
          <a:xfrm>
            <a:off x="1276350" y="3861370"/>
            <a:ext cx="6591300" cy="1041933"/>
          </a:xfrm>
        </p:spPr>
        <p:txBody>
          <a:bodyPr/>
          <a:lstStyle/>
          <a:p>
            <a:r>
              <a:rPr lang="en-US" sz="2000" b="1" dirty="0"/>
              <a:t>Since four lines are needed to cross out all zeros and the table has four rows, this an optimal assignment can be made</a:t>
            </a:r>
          </a:p>
        </p:txBody>
      </p:sp>
      <p:cxnSp>
        <p:nvCxnSpPr>
          <p:cNvPr id="16" name="Straight Connector 5" descr="Column B numbers are struck through.">
            <a:extLst>
              <a:ext uri="{FF2B5EF4-FFF2-40B4-BE49-F238E27FC236}">
                <a16:creationId xmlns:a16="http://schemas.microsoft.com/office/drawing/2014/main" id="{B320299E-65DB-4E00-ADAC-A8423502857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090897" y="2934494"/>
            <a:ext cx="1295400" cy="1587"/>
          </a:xfrm>
          <a:prstGeom prst="line">
            <a:avLst/>
          </a:prstGeom>
          <a:noFill/>
          <a:ln w="28575" algn="ctr">
            <a:solidFill>
              <a:srgbClr val="303B2C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7238485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Hungarian Method </a:t>
            </a:r>
            <a:r>
              <a:rPr lang="en-US" sz="1200" dirty="0"/>
              <a:t>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5436" y="6298554"/>
            <a:ext cx="1065610" cy="338875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16.7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quarter" idx="14"/>
          </p:nvPr>
        </p:nvSpPr>
        <p:spPr>
          <a:xfrm>
            <a:off x="378619" y="1663303"/>
            <a:ext cx="3886200" cy="338875"/>
          </a:xfrm>
          <a:solidFill>
            <a:srgbClr val="D1CBAF"/>
          </a:solidFill>
          <a:ln w="12700">
            <a:solidFill>
              <a:schemeClr val="tx1">
                <a:alpha val="95000"/>
              </a:schemeClr>
            </a:solidFill>
          </a:ln>
        </p:spPr>
        <p:txBody>
          <a:bodyPr/>
          <a:lstStyle/>
          <a:p>
            <a:pPr lvl="0" indent="22352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tx1"/>
                </a:solidFill>
                <a:latin typeface="Arial" charset="0"/>
              </a:rPr>
              <a:t>Worker</a:t>
            </a:r>
          </a:p>
        </p:txBody>
      </p:sp>
      <p:graphicFrame>
        <p:nvGraphicFramePr>
          <p:cNvPr id="9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547470"/>
              </p:ext>
            </p:extLst>
          </p:nvPr>
        </p:nvGraphicFramePr>
        <p:xfrm>
          <a:off x="381000" y="1993582"/>
          <a:ext cx="3886200" cy="1676400"/>
        </p:xfrm>
        <a:graphic>
          <a:graphicData uri="http://schemas.openxmlformats.org/drawingml/2006/table">
            <a:tbl>
              <a:tblPr firstRow="1"/>
              <a:tblGrid>
                <a:gridCol w="750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1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14" name="Straight Arrow Connector 5" descr="Arrow points from callout to first table on slide."/>
          <p:cNvCxnSpPr>
            <a:cxnSpLocks noChangeShapeType="1"/>
          </p:cNvCxnSpPr>
          <p:nvPr/>
        </p:nvCxnSpPr>
        <p:spPr bwMode="auto">
          <a:xfrm flipH="1">
            <a:off x="4362450" y="3047988"/>
            <a:ext cx="666750" cy="76200"/>
          </a:xfrm>
          <a:prstGeom prst="straightConnector1">
            <a:avLst/>
          </a:prstGeom>
          <a:noFill/>
          <a:ln w="38100" algn="ctr">
            <a:solidFill>
              <a:srgbClr val="303B2C"/>
            </a:solidFill>
            <a:round/>
            <a:headEnd/>
            <a:tailEnd type="arrow" w="med" len="med"/>
          </a:ln>
        </p:spPr>
      </p:cxnSp>
      <p:sp>
        <p:nvSpPr>
          <p:cNvPr id="17" name="Content Placeholder 6"/>
          <p:cNvSpPr>
            <a:spLocks noGrp="1"/>
          </p:cNvSpPr>
          <p:nvPr>
            <p:ph sz="quarter" idx="15"/>
          </p:nvPr>
        </p:nvSpPr>
        <p:spPr>
          <a:xfrm>
            <a:off x="5102715" y="2366651"/>
            <a:ext cx="2844800" cy="1316711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n-US" sz="1600" b="1" dirty="0">
                <a:solidFill>
                  <a:schemeClr val="tx1"/>
                </a:solidFill>
              </a:rPr>
              <a:t>Make assignments: Start with rows and columns with only one zero. Match jobs with workers that have a zero.</a:t>
            </a:r>
          </a:p>
        </p:txBody>
      </p:sp>
      <p:graphicFrame>
        <p:nvGraphicFramePr>
          <p:cNvPr id="13" name="Group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991664"/>
              </p:ext>
            </p:extLst>
          </p:nvPr>
        </p:nvGraphicFramePr>
        <p:xfrm>
          <a:off x="2514600" y="3984162"/>
          <a:ext cx="3048000" cy="2228850"/>
        </p:xfrm>
        <a:graphic>
          <a:graphicData uri="http://schemas.openxmlformats.org/drawingml/2006/table">
            <a:tbl>
              <a:tblPr firstRow="1"/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Assignment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B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2-B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4-A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1-C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3-D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32098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b="1" dirty="0"/>
              <a:t>Sequencing</a:t>
            </a:r>
            <a:endParaRPr lang="en-US" dirty="0"/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rgbClr val="303B2C"/>
                </a:solidFill>
              </a:rPr>
              <a:t>Determine the </a:t>
            </a:r>
            <a:r>
              <a:rPr lang="en-US" i="1" dirty="0">
                <a:solidFill>
                  <a:srgbClr val="303B2C"/>
                </a:solidFill>
              </a:rPr>
              <a:t>order</a:t>
            </a:r>
            <a:r>
              <a:rPr lang="en-US" dirty="0">
                <a:solidFill>
                  <a:srgbClr val="303B2C"/>
                </a:solidFill>
              </a:rPr>
              <a:t> in which jobs at a work center will be processed</a:t>
            </a:r>
          </a:p>
          <a:p>
            <a:pPr>
              <a:spcBef>
                <a:spcPts val="600"/>
              </a:spcBef>
            </a:pPr>
            <a:r>
              <a:rPr lang="en-US" b="1" dirty="0"/>
              <a:t>Priority rules</a:t>
            </a:r>
            <a:r>
              <a:rPr lang="en-US" dirty="0"/>
              <a:t> </a:t>
            </a:r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rgbClr val="303B2C"/>
                </a:solidFill>
              </a:rPr>
              <a:t>Simple heuristics used to select the order in which jobs will be processed</a:t>
            </a:r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rgbClr val="303B2C"/>
                </a:solidFill>
              </a:rPr>
              <a:t>The rules generally assume that job setup cost and time are independent of processing sequence</a:t>
            </a:r>
          </a:p>
          <a:p>
            <a:pPr lvl="2">
              <a:spcBef>
                <a:spcPts val="600"/>
              </a:spcBef>
            </a:pPr>
            <a:r>
              <a:rPr lang="en-US" sz="2200" b="1" dirty="0"/>
              <a:t>Job time</a:t>
            </a:r>
            <a:endParaRPr lang="en-US" sz="2200" dirty="0"/>
          </a:p>
          <a:p>
            <a:pPr marL="914400" lvl="3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dirty="0">
                <a:solidFill>
                  <a:srgbClr val="303B2C"/>
                </a:solidFill>
              </a:rPr>
              <a:t>Time needed for setup and processing of a job</a:t>
            </a:r>
          </a:p>
        </p:txBody>
      </p:sp>
    </p:spTree>
    <p:extLst>
      <p:ext uri="{BB962C8B-B14F-4D97-AF65-F5344CB8AC3E}">
        <p14:creationId xmlns:p14="http://schemas.microsoft.com/office/powerpoint/2010/main" val="1148122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Scheduling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Scheduling: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Establishing the timing of the use of equipment, facilities and human activities in an organization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Effective scheduling can yield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solidFill>
                  <a:schemeClr val="tx1"/>
                </a:solidFill>
              </a:rPr>
              <a:t>Cost savings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solidFill>
                  <a:schemeClr val="tx1"/>
                </a:solidFill>
              </a:rPr>
              <a:t>Increases in productivity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solidFill>
                  <a:schemeClr val="tx1"/>
                </a:solidFill>
              </a:rPr>
              <a:t>Other benefits</a:t>
            </a:r>
          </a:p>
        </p:txBody>
      </p:sp>
    </p:spTree>
    <p:extLst>
      <p:ext uri="{BB962C8B-B14F-4D97-AF65-F5344CB8AC3E}">
        <p14:creationId xmlns:p14="http://schemas.microsoft.com/office/powerpoint/2010/main" val="30207406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Priority Rules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55000"/>
              </a:spcBef>
            </a:pPr>
            <a:r>
              <a:rPr lang="en-US" b="1" dirty="0"/>
              <a:t>FCFS</a:t>
            </a:r>
            <a:r>
              <a:rPr lang="en-US" b="1" dirty="0">
                <a:solidFill>
                  <a:srgbClr val="303B2C"/>
                </a:solidFill>
              </a:rPr>
              <a:t> </a:t>
            </a:r>
            <a:r>
              <a:rPr lang="en-US" dirty="0">
                <a:solidFill>
                  <a:srgbClr val="303B2C"/>
                </a:solidFill>
              </a:rPr>
              <a:t>- first come, first served</a:t>
            </a:r>
          </a:p>
          <a:p>
            <a:pPr>
              <a:lnSpc>
                <a:spcPct val="90000"/>
              </a:lnSpc>
              <a:spcBef>
                <a:spcPct val="55000"/>
              </a:spcBef>
            </a:pPr>
            <a:r>
              <a:rPr lang="en-US" b="1" dirty="0"/>
              <a:t>SPT</a:t>
            </a:r>
            <a:r>
              <a:rPr lang="en-US" b="1" dirty="0">
                <a:solidFill>
                  <a:srgbClr val="303B2C"/>
                </a:solidFill>
              </a:rPr>
              <a:t>	</a:t>
            </a:r>
            <a:r>
              <a:rPr lang="en-US" dirty="0">
                <a:solidFill>
                  <a:srgbClr val="303B2C"/>
                </a:solidFill>
              </a:rPr>
              <a:t>- shortest processing time</a:t>
            </a:r>
          </a:p>
          <a:p>
            <a:pPr>
              <a:lnSpc>
                <a:spcPct val="90000"/>
              </a:lnSpc>
              <a:spcBef>
                <a:spcPct val="55000"/>
              </a:spcBef>
            </a:pPr>
            <a:r>
              <a:rPr lang="en-US" b="1" dirty="0"/>
              <a:t>EDD</a:t>
            </a:r>
            <a:r>
              <a:rPr lang="en-US" b="1" dirty="0">
                <a:solidFill>
                  <a:srgbClr val="303B2C"/>
                </a:solidFill>
              </a:rPr>
              <a:t> </a:t>
            </a:r>
            <a:r>
              <a:rPr lang="en-US" dirty="0">
                <a:solidFill>
                  <a:srgbClr val="303B2C"/>
                </a:solidFill>
              </a:rPr>
              <a:t>- earliest due date</a:t>
            </a:r>
          </a:p>
          <a:p>
            <a:pPr>
              <a:lnSpc>
                <a:spcPct val="90000"/>
              </a:lnSpc>
              <a:spcBef>
                <a:spcPct val="55000"/>
              </a:spcBef>
            </a:pPr>
            <a:r>
              <a:rPr lang="en-US" b="1" dirty="0"/>
              <a:t>CR</a:t>
            </a:r>
            <a:r>
              <a:rPr lang="en-US" dirty="0">
                <a:solidFill>
                  <a:srgbClr val="303B2C"/>
                </a:solidFill>
              </a:rPr>
              <a:t> - critical ratio</a:t>
            </a:r>
          </a:p>
          <a:p>
            <a:pPr>
              <a:lnSpc>
                <a:spcPct val="90000"/>
              </a:lnSpc>
              <a:spcBef>
                <a:spcPct val="55000"/>
              </a:spcBef>
            </a:pPr>
            <a:r>
              <a:rPr lang="en-US" b="1" dirty="0"/>
              <a:t>S/O</a:t>
            </a:r>
            <a:r>
              <a:rPr lang="en-US" dirty="0">
                <a:solidFill>
                  <a:srgbClr val="303B2C"/>
                </a:solidFill>
              </a:rPr>
              <a:t> - slack per operation</a:t>
            </a:r>
          </a:p>
          <a:p>
            <a:pPr>
              <a:lnSpc>
                <a:spcPct val="90000"/>
              </a:lnSpc>
              <a:spcBef>
                <a:spcPct val="55000"/>
              </a:spcBef>
            </a:pPr>
            <a:r>
              <a:rPr lang="en-US" b="1" dirty="0"/>
              <a:t>Rush</a:t>
            </a:r>
            <a:r>
              <a:rPr lang="en-US" dirty="0">
                <a:solidFill>
                  <a:srgbClr val="303B2C"/>
                </a:solidFill>
              </a:rPr>
              <a:t> - emergency</a:t>
            </a:r>
          </a:p>
        </p:txBody>
      </p:sp>
    </p:spTree>
    <p:extLst>
      <p:ext uri="{BB962C8B-B14F-4D97-AF65-F5344CB8AC3E}">
        <p14:creationId xmlns:p14="http://schemas.microsoft.com/office/powerpoint/2010/main" val="13353057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Priority Rules: Assumptions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55000"/>
              </a:spcBef>
            </a:pPr>
            <a:r>
              <a:rPr lang="en-US" dirty="0"/>
              <a:t>The set of jobs is known; no new orders arrive after processing begins and no jobs are canceled</a:t>
            </a:r>
          </a:p>
          <a:p>
            <a:pPr>
              <a:lnSpc>
                <a:spcPct val="90000"/>
              </a:lnSpc>
              <a:spcBef>
                <a:spcPct val="55000"/>
              </a:spcBef>
            </a:pPr>
            <a:r>
              <a:rPr lang="en-US" dirty="0"/>
              <a:t>Setup time is independent of processing sequence</a:t>
            </a:r>
          </a:p>
          <a:p>
            <a:pPr>
              <a:lnSpc>
                <a:spcPct val="90000"/>
              </a:lnSpc>
              <a:spcBef>
                <a:spcPct val="55000"/>
              </a:spcBef>
            </a:pPr>
            <a:r>
              <a:rPr lang="en-US" dirty="0"/>
              <a:t>Setup time is deterministic</a:t>
            </a:r>
          </a:p>
          <a:p>
            <a:pPr>
              <a:lnSpc>
                <a:spcPct val="90000"/>
              </a:lnSpc>
              <a:spcBef>
                <a:spcPct val="55000"/>
              </a:spcBef>
            </a:pPr>
            <a:r>
              <a:rPr lang="en-US" dirty="0"/>
              <a:t>Processing times are deterministic</a:t>
            </a:r>
          </a:p>
          <a:p>
            <a:pPr>
              <a:lnSpc>
                <a:spcPct val="90000"/>
              </a:lnSpc>
              <a:spcBef>
                <a:spcPct val="55000"/>
              </a:spcBef>
            </a:pPr>
            <a:r>
              <a:rPr lang="en-US" dirty="0"/>
              <a:t>There will be no interruptions in processing such as machine breakdowns or accidents</a:t>
            </a:r>
          </a:p>
        </p:txBody>
      </p:sp>
    </p:spTree>
    <p:extLst>
      <p:ext uri="{BB962C8B-B14F-4D97-AF65-F5344CB8AC3E}">
        <p14:creationId xmlns:p14="http://schemas.microsoft.com/office/powerpoint/2010/main" val="26753388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Sequence: Performance Metrics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dirty="0"/>
              <a:t>Common performance metrics: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 b="1" dirty="0"/>
              <a:t>Job flow time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This is the amount of time it takes from when a job arrives until it is complete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It includes not only processing time but also any time waiting to be processed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 b="1" dirty="0"/>
              <a:t>Job lateness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This is the amount of time the job completion time is expected to exceed the date the job was due or promised to a customer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 b="1" dirty="0" err="1"/>
              <a:t>Makespan</a:t>
            </a:r>
            <a:endParaRPr lang="en-US" sz="1800" b="1" dirty="0"/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The total time needed to complete a </a:t>
            </a:r>
            <a:r>
              <a:rPr lang="en-US" sz="1600" i="1" dirty="0"/>
              <a:t>group</a:t>
            </a:r>
            <a:r>
              <a:rPr lang="en-US" sz="1600" dirty="0"/>
              <a:t> of jobs from the beginning of the first job to the completion of the last job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 b="1" dirty="0"/>
              <a:t>Average number of jobs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Jobs that are in a shop are considered to be WIP inventory</a:t>
            </a:r>
          </a:p>
        </p:txBody>
      </p:sp>
    </p:spTree>
    <p:extLst>
      <p:ext uri="{BB962C8B-B14F-4D97-AF65-F5344CB8AC3E}">
        <p14:creationId xmlns:p14="http://schemas.microsoft.com/office/powerpoint/2010/main" val="15713453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Work Center Sequencing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Johnson’s Rule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303B2C"/>
                </a:solidFill>
              </a:rPr>
              <a:t>Technique for minimizing </a:t>
            </a:r>
            <a:r>
              <a:rPr lang="en-US" dirty="0" err="1">
                <a:solidFill>
                  <a:srgbClr val="303B2C"/>
                </a:solidFill>
              </a:rPr>
              <a:t>makespan</a:t>
            </a:r>
            <a:r>
              <a:rPr lang="en-US" dirty="0">
                <a:solidFill>
                  <a:srgbClr val="303B2C"/>
                </a:solidFill>
              </a:rPr>
              <a:t> for a group of jobs to be processed on two machines or at two work centers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solidFill>
                  <a:srgbClr val="303B2C"/>
                </a:solidFill>
              </a:rPr>
              <a:t>Minimizes total idle time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solidFill>
                  <a:srgbClr val="303B2C"/>
                </a:solidFill>
              </a:rPr>
              <a:t>Several conditions must be satisfied</a:t>
            </a:r>
          </a:p>
        </p:txBody>
      </p:sp>
    </p:spTree>
    <p:extLst>
      <p:ext uri="{BB962C8B-B14F-4D97-AF65-F5344CB8AC3E}">
        <p14:creationId xmlns:p14="http://schemas.microsoft.com/office/powerpoint/2010/main" val="30489877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Johnson’s Rule Conditions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dirty="0"/>
              <a:t>Job time must be known and constant for each job at the work center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dirty="0"/>
              <a:t>Job times must be independent of sequence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dirty="0"/>
              <a:t>Jobs must follow same two-step sequence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dirty="0"/>
              <a:t>All jobs must be completed at the first work center before moving to second work center</a:t>
            </a:r>
          </a:p>
        </p:txBody>
      </p:sp>
    </p:spTree>
    <p:extLst>
      <p:ext uri="{BB962C8B-B14F-4D97-AF65-F5344CB8AC3E}">
        <p14:creationId xmlns:p14="http://schemas.microsoft.com/office/powerpoint/2010/main" val="20833847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Johnson’s Rule: Optimum Sequence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303B2C"/>
              </a:buClr>
              <a:buFontTx/>
              <a:buAutoNum type="arabicPeriod"/>
            </a:pPr>
            <a:r>
              <a:rPr lang="en-US" dirty="0"/>
              <a:t>List the jobs and their times at each work center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303B2C"/>
              </a:buClr>
              <a:buFontTx/>
              <a:buAutoNum type="arabicPeriod"/>
            </a:pPr>
            <a:r>
              <a:rPr lang="en-US" dirty="0"/>
              <a:t>Select the job with the shortest time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Clr>
                <a:srgbClr val="303B2C"/>
              </a:buClr>
              <a:buFontTx/>
              <a:buAutoNum type="alphaLcPeriod"/>
            </a:pPr>
            <a:r>
              <a:rPr lang="en-US" sz="2200" dirty="0">
                <a:solidFill>
                  <a:schemeClr val="tx1"/>
                </a:solidFill>
              </a:rPr>
              <a:t>If the shortest time is at the first work center, schedule that job first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Clr>
                <a:srgbClr val="303B2C"/>
              </a:buClr>
              <a:buFontTx/>
              <a:buAutoNum type="alphaLcPeriod"/>
            </a:pPr>
            <a:r>
              <a:rPr lang="en-US" sz="2200" dirty="0">
                <a:solidFill>
                  <a:schemeClr val="tx1"/>
                </a:solidFill>
              </a:rPr>
              <a:t>If the shortest time is at the second work center, schedule the job last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Clr>
                <a:srgbClr val="303B2C"/>
              </a:buClr>
              <a:buFontTx/>
              <a:buAutoNum type="alphaLcPeriod"/>
            </a:pPr>
            <a:r>
              <a:rPr lang="en-US" sz="2200" dirty="0">
                <a:solidFill>
                  <a:schemeClr val="tx1"/>
                </a:solidFill>
              </a:rPr>
              <a:t>Break ties arbitrarily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303B2C"/>
              </a:buClr>
              <a:buFontTx/>
              <a:buAutoNum type="arabicPeriod"/>
            </a:pPr>
            <a:r>
              <a:rPr lang="en-US" dirty="0"/>
              <a:t>Eliminate the job from further consideration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303B2C"/>
              </a:buClr>
              <a:buFontTx/>
              <a:buAutoNum type="arabicPeriod"/>
            </a:pPr>
            <a:r>
              <a:rPr lang="en-US" dirty="0"/>
              <a:t>Repeat steps 2 and 3, working toward the center of the sequence, until all jobs have been scheduled</a:t>
            </a:r>
          </a:p>
        </p:txBody>
      </p:sp>
    </p:spTree>
    <p:extLst>
      <p:ext uri="{BB962C8B-B14F-4D97-AF65-F5344CB8AC3E}">
        <p14:creationId xmlns:p14="http://schemas.microsoft.com/office/powerpoint/2010/main" val="7262573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Minimizing Scheduling Difficulties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800"/>
              </a:spcBef>
              <a:buClr>
                <a:srgbClr val="303B2C"/>
              </a:buClr>
            </a:pPr>
            <a:r>
              <a:rPr lang="en-US" dirty="0"/>
              <a:t>Many steps can be taken to minimize scheduling-related problems, such as:</a:t>
            </a:r>
          </a:p>
          <a:p>
            <a:pPr marL="457200" indent="-457200">
              <a:spcBef>
                <a:spcPts val="800"/>
              </a:spcBef>
              <a:buClr>
                <a:srgbClr val="303B2C"/>
              </a:buClr>
              <a:buFontTx/>
              <a:buAutoNum type="arabicPeriod"/>
            </a:pPr>
            <a:r>
              <a:rPr lang="en-US" dirty="0"/>
              <a:t>Set realistic due dates</a:t>
            </a:r>
          </a:p>
          <a:p>
            <a:pPr marL="457200" indent="-457200">
              <a:spcBef>
                <a:spcPts val="800"/>
              </a:spcBef>
              <a:buClr>
                <a:srgbClr val="303B2C"/>
              </a:buClr>
              <a:buFontTx/>
              <a:buAutoNum type="arabicPeriod"/>
            </a:pPr>
            <a:r>
              <a:rPr lang="en-US" dirty="0"/>
              <a:t>Focus on bottleneck operations</a:t>
            </a:r>
          </a:p>
          <a:p>
            <a:pPr marL="457200" indent="-457200">
              <a:spcBef>
                <a:spcPts val="800"/>
              </a:spcBef>
              <a:buClr>
                <a:srgbClr val="303B2C"/>
              </a:buClr>
              <a:buFontTx/>
              <a:buAutoNum type="arabicPeriod"/>
            </a:pPr>
            <a:r>
              <a:rPr lang="en-US" dirty="0"/>
              <a:t>Consider splitting lots for larger jobs</a:t>
            </a:r>
          </a:p>
        </p:txBody>
      </p:sp>
    </p:spTree>
    <p:extLst>
      <p:ext uri="{BB962C8B-B14F-4D97-AF65-F5344CB8AC3E}">
        <p14:creationId xmlns:p14="http://schemas.microsoft.com/office/powerpoint/2010/main" val="17022575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Theory of Constraints </a:t>
            </a:r>
            <a:r>
              <a:rPr lang="en-US" sz="1200" dirty="0"/>
              <a:t>1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16.9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b="1" dirty="0"/>
              <a:t>Theory of constraints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200" dirty="0"/>
              <a:t>Production planning approach that emphasizes balancing flow throughout a system, and pursues a perpetual five-step improvement process centered around the system’s currently most restrictive constraint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Bottleneck operations limit system output</a:t>
            </a:r>
          </a:p>
          <a:p>
            <a:pPr marL="914400" lvl="3" indent="-280988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800" dirty="0"/>
              <a:t>Therefore, schedule bottleneck operations in a way that minimizes their idle times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i="1" dirty="0"/>
              <a:t>Drum-buffer-rope</a:t>
            </a:r>
          </a:p>
          <a:p>
            <a:pPr marL="914400" lvl="3" indent="-280988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800" dirty="0"/>
              <a:t>Drum = the schedule</a:t>
            </a:r>
          </a:p>
          <a:p>
            <a:pPr marL="914400" lvl="3" indent="-280988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800" dirty="0"/>
              <a:t>Buffer = potentially constraining resources outside of the bottleneck</a:t>
            </a:r>
          </a:p>
          <a:p>
            <a:pPr marL="914400" lvl="3" indent="-280988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800" dirty="0"/>
              <a:t>Rope = represents synchronizing the sequence of operations to ensure effective use of the bottleneck operations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1932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Theory of Constraints </a:t>
            </a:r>
            <a:r>
              <a:rPr lang="en-US" sz="1200" dirty="0"/>
              <a:t>2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16.9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Varying batch sizes to achieve greatest output of bottleneck operations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Process batch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The economical quantity to produce upon the activation of a given operation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Transfer batch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The quantity to be transported from one operation to another, assumed to be smaller than the first operation’s process batch</a:t>
            </a:r>
          </a:p>
        </p:txBody>
      </p:sp>
    </p:spTree>
    <p:extLst>
      <p:ext uri="{BB962C8B-B14F-4D97-AF65-F5344CB8AC3E}">
        <p14:creationId xmlns:p14="http://schemas.microsoft.com/office/powerpoint/2010/main" val="1436841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Theory of Constraints </a:t>
            </a:r>
            <a:r>
              <a:rPr lang="en-US" sz="1200" dirty="0"/>
              <a:t>3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16.9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Improving bottleneck operations:</a:t>
            </a:r>
          </a:p>
          <a:p>
            <a:pPr marL="457200" lvl="1" indent="-457200">
              <a:buFontTx/>
              <a:buAutoNum type="arabicPeriod"/>
            </a:pPr>
            <a:r>
              <a:rPr lang="en-US" sz="2200" dirty="0"/>
              <a:t>Determine what is constraining the operation</a:t>
            </a:r>
          </a:p>
          <a:p>
            <a:pPr marL="457200" lvl="1" indent="-457200">
              <a:buFontTx/>
              <a:buAutoNum type="arabicPeriod"/>
            </a:pPr>
            <a:r>
              <a:rPr lang="en-US" sz="2200" dirty="0"/>
              <a:t>Exploit the constraint (i.e., make sure the constraining resource is used to its maximum)</a:t>
            </a:r>
          </a:p>
          <a:p>
            <a:pPr marL="457200" lvl="1" indent="-457200">
              <a:buFontTx/>
              <a:buAutoNum type="arabicPeriod"/>
            </a:pPr>
            <a:r>
              <a:rPr lang="en-US" sz="2200" dirty="0"/>
              <a:t>Subordinate everything to the constraint (i.e., focus on the constraint)</a:t>
            </a:r>
          </a:p>
          <a:p>
            <a:pPr marL="457200" lvl="1" indent="-457200">
              <a:buFontTx/>
              <a:buAutoNum type="arabicPeriod"/>
            </a:pPr>
            <a:r>
              <a:rPr lang="en-US" sz="2200" dirty="0"/>
              <a:t>Determine how to overcome (eliminate) the constraint</a:t>
            </a:r>
          </a:p>
          <a:p>
            <a:pPr marL="457200" lvl="1" indent="-457200">
              <a:buFontTx/>
              <a:buAutoNum type="arabicPeriod"/>
            </a:pPr>
            <a:r>
              <a:rPr lang="en-US" sz="2200" dirty="0"/>
              <a:t>Repeat the process for the next highest constraint</a:t>
            </a:r>
          </a:p>
        </p:txBody>
      </p:sp>
    </p:spTree>
    <p:extLst>
      <p:ext uri="{BB962C8B-B14F-4D97-AF65-F5344CB8AC3E}">
        <p14:creationId xmlns:p14="http://schemas.microsoft.com/office/powerpoint/2010/main" val="583921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Scheduling Context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Scheduling is constrained by multiple system design and operations decisions</a:t>
            </a:r>
          </a:p>
          <a:p>
            <a:pPr lvl="1"/>
            <a:r>
              <a:rPr lang="en-US" dirty="0"/>
              <a:t>System capacity</a:t>
            </a:r>
          </a:p>
          <a:p>
            <a:pPr lvl="1"/>
            <a:r>
              <a:rPr lang="en-US" dirty="0"/>
              <a:t>Product and/or service design</a:t>
            </a:r>
          </a:p>
          <a:p>
            <a:pPr lvl="1"/>
            <a:r>
              <a:rPr lang="en-US" dirty="0"/>
              <a:t>Equipment selection</a:t>
            </a:r>
          </a:p>
          <a:p>
            <a:pPr lvl="1"/>
            <a:r>
              <a:rPr lang="en-US" dirty="0"/>
              <a:t>Worker selection and training</a:t>
            </a:r>
          </a:p>
          <a:p>
            <a:pPr lvl="1"/>
            <a:r>
              <a:rPr lang="en-US" dirty="0"/>
              <a:t>Aggregate planning and master scheduling</a:t>
            </a:r>
          </a:p>
        </p:txBody>
      </p:sp>
    </p:spTree>
    <p:extLst>
      <p:ext uri="{BB962C8B-B14F-4D97-AF65-F5344CB8AC3E}">
        <p14:creationId xmlns:p14="http://schemas.microsoft.com/office/powerpoint/2010/main" val="8357415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Theory of Constraints: Metrics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16.9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Three important theory of constraints metrics:</a:t>
            </a:r>
          </a:p>
          <a:p>
            <a:pPr lvl="1"/>
            <a:r>
              <a:rPr lang="en-US" b="1" dirty="0"/>
              <a:t>Throughput</a:t>
            </a:r>
          </a:p>
          <a:p>
            <a:pPr lvl="2"/>
            <a:r>
              <a:rPr lang="en-US" sz="2200" dirty="0"/>
              <a:t>The rate at which the system generates money through sales</a:t>
            </a:r>
          </a:p>
          <a:p>
            <a:pPr lvl="1"/>
            <a:r>
              <a:rPr lang="en-US" b="1" dirty="0"/>
              <a:t>Inventory</a:t>
            </a:r>
          </a:p>
          <a:p>
            <a:pPr lvl="2"/>
            <a:r>
              <a:rPr lang="en-US" sz="2200" dirty="0"/>
              <a:t>Inventory represents money tied up in goods and materials used in a process</a:t>
            </a:r>
          </a:p>
          <a:p>
            <a:pPr lvl="1"/>
            <a:r>
              <a:rPr lang="en-US" b="1" dirty="0"/>
              <a:t>Operating expense</a:t>
            </a:r>
          </a:p>
          <a:p>
            <a:pPr lvl="2"/>
            <a:r>
              <a:rPr lang="en-US" sz="2200" dirty="0"/>
              <a:t>All the money the system spends to convert inventory into throughput: this includes utilities, scrap, depreciation, and so on</a:t>
            </a:r>
          </a:p>
        </p:txBody>
      </p:sp>
    </p:spTree>
    <p:extLst>
      <p:ext uri="{BB962C8B-B14F-4D97-AF65-F5344CB8AC3E}">
        <p14:creationId xmlns:p14="http://schemas.microsoft.com/office/powerpoint/2010/main" val="40600075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Operation Problems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16.10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800"/>
              </a:spcBef>
              <a:defRPr/>
            </a:pPr>
            <a:r>
              <a:rPr lang="en-US" dirty="0">
                <a:solidFill>
                  <a:schemeClr val="tx1"/>
                </a:solidFill>
              </a:rPr>
              <a:t>Service scheduling often presents challenges not found in manufacturing </a:t>
            </a:r>
          </a:p>
          <a:p>
            <a:pPr lvl="1">
              <a:defRPr/>
            </a:pPr>
            <a:r>
              <a:rPr lang="en-US" dirty="0">
                <a:solidFill>
                  <a:schemeClr val="tx1"/>
                </a:solidFill>
              </a:rPr>
              <a:t>These are primarily related to:</a:t>
            </a:r>
          </a:p>
          <a:p>
            <a:pPr marL="731520" lvl="2" indent="-457200">
              <a:buFont typeface="+mj-lt"/>
              <a:buAutoNum type="arabicPeriod"/>
              <a:defRPr/>
            </a:pPr>
            <a:r>
              <a:rPr lang="en-US" sz="2200" dirty="0">
                <a:solidFill>
                  <a:schemeClr val="tx1"/>
                </a:solidFill>
              </a:rPr>
              <a:t>The inability to store or inventory services</a:t>
            </a:r>
          </a:p>
          <a:p>
            <a:pPr marL="731520" lvl="2" indent="-457200">
              <a:buFont typeface="+mj-lt"/>
              <a:buAutoNum type="arabicPeriod"/>
              <a:defRPr/>
            </a:pPr>
            <a:r>
              <a:rPr lang="en-US" sz="2200" dirty="0">
                <a:solidFill>
                  <a:schemeClr val="tx1"/>
                </a:solidFill>
              </a:rPr>
              <a:t>The random nature of service requests</a:t>
            </a:r>
          </a:p>
          <a:p>
            <a:pPr>
              <a:spcBef>
                <a:spcPts val="800"/>
              </a:spcBef>
              <a:defRPr/>
            </a:pPr>
            <a:r>
              <a:rPr lang="en-US" dirty="0">
                <a:solidFill>
                  <a:schemeClr val="tx1"/>
                </a:solidFill>
              </a:rPr>
              <a:t>Service scheduling may involve scheduling:</a:t>
            </a:r>
          </a:p>
          <a:p>
            <a:pPr marL="731520" lvl="1" indent="-457200">
              <a:buSzPct val="100000"/>
              <a:buFont typeface="+mj-lt"/>
              <a:buAutoNum type="arabicPeriod"/>
              <a:defRPr/>
            </a:pPr>
            <a:r>
              <a:rPr lang="en-US" sz="2200" dirty="0">
                <a:solidFill>
                  <a:schemeClr val="tx1"/>
                </a:solidFill>
              </a:rPr>
              <a:t>Customers</a:t>
            </a:r>
          </a:p>
          <a:p>
            <a:pPr marL="731520" lvl="1" indent="-457200">
              <a:buSzPct val="100000"/>
              <a:buFont typeface="+mj-lt"/>
              <a:buAutoNum type="arabicPeriod"/>
              <a:defRPr/>
            </a:pPr>
            <a:r>
              <a:rPr lang="en-US" sz="2200" dirty="0">
                <a:solidFill>
                  <a:schemeClr val="tx1"/>
                </a:solidFill>
              </a:rPr>
              <a:t>Workforce</a:t>
            </a:r>
          </a:p>
          <a:p>
            <a:pPr marL="731520" lvl="1" indent="-457200">
              <a:buSzPct val="100000"/>
              <a:buFont typeface="+mj-lt"/>
              <a:buAutoNum type="arabicPeriod"/>
              <a:defRPr/>
            </a:pPr>
            <a:r>
              <a:rPr lang="en-US" sz="2200" dirty="0">
                <a:solidFill>
                  <a:schemeClr val="tx1"/>
                </a:solidFill>
              </a:rPr>
              <a:t>Equipment</a:t>
            </a:r>
          </a:p>
        </p:txBody>
      </p:sp>
    </p:spTree>
    <p:extLst>
      <p:ext uri="{BB962C8B-B14F-4D97-AF65-F5344CB8AC3E}">
        <p14:creationId xmlns:p14="http://schemas.microsoft.com/office/powerpoint/2010/main" val="3015401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Scheduling Service Operations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16.10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b="1" dirty="0">
                <a:solidFill>
                  <a:schemeClr val="tx1"/>
                </a:solidFill>
              </a:rPr>
              <a:t>Scheduling customers: demand management</a:t>
            </a:r>
          </a:p>
          <a:p>
            <a:pPr lvl="1"/>
            <a:r>
              <a:rPr lang="en-US" b="1" dirty="0">
                <a:solidFill>
                  <a:schemeClr val="tx1"/>
                </a:solidFill>
              </a:rPr>
              <a:t>Appointment systems</a:t>
            </a:r>
          </a:p>
          <a:p>
            <a:pPr lvl="2">
              <a:buSzPct val="75000"/>
            </a:pPr>
            <a:r>
              <a:rPr lang="en-US" sz="2200" dirty="0">
                <a:solidFill>
                  <a:schemeClr val="tx1"/>
                </a:solidFill>
              </a:rPr>
              <a:t>Controls customer arrivals for service</a:t>
            </a:r>
          </a:p>
          <a:p>
            <a:pPr lvl="1"/>
            <a:r>
              <a:rPr lang="en-US" b="1" dirty="0">
                <a:solidFill>
                  <a:schemeClr val="tx1"/>
                </a:solidFill>
              </a:rPr>
              <a:t>Reservation systems</a:t>
            </a:r>
          </a:p>
          <a:p>
            <a:pPr lvl="2">
              <a:buSzPct val="75000"/>
            </a:pPr>
            <a:r>
              <a:rPr lang="en-US" sz="2200" dirty="0">
                <a:solidFill>
                  <a:schemeClr val="tx1"/>
                </a:solidFill>
              </a:rPr>
              <a:t>Enable service systems to formulate a fairly accurate estimate demand on the system for a given time period</a:t>
            </a:r>
          </a:p>
          <a:p>
            <a:pPr>
              <a:spcBef>
                <a:spcPts val="800"/>
              </a:spcBef>
            </a:pPr>
            <a:r>
              <a:rPr lang="en-US" b="1" dirty="0">
                <a:solidFill>
                  <a:schemeClr val="tx1"/>
                </a:solidFill>
              </a:rPr>
              <a:t>Scheduling the workforce: capacity management</a:t>
            </a:r>
          </a:p>
          <a:p>
            <a:pPr lvl="1"/>
            <a:r>
              <a:rPr lang="en-US" b="1" dirty="0">
                <a:solidFill>
                  <a:schemeClr val="tx1"/>
                </a:solidFill>
              </a:rPr>
              <a:t>Cyclical scheduling</a:t>
            </a:r>
          </a:p>
          <a:p>
            <a:pPr lvl="2"/>
            <a:r>
              <a:rPr lang="en-US" sz="2200" dirty="0">
                <a:solidFill>
                  <a:schemeClr val="tx1"/>
                </a:solidFill>
              </a:rPr>
              <a:t>Employees are assigned to work shifts or time slots, and have days off, on a repeating basis</a:t>
            </a:r>
          </a:p>
        </p:txBody>
      </p:sp>
    </p:spTree>
    <p:extLst>
      <p:ext uri="{BB962C8B-B14F-4D97-AF65-F5344CB8AC3E}">
        <p14:creationId xmlns:p14="http://schemas.microsoft.com/office/powerpoint/2010/main" val="247852630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6F92C4D4-C867-4E2F-BF62-33A518B42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End of Main Content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30F02A-B1AC-4A6F-B7C6-6A288F03C2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US" dirty="0"/>
              <a:t>© 2021 McGraw Hill. All rights reserved. Authorized only for instructor use in the classroom.</a:t>
            </a:r>
          </a:p>
          <a:p>
            <a:pPr lvl="0"/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10804844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88242-31AB-427B-8857-866D707A4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Accessibility Content: Text Alternatives for Images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9793056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Scheduling Hierarchies - Text Alternative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IN" dirty="0">
                <a:hlinkClick r:id="rId2" action="ppaction://hlinksldjump"/>
              </a:rPr>
              <a:t>Return to parent-slide containing images.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/>
              <a:t>Manufacturing: Aggregate Planning down to Master Production Schedule, down to Material Requirements Planning, down to Shop Floor Schedule; Service: Aggregate Planning down to Master Schedule, down to Monthly or Weekly Schedule, down to Daily Schedule.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IN" dirty="0">
                <a:hlinkClick r:id="rId2" action="ppaction://hlinksldjump"/>
              </a:rPr>
              <a:t>Return to parent-slide containing images.</a:t>
            </a:r>
          </a:p>
        </p:txBody>
      </p:sp>
    </p:spTree>
    <p:extLst>
      <p:ext uri="{BB962C8B-B14F-4D97-AF65-F5344CB8AC3E}">
        <p14:creationId xmlns:p14="http://schemas.microsoft.com/office/powerpoint/2010/main" val="4172901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Scheduling Hierarchies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16.2</a:t>
            </a:r>
          </a:p>
        </p:txBody>
      </p:sp>
      <p:pic>
        <p:nvPicPr>
          <p:cNvPr id="5" name="Picture 3" descr="Manufacturing and Service scheduling hierarchies compared side-by-side.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6997" y="1432911"/>
            <a:ext cx="5970007" cy="4562155"/>
          </a:xfrm>
          <a:prstGeom prst="rect">
            <a:avLst/>
          </a:prstGeom>
        </p:spPr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28032D90-F380-43CF-B702-C410485BD55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200400" y="6324600"/>
            <a:ext cx="2743200" cy="192024"/>
          </a:xfrm>
        </p:spPr>
        <p:txBody>
          <a:bodyPr/>
          <a:lstStyle/>
          <a:p>
            <a:r>
              <a:rPr lang="en-US" dirty="0">
                <a:hlinkClick r:id="rId3" action="ppaction://hlinksldjump"/>
              </a:rPr>
              <a:t>Access the text alternative for slide images.</a:t>
            </a:r>
          </a:p>
        </p:txBody>
      </p:sp>
    </p:spTree>
    <p:extLst>
      <p:ext uri="{BB962C8B-B14F-4D97-AF65-F5344CB8AC3E}">
        <p14:creationId xmlns:p14="http://schemas.microsoft.com/office/powerpoint/2010/main" val="1947365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Volume Systems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3274717"/>
          </a:xfrm>
        </p:spPr>
        <p:txBody>
          <a:bodyPr/>
          <a:lstStyle/>
          <a:p>
            <a:r>
              <a:rPr lang="en-US" b="1" dirty="0"/>
              <a:t>Flow system</a:t>
            </a:r>
          </a:p>
          <a:p>
            <a:pPr lvl="1"/>
            <a:r>
              <a:rPr lang="en-US" dirty="0"/>
              <a:t>High-volume system in which all jobs follow the same sequence</a:t>
            </a:r>
          </a:p>
          <a:p>
            <a:pPr lvl="1"/>
            <a:r>
              <a:rPr lang="en-US" b="1" dirty="0"/>
              <a:t>Flow system scheduling</a:t>
            </a:r>
          </a:p>
          <a:p>
            <a:pPr lvl="2"/>
            <a:r>
              <a:rPr lang="en-US" sz="2200" dirty="0"/>
              <a:t>The goal is to achieve a smooth rate of flow of goods or customers through the system in order to get high utilization of labor and equipment</a:t>
            </a:r>
            <a:endParaRPr lang="en-US" dirty="0"/>
          </a:p>
        </p:txBody>
      </p:sp>
      <p:pic>
        <p:nvPicPr>
          <p:cNvPr id="13314" name="Picture 4" descr="Arrow diagram reading from left to right Workstation 1, Workstation 2, and Output.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398" y="4862946"/>
            <a:ext cx="7005205" cy="1056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6038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High-Volume: Scheduling Difficulties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Few flow systems are entirely dedicated to a single product or service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Each product change requires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Slightly different inputs of parts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Slightly different materials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Slightly different processing requirements that must be scheduled into the line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Need to avoid excessive inventory buildup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Disruptions may result in less-than-desired output</a:t>
            </a:r>
          </a:p>
        </p:txBody>
      </p:sp>
    </p:spTree>
    <p:extLst>
      <p:ext uri="{BB962C8B-B14F-4D97-AF65-F5344CB8AC3E}">
        <p14:creationId xmlns:p14="http://schemas.microsoft.com/office/powerpoint/2010/main" val="2775906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High-Volume Success Factors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b="1" dirty="0">
                <a:solidFill>
                  <a:schemeClr val="tx1"/>
                </a:solidFill>
              </a:rPr>
              <a:t>The following factors often dictate the success of high-volume systems:</a:t>
            </a:r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chemeClr val="tx1"/>
                </a:solidFill>
              </a:rPr>
              <a:t>Process and product design</a:t>
            </a:r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chemeClr val="tx1"/>
                </a:solidFill>
              </a:rPr>
              <a:t>Preventive maintenance</a:t>
            </a:r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chemeClr val="tx1"/>
                </a:solidFill>
              </a:rPr>
              <a:t>Rapid repair when breakdowns occur</a:t>
            </a:r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chemeClr val="tx1"/>
                </a:solidFill>
              </a:rPr>
              <a:t>Optimal product mixes</a:t>
            </a:r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chemeClr val="tx1"/>
                </a:solidFill>
              </a:rPr>
              <a:t>Minimization of quality problems</a:t>
            </a:r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chemeClr val="tx1"/>
                </a:solidFill>
              </a:rPr>
              <a:t>Reliability and timing of supplies</a:t>
            </a:r>
          </a:p>
        </p:txBody>
      </p:sp>
    </p:spTree>
    <p:extLst>
      <p:ext uri="{BB962C8B-B14F-4D97-AF65-F5344CB8AC3E}">
        <p14:creationId xmlns:p14="http://schemas.microsoft.com/office/powerpoint/2010/main" val="224145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Intermediate-Volume Systems </a:t>
            </a:r>
            <a:r>
              <a:rPr lang="en-US" sz="1200" dirty="0"/>
              <a:t>1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-1" y="6230874"/>
            <a:ext cx="1304365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16.4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dirty="0"/>
              <a:t>Outputs fall between the standardized type of output of high-volume systems and the make-to-order output of job shops</a:t>
            </a:r>
          </a:p>
          <a:p>
            <a:pPr>
              <a:defRPr/>
            </a:pPr>
            <a:r>
              <a:rPr lang="en-US" dirty="0"/>
              <a:t>Output rates are insufficient to warrant continuous production</a:t>
            </a:r>
          </a:p>
          <a:p>
            <a:pPr lvl="1">
              <a:defRPr/>
            </a:pPr>
            <a:r>
              <a:rPr lang="en-US" dirty="0"/>
              <a:t>Rather, it is more economical to produce </a:t>
            </a:r>
            <a:r>
              <a:rPr lang="en-US" i="1" dirty="0"/>
              <a:t>intermittently</a:t>
            </a:r>
          </a:p>
          <a:p>
            <a:pPr lvl="2">
              <a:defRPr/>
            </a:pPr>
            <a:r>
              <a:rPr lang="en-US" sz="2200" dirty="0"/>
              <a:t>Work centers periodically shift from one product to another</a:t>
            </a:r>
          </a:p>
        </p:txBody>
      </p:sp>
    </p:spTree>
    <p:extLst>
      <p:ext uri="{BB962C8B-B14F-4D97-AF65-F5344CB8AC3E}">
        <p14:creationId xmlns:p14="http://schemas.microsoft.com/office/powerpoint/2010/main" val="422481382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84F6219E-3D47-41AC-9893-1108D06AA07D}"/>
    </a:ext>
  </a:extLst>
</a:theme>
</file>

<file path=ppt/theme/theme2.xml><?xml version="1.0" encoding="utf-8"?>
<a:theme xmlns:a="http://schemas.openxmlformats.org/drawingml/2006/main" name="MainContentSlideMaster">
  <a:themeElements>
    <a:clrScheme name="Custom 1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494575"/>
      </a:hlink>
      <a:folHlink>
        <a:srgbClr val="625D9C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B385948E-CF34-4CE8-9AC7-28DE40FDC656}"/>
    </a:ext>
  </a:extLst>
</a:theme>
</file>

<file path=ppt/theme/theme3.xml><?xml version="1.0" encoding="utf-8"?>
<a:theme xmlns:a="http://schemas.openxmlformats.org/drawingml/2006/main" name="Closing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FEE61EC3-6634-45B5-BF77-FBC9B835BC79}"/>
    </a:ext>
  </a:extLst>
</a:theme>
</file>

<file path=ppt/theme/theme4.xml><?xml version="1.0" encoding="utf-8"?>
<a:theme xmlns:a="http://schemas.openxmlformats.org/drawingml/2006/main" name="DividerSlide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A15A20A0-BEE6-47A5-BC6B-F87134FBF13C}"/>
    </a:ext>
  </a:extLst>
</a:theme>
</file>

<file path=ppt/theme/theme5.xml><?xml version="1.0" encoding="utf-8"?>
<a:theme xmlns:a="http://schemas.openxmlformats.org/drawingml/2006/main" name="ImageDescriptionAppendixSlideMaster">
  <a:themeElements>
    <a:clrScheme name="Custom 12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494575"/>
      </a:hlink>
      <a:folHlink>
        <a:srgbClr val="625D9C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22313DF8-AA3F-4A8D-9652-6DDC53D759ED}"/>
    </a:ext>
  </a:extLst>
</a:theme>
</file>

<file path=ppt/theme/theme6.xml><?xml version="1.0" encoding="utf-8"?>
<a:theme xmlns:a="http://schemas.openxmlformats.org/drawingml/2006/main" name="1_MainContentSlideMaster">
  <a:themeElements>
    <a:clrScheme name="Custom 1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494575"/>
      </a:hlink>
      <a:folHlink>
        <a:srgbClr val="625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B385948E-CF34-4CE8-9AC7-28DE40FDC656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MHHE_Generic Accessible PPT Template_Editorial_v9_2019</Template>
  <TotalTime>1355</TotalTime>
  <Words>2517</Words>
  <Application>Microsoft Office PowerPoint</Application>
  <PresentationFormat>On-screen Show (4:3)</PresentationFormat>
  <Paragraphs>589</Paragraphs>
  <Slides>45</Slides>
  <Notes>1</Notes>
  <HiddenSlides>2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5" baseType="lpstr">
      <vt:lpstr>Arial</vt:lpstr>
      <vt:lpstr>Calibri</vt:lpstr>
      <vt:lpstr>Symbol</vt:lpstr>
      <vt:lpstr>Title Slides Master</vt:lpstr>
      <vt:lpstr>MainContentSlideMaster</vt:lpstr>
      <vt:lpstr>ClosingMaster</vt:lpstr>
      <vt:lpstr>DividerSlideMaster</vt:lpstr>
      <vt:lpstr>ImageDescriptionAppendixSlideMaster</vt:lpstr>
      <vt:lpstr>1_MainContentSlideMaster</vt:lpstr>
      <vt:lpstr>Equation</vt:lpstr>
      <vt:lpstr>Chapter 16</vt:lpstr>
      <vt:lpstr>Chapter 16: Learning Objectives</vt:lpstr>
      <vt:lpstr>Scheduling </vt:lpstr>
      <vt:lpstr>Scheduling Context</vt:lpstr>
      <vt:lpstr>Scheduling Hierarchies</vt:lpstr>
      <vt:lpstr>High Volume Systems</vt:lpstr>
      <vt:lpstr>High-Volume: Scheduling Difficulties</vt:lpstr>
      <vt:lpstr>High-Volume Success Factors</vt:lpstr>
      <vt:lpstr>Intermediate-Volume Systems 1</vt:lpstr>
      <vt:lpstr>Intermediate-Volume Systems 2</vt:lpstr>
      <vt:lpstr>Intermediate-Volume Systems 3</vt:lpstr>
      <vt:lpstr>Low-Volume Systems</vt:lpstr>
      <vt:lpstr>Low-Volume Systems: Loading</vt:lpstr>
      <vt:lpstr>Gantt Charts</vt:lpstr>
      <vt:lpstr>Loading Approaches</vt:lpstr>
      <vt:lpstr>Scheduling Approaches</vt:lpstr>
      <vt:lpstr>Input/Output Control</vt:lpstr>
      <vt:lpstr>Gantt Charts (cont.)</vt:lpstr>
      <vt:lpstr>Assignment</vt:lpstr>
      <vt:lpstr>Hungarian Method</vt:lpstr>
      <vt:lpstr>Hungarian Method (cont.)</vt:lpstr>
      <vt:lpstr>Example: Hungarian Method 1</vt:lpstr>
      <vt:lpstr>Example: Hungarian Method 2</vt:lpstr>
      <vt:lpstr>Example: Hungarian Method 3</vt:lpstr>
      <vt:lpstr>Example: Hungarian Method 4</vt:lpstr>
      <vt:lpstr>Example: Hungarian Method 5</vt:lpstr>
      <vt:lpstr>Example: Hungarian Method 6</vt:lpstr>
      <vt:lpstr>Example: Hungarian Method 7</vt:lpstr>
      <vt:lpstr>Sequencing</vt:lpstr>
      <vt:lpstr>Priority Rules</vt:lpstr>
      <vt:lpstr>Priority Rules: Assumptions</vt:lpstr>
      <vt:lpstr>Sequence: Performance Metrics</vt:lpstr>
      <vt:lpstr>Two Work Center Sequencing</vt:lpstr>
      <vt:lpstr>Johnson’s Rule Conditions</vt:lpstr>
      <vt:lpstr>Johnson’s Rule: Optimum Sequence</vt:lpstr>
      <vt:lpstr>Minimizing Scheduling Difficulties</vt:lpstr>
      <vt:lpstr>Theory of Constraints 1</vt:lpstr>
      <vt:lpstr>Theory of Constraints 2</vt:lpstr>
      <vt:lpstr>Theory of Constraints 3</vt:lpstr>
      <vt:lpstr>Theory of Constraints: Metrics</vt:lpstr>
      <vt:lpstr>Service Operation Problems</vt:lpstr>
      <vt:lpstr>Scheduling Service Operations </vt:lpstr>
      <vt:lpstr>End of Main Content</vt:lpstr>
      <vt:lpstr>Accessibility Content: Text Alternatives for Images</vt:lpstr>
      <vt:lpstr>Scheduling Hierarchies - Text Alternative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One of Four Title Slide Options</dc:title>
  <dc:creator>Prasanna kumar. Tripathy</dc:creator>
  <cp:keywords>PPT</cp:keywords>
  <cp:lastModifiedBy>Beena Adhikari</cp:lastModifiedBy>
  <cp:revision>340</cp:revision>
  <dcterms:created xsi:type="dcterms:W3CDTF">2019-07-27T05:34:11Z</dcterms:created>
  <dcterms:modified xsi:type="dcterms:W3CDTF">2020-05-20T15:18:01Z</dcterms:modified>
</cp:coreProperties>
</file>