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5.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9" r:id="rId1"/>
    <p:sldMasterId id="2147483691" r:id="rId2"/>
    <p:sldMasterId id="2147483684" r:id="rId3"/>
    <p:sldMasterId id="2147483686" r:id="rId4"/>
    <p:sldMasterId id="2147483701" r:id="rId5"/>
    <p:sldMasterId id="2147483706" r:id="rId6"/>
  </p:sldMasterIdLst>
  <p:notesMasterIdLst>
    <p:notesMasterId r:id="rId56"/>
  </p:notesMasterIdLst>
  <p:sldIdLst>
    <p:sldId id="256" r:id="rId7"/>
    <p:sldId id="266" r:id="rId8"/>
    <p:sldId id="291" r:id="rId9"/>
    <p:sldId id="333" r:id="rId10"/>
    <p:sldId id="334" r:id="rId11"/>
    <p:sldId id="335" r:id="rId12"/>
    <p:sldId id="336" r:id="rId13"/>
    <p:sldId id="337" r:id="rId14"/>
    <p:sldId id="338" r:id="rId15"/>
    <p:sldId id="339" r:id="rId16"/>
    <p:sldId id="340" r:id="rId17"/>
    <p:sldId id="341" r:id="rId18"/>
    <p:sldId id="342" r:id="rId19"/>
    <p:sldId id="343" r:id="rId20"/>
    <p:sldId id="344" r:id="rId21"/>
    <p:sldId id="345" r:id="rId22"/>
    <p:sldId id="346" r:id="rId23"/>
    <p:sldId id="347" r:id="rId24"/>
    <p:sldId id="348" r:id="rId25"/>
    <p:sldId id="349" r:id="rId26"/>
    <p:sldId id="350" r:id="rId27"/>
    <p:sldId id="351" r:id="rId28"/>
    <p:sldId id="352" r:id="rId29"/>
    <p:sldId id="353" r:id="rId30"/>
    <p:sldId id="354" r:id="rId31"/>
    <p:sldId id="375" r:id="rId32"/>
    <p:sldId id="356" r:id="rId33"/>
    <p:sldId id="357" r:id="rId34"/>
    <p:sldId id="358" r:id="rId35"/>
    <p:sldId id="359" r:id="rId36"/>
    <p:sldId id="360" r:id="rId37"/>
    <p:sldId id="361" r:id="rId38"/>
    <p:sldId id="362" r:id="rId39"/>
    <p:sldId id="363" r:id="rId40"/>
    <p:sldId id="364" r:id="rId41"/>
    <p:sldId id="365" r:id="rId42"/>
    <p:sldId id="366" r:id="rId43"/>
    <p:sldId id="367" r:id="rId44"/>
    <p:sldId id="368" r:id="rId45"/>
    <p:sldId id="373" r:id="rId46"/>
    <p:sldId id="370" r:id="rId47"/>
    <p:sldId id="371" r:id="rId48"/>
    <p:sldId id="376" r:id="rId49"/>
    <p:sldId id="400" r:id="rId50"/>
    <p:sldId id="289" r:id="rId51"/>
    <p:sldId id="396" r:id="rId52"/>
    <p:sldId id="397" r:id="rId53"/>
    <p:sldId id="398" r:id="rId54"/>
    <p:sldId id="399"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ain Content" id="{D403750A-5F0F-4676-8E81-AA1C70853B4F}">
          <p14:sldIdLst>
            <p14:sldId id="256"/>
            <p14:sldId id="266"/>
            <p14:sldId id="291"/>
            <p14:sldId id="333"/>
            <p14:sldId id="334"/>
            <p14:sldId id="335"/>
            <p14:sldId id="336"/>
            <p14:sldId id="337"/>
            <p14:sldId id="338"/>
            <p14:sldId id="339"/>
            <p14:sldId id="340"/>
            <p14:sldId id="341"/>
            <p14:sldId id="342"/>
            <p14:sldId id="343"/>
            <p14:sldId id="344"/>
            <p14:sldId id="345"/>
            <p14:sldId id="346"/>
            <p14:sldId id="347"/>
            <p14:sldId id="348"/>
            <p14:sldId id="349"/>
            <p14:sldId id="350"/>
            <p14:sldId id="351"/>
            <p14:sldId id="352"/>
            <p14:sldId id="353"/>
            <p14:sldId id="354"/>
            <p14:sldId id="375"/>
            <p14:sldId id="356"/>
            <p14:sldId id="357"/>
            <p14:sldId id="358"/>
            <p14:sldId id="359"/>
            <p14:sldId id="360"/>
            <p14:sldId id="361"/>
            <p14:sldId id="362"/>
            <p14:sldId id="363"/>
            <p14:sldId id="364"/>
            <p14:sldId id="365"/>
            <p14:sldId id="366"/>
            <p14:sldId id="367"/>
            <p14:sldId id="368"/>
            <p14:sldId id="373"/>
            <p14:sldId id="370"/>
            <p14:sldId id="371"/>
            <p14:sldId id="376"/>
            <p14:sldId id="400"/>
          </p14:sldIdLst>
        </p14:section>
        <p14:section name="Appendix: Image Descriptions for Unsighted Students" id="{FE9DC664-80DD-420E-BBF5-ADE0B03BDCCA}">
          <p14:sldIdLst>
            <p14:sldId id="289"/>
            <p14:sldId id="396"/>
            <p14:sldId id="397"/>
            <p14:sldId id="398"/>
            <p14:sldId id="399"/>
          </p14:sldIdLst>
        </p14:section>
      </p14:sectionLst>
    </p:ext>
    <p:ext uri="{EFAFB233-063F-42B5-8137-9DF3F51BA10A}">
      <p15:sldGuideLst xmlns:p15="http://schemas.microsoft.com/office/powerpoint/2012/main">
        <p15:guide id="2" pos="3264" userDrawn="1">
          <p15:clr>
            <a:srgbClr val="A4A3A4"/>
          </p15:clr>
        </p15:guide>
        <p15:guide id="3" orient="horz" pos="2256" userDrawn="1">
          <p15:clr>
            <a:srgbClr val="A4A3A4"/>
          </p15:clr>
        </p15:guide>
        <p15:guide id="4" pos="56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iporen, Laura" initials="CL" lastIdx="4" clrIdx="0">
    <p:extLst>
      <p:ext uri="{19B8F6BF-5375-455C-9EA6-DF929625EA0E}">
        <p15:presenceInfo xmlns:p15="http://schemas.microsoft.com/office/powerpoint/2012/main" userId="S-1-5-21-1645522239-1123561945-839522115-1006658" providerId="AD"/>
      </p:ext>
    </p:extLst>
  </p:cmAuthor>
  <p:cmAuthor id="2" name="Ciporen, Laura" initials="CL [2]" lastIdx="2" clrIdx="1">
    <p:extLst>
      <p:ext uri="{19B8F6BF-5375-455C-9EA6-DF929625EA0E}">
        <p15:presenceInfo xmlns:p15="http://schemas.microsoft.com/office/powerpoint/2012/main" userId="S::laura.ciporen@mheducation.com::567f631f-0624-4179-9d16-569ddce4882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1CBAF"/>
    <a:srgbClr val="E6E3D2"/>
    <a:srgbClr val="066568"/>
    <a:srgbClr val="DDD9C3"/>
    <a:srgbClr val="C8BEA0"/>
    <a:srgbClr val="C4BD97"/>
    <a:srgbClr val="0057AD"/>
    <a:srgbClr val="692146"/>
    <a:srgbClr val="FFB600"/>
    <a:srgbClr val="FFE5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44" autoAdjust="0"/>
    <p:restoredTop sz="93073" autoAdjust="0"/>
  </p:normalViewPr>
  <p:slideViewPr>
    <p:cSldViewPr snapToGrid="0" showGuides="1">
      <p:cViewPr varScale="1">
        <p:scale>
          <a:sx n="127" d="100"/>
          <a:sy n="127" d="100"/>
        </p:scale>
        <p:origin x="594" y="120"/>
      </p:cViewPr>
      <p:guideLst>
        <p:guide pos="3264"/>
        <p:guide orient="horz" pos="2256"/>
        <p:guide pos="5640"/>
      </p:guideLst>
    </p:cSldViewPr>
  </p:slideViewPr>
  <p:outlineViewPr>
    <p:cViewPr>
      <p:scale>
        <a:sx n="33" d="100"/>
        <a:sy n="33" d="100"/>
      </p:scale>
      <p:origin x="0" y="31896"/>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openxmlformats.org/officeDocument/2006/relationships/slide" Target="slides/slide48.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commentAuthors" Target="commentAuthors.xml"/><Relationship Id="rId61"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notesMaster" Target="notesMasters/notesMaster1.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8751B6-816D-453D-9AB0-FB5BDE553EAC}" type="datetimeFigureOut">
              <a:rPr lang="en-US" smtClean="0"/>
              <a:t>5/21/2020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DB8B88-7B19-4444-8C00-276D3F703348}" type="slidenum">
              <a:rPr lang="en-US" smtClean="0"/>
              <a:t>‹#›</a:t>
            </a:fld>
            <a:endParaRPr lang="en-US"/>
          </a:p>
        </p:txBody>
      </p:sp>
    </p:spTree>
    <p:extLst>
      <p:ext uri="{BB962C8B-B14F-4D97-AF65-F5344CB8AC3E}">
        <p14:creationId xmlns:p14="http://schemas.microsoft.com/office/powerpoint/2010/main" val="38168739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auto">
              <a:spcBef>
                <a:spcPts val="0"/>
              </a:spcBef>
              <a:spcAft>
                <a:spcPts val="0"/>
              </a:spcAft>
              <a:defRPr/>
            </a:pPr>
            <a:endParaRPr lang="en-US" dirty="0"/>
          </a:p>
        </p:txBody>
      </p:sp>
      <p:sp>
        <p:nvSpPr>
          <p:cNvPr id="4" name="Slide Number Placeholder 3"/>
          <p:cNvSpPr>
            <a:spLocks noGrp="1"/>
          </p:cNvSpPr>
          <p:nvPr>
            <p:ph type="sldNum" sz="quarter" idx="10"/>
          </p:nvPr>
        </p:nvSpPr>
        <p:spPr/>
        <p:txBody>
          <a:bodyPr/>
          <a:lstStyle/>
          <a:p>
            <a:fld id="{29DB8B88-7B19-4444-8C00-276D3F703348}" type="slidenum">
              <a:rPr lang="en-US" smtClean="0"/>
              <a:t>2</a:t>
            </a:fld>
            <a:endParaRPr lang="en-US"/>
          </a:p>
        </p:txBody>
      </p:sp>
    </p:spTree>
    <p:extLst>
      <p:ext uri="{BB962C8B-B14F-4D97-AF65-F5344CB8AC3E}">
        <p14:creationId xmlns:p14="http://schemas.microsoft.com/office/powerpoint/2010/main" val="3856918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W/Cover">
    <p:spTree>
      <p:nvGrpSpPr>
        <p:cNvPr id="1" name=""/>
        <p:cNvGrpSpPr/>
        <p:nvPr/>
      </p:nvGrpSpPr>
      <p:grpSpPr>
        <a:xfrm>
          <a:off x="0" y="0"/>
          <a:ext cx="0" cy="0"/>
          <a:chOff x="0" y="0"/>
          <a:chExt cx="0" cy="0"/>
        </a:xfrm>
      </p:grpSpPr>
      <p:grpSp>
        <p:nvGrpSpPr>
          <p:cNvPr id="20" name="MHE Official Background, fixed">
            <a:extLst>
              <a:ext uri="{C183D7F6-B498-43B3-948B-1728B52AA6E4}">
                <adec:decorative xmlns:adec="http://schemas.microsoft.com/office/drawing/2017/decorative" val="1"/>
              </a:ext>
            </a:extLst>
          </p:cNvPr>
          <p:cNvGrpSpPr/>
          <p:nvPr userDrawn="1"/>
        </p:nvGrpSpPr>
        <p:grpSpPr>
          <a:xfrm>
            <a:off x="346105" y="2099014"/>
            <a:ext cx="3863458" cy="3863458"/>
            <a:chOff x="331115" y="2099014"/>
            <a:chExt cx="3863458" cy="3863458"/>
          </a:xfrm>
        </p:grpSpPr>
        <p:sp>
          <p:nvSpPr>
            <p:cNvPr id="13" name="Rectangle 12">
              <a:extLst>
                <a:ext uri="{FF2B5EF4-FFF2-40B4-BE49-F238E27FC236}">
                  <a16:creationId xmlns:a16="http://schemas.microsoft.com/office/drawing/2014/main" id="{FD9DDEA9-6897-2B48-BA6A-9075880AA615}"/>
                </a:ext>
              </a:extLst>
            </p:cNvPr>
            <p:cNvSpPr/>
            <p:nvPr userDrawn="1"/>
          </p:nvSpPr>
          <p:spPr>
            <a:xfrm>
              <a:off x="331115" y="2099014"/>
              <a:ext cx="3863458" cy="3863458"/>
            </a:xfrm>
            <a:prstGeom prst="rect">
              <a:avLst/>
            </a:prstGeom>
            <a:solidFill>
              <a:srgbClr val="720F1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52AD1ADE-6D88-5C48-9EEF-7E081C733011}"/>
                </a:ext>
              </a:extLst>
            </p:cNvPr>
            <p:cNvSpPr/>
            <p:nvPr userDrawn="1"/>
          </p:nvSpPr>
          <p:spPr>
            <a:xfrm>
              <a:off x="467612" y="2368353"/>
              <a:ext cx="3457621" cy="3457621"/>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AFE6DE48-1064-2849-AF2D-2E29711B1885}"/>
                </a:ext>
              </a:extLst>
            </p:cNvPr>
            <p:cNvSpPr/>
            <p:nvPr userDrawn="1"/>
          </p:nvSpPr>
          <p:spPr>
            <a:xfrm>
              <a:off x="599258" y="2898475"/>
              <a:ext cx="2793799" cy="2792652"/>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7" name="Title"/>
          <p:cNvSpPr>
            <a:spLocks noGrp="1"/>
          </p:cNvSpPr>
          <p:nvPr>
            <p:ph type="ctrTitle" hasCustomPrompt="1"/>
          </p:nvPr>
        </p:nvSpPr>
        <p:spPr>
          <a:xfrm>
            <a:off x="621792" y="3140014"/>
            <a:ext cx="2788920" cy="1157665"/>
          </a:xfrm>
          <a:prstGeom prst="rect">
            <a:avLst/>
          </a:prstGeom>
        </p:spPr>
        <p:txBody>
          <a:bodyPr anchor="b">
            <a:noAutofit/>
          </a:bodyPr>
          <a:lstStyle>
            <a:lvl1pPr algn="l">
              <a:lnSpc>
                <a:spcPct val="100000"/>
              </a:lnSpc>
              <a:defRPr sz="2600" b="1">
                <a:solidFill>
                  <a:schemeClr val="bg1"/>
                </a:solidFill>
              </a:defRPr>
            </a:lvl1pPr>
          </a:lstStyle>
          <a:p>
            <a:r>
              <a:rPr lang="en-US" dirty="0"/>
              <a:t>Presentation Title</a:t>
            </a:r>
          </a:p>
        </p:txBody>
      </p:sp>
      <p:sp>
        <p:nvSpPr>
          <p:cNvPr id="8" name="Subtitle"/>
          <p:cNvSpPr>
            <a:spLocks noGrp="1"/>
          </p:cNvSpPr>
          <p:nvPr>
            <p:ph type="subTitle" idx="1" hasCustomPrompt="1"/>
          </p:nvPr>
        </p:nvSpPr>
        <p:spPr>
          <a:xfrm>
            <a:off x="621792" y="4261103"/>
            <a:ext cx="2788920" cy="612821"/>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a:t>
            </a:r>
          </a:p>
        </p:txBody>
      </p:sp>
      <p:cxnSp>
        <p:nvCxnSpPr>
          <p:cNvPr id="9"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13232" y="4919472"/>
            <a:ext cx="253288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 name="Text Placeholder"/>
          <p:cNvSpPr>
            <a:spLocks noGrp="1"/>
          </p:cNvSpPr>
          <p:nvPr>
            <p:ph type="body" sz="quarter" idx="10" hasCustomPrompt="1"/>
          </p:nvPr>
        </p:nvSpPr>
        <p:spPr>
          <a:xfrm>
            <a:off x="621792" y="5093208"/>
            <a:ext cx="2788920" cy="576185"/>
          </a:xfrm>
          <a:prstGeom prst="rect">
            <a:avLst/>
          </a:prstGeom>
        </p:spPr>
        <p:txBody>
          <a:bodyPr/>
          <a:lstStyle>
            <a:lvl1pPr>
              <a:spcBef>
                <a:spcPts val="0"/>
              </a:spcBef>
              <a:defRPr sz="1200" b="1">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Extra Text</a:t>
            </a:r>
          </a:p>
        </p:txBody>
      </p:sp>
      <p:sp>
        <p:nvSpPr>
          <p:cNvPr id="3" name="Cover Placeholder">
            <a:extLst>
              <a:ext uri="{FF2B5EF4-FFF2-40B4-BE49-F238E27FC236}">
                <a16:creationId xmlns:a16="http://schemas.microsoft.com/office/drawing/2014/main" id="{67C61915-1FDF-4DF1-95F4-8BAC894B4DC1}"/>
              </a:ext>
            </a:extLst>
          </p:cNvPr>
          <p:cNvSpPr>
            <a:spLocks noGrp="1"/>
          </p:cNvSpPr>
          <p:nvPr>
            <p:ph type="pic" sz="quarter" idx="11" hasCustomPrompt="1"/>
          </p:nvPr>
        </p:nvSpPr>
        <p:spPr>
          <a:xfrm>
            <a:off x="4572000" y="1450229"/>
            <a:ext cx="4229100" cy="4976453"/>
          </a:xfrm>
          <a:prstGeom prst="rect">
            <a:avLst/>
          </a:prstGeom>
        </p:spPr>
        <p:txBody>
          <a:bodyPr/>
          <a:lstStyle>
            <a:lvl1pPr>
              <a:defRPr/>
            </a:lvl1pPr>
          </a:lstStyle>
          <a:p>
            <a:r>
              <a:rPr lang="en-US" dirty="0"/>
              <a:t>Optional: Include Cover Here</a:t>
            </a:r>
          </a:p>
        </p:txBody>
      </p:sp>
      <p:sp>
        <p:nvSpPr>
          <p:cNvPr id="2" name="Long Copyright">
            <a:extLst>
              <a:ext uri="{FF2B5EF4-FFF2-40B4-BE49-F238E27FC236}">
                <a16:creationId xmlns:a16="http://schemas.microsoft.com/office/drawing/2014/main" id="{8AC4EEC4-5547-4185-92E7-A6CAF888043F}"/>
              </a:ext>
            </a:extLst>
          </p:cNvPr>
          <p:cNvSpPr>
            <a:spLocks noGrp="1"/>
          </p:cNvSpPr>
          <p:nvPr>
            <p:ph type="ftr" sz="quarter" idx="12"/>
          </p:nvPr>
        </p:nvSpPr>
        <p:spPr>
          <a:xfrm>
            <a:off x="0" y="6478438"/>
            <a:ext cx="9144000" cy="374266"/>
          </a:xfrm>
        </p:spPr>
        <p:txBody>
          <a:bodyPr/>
          <a:lstStyle>
            <a:lvl1pPr algn="ctr">
              <a:defRPr>
                <a:solidFill>
                  <a:schemeClr val="tx1">
                    <a:lumMod val="50000"/>
                    <a:lumOff val="50000"/>
                  </a:schemeClr>
                </a:solidFill>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1001655917"/>
      </p:ext>
    </p:extLst>
  </p:cSld>
  <p:clrMapOvr>
    <a:masterClrMapping/>
  </p:clrMapOvr>
  <p:extLst mod="1">
    <p:ext uri="{DCECCB84-F9BA-43D5-87BE-67443E8EF086}">
      <p15:sldGuideLst xmlns:p15="http://schemas.microsoft.com/office/powerpoint/2012/main">
        <p15:guide id="1" orient="horz" pos="957">
          <p15:clr>
            <a:srgbClr val="FBAE40"/>
          </p15:clr>
        </p15:guide>
        <p15:guide id="2" orient="horz" pos="4104">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612476"/>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2070496"/>
            <a:ext cx="8458200" cy="649138"/>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900944"/>
            <a:ext cx="8458200" cy="6731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755354"/>
            <a:ext cx="8458200" cy="69850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4635164"/>
            <a:ext cx="8458200" cy="69850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5514975"/>
            <a:ext cx="8458200" cy="733425"/>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Appendix Link">
            <a:extLst>
              <a:ext uri="{FF2B5EF4-FFF2-40B4-BE49-F238E27FC236}">
                <a16:creationId xmlns:a16="http://schemas.microsoft.com/office/drawing/2014/main" id="{97057F8C-50AA-46C4-9FEB-90CB82EBCB39}"/>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4" name="Image Credit">
            <a:extLst>
              <a:ext uri="{FF2B5EF4-FFF2-40B4-BE49-F238E27FC236}">
                <a16:creationId xmlns:a16="http://schemas.microsoft.com/office/drawing/2014/main" id="{1623EF09-AD07-4110-9BAD-C19C23C906E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07061431"/>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548640"/>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1904671"/>
            <a:ext cx="8458200" cy="54864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532632"/>
            <a:ext cx="8458200" cy="54864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160593"/>
            <a:ext cx="8458200" cy="54864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3788554"/>
            <a:ext cx="8458200" cy="54864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441651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Content Placeholder 7">
            <a:extLst>
              <a:ext uri="{FF2B5EF4-FFF2-40B4-BE49-F238E27FC236}">
                <a16:creationId xmlns:a16="http://schemas.microsoft.com/office/drawing/2014/main" id="{8B728CCD-2639-461B-9841-57505AC13467}"/>
              </a:ext>
            </a:extLst>
          </p:cNvPr>
          <p:cNvSpPr>
            <a:spLocks noGrp="1"/>
          </p:cNvSpPr>
          <p:nvPr>
            <p:ph sz="quarter" idx="19" hasCustomPrompt="1"/>
          </p:nvPr>
        </p:nvSpPr>
        <p:spPr>
          <a:xfrm>
            <a:off x="342900" y="5044476"/>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4" name="Content Placeholder 8">
            <a:extLst>
              <a:ext uri="{FF2B5EF4-FFF2-40B4-BE49-F238E27FC236}">
                <a16:creationId xmlns:a16="http://schemas.microsoft.com/office/drawing/2014/main" id="{8B728CCD-2639-461B-9841-57505AC13467}"/>
              </a:ext>
            </a:extLst>
          </p:cNvPr>
          <p:cNvSpPr>
            <a:spLocks noGrp="1"/>
          </p:cNvSpPr>
          <p:nvPr>
            <p:ph sz="quarter" idx="20" hasCustomPrompt="1"/>
          </p:nvPr>
        </p:nvSpPr>
        <p:spPr>
          <a:xfrm>
            <a:off x="342900" y="567243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8" name="Appendix Link">
            <a:extLst>
              <a:ext uri="{FF2B5EF4-FFF2-40B4-BE49-F238E27FC236}">
                <a16:creationId xmlns:a16="http://schemas.microsoft.com/office/drawing/2014/main" id="{F163B4E1-5D46-44BE-A972-DA38306E845F}"/>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9" name="Image Credit">
            <a:extLst>
              <a:ext uri="{FF2B5EF4-FFF2-40B4-BE49-F238E27FC236}">
                <a16:creationId xmlns:a16="http://schemas.microsoft.com/office/drawing/2014/main" id="{11CF0136-AD06-4EAE-ADD1-CB06BEFD9BF1}"/>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033996819"/>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Slide">
    <p:spTree>
      <p:nvGrpSpPr>
        <p:cNvPr id="1" name=""/>
        <p:cNvGrpSpPr/>
        <p:nvPr/>
      </p:nvGrpSpPr>
      <p:grpSpPr>
        <a:xfrm>
          <a:off x="0" y="0"/>
          <a:ext cx="0" cy="0"/>
          <a:chOff x="0" y="0"/>
          <a:chExt cx="0" cy="0"/>
        </a:xfrm>
      </p:grpSpPr>
      <p:sp>
        <p:nvSpPr>
          <p:cNvPr id="2" name="Hidden Slide Title">
            <a:extLst>
              <a:ext uri="{FF2B5EF4-FFF2-40B4-BE49-F238E27FC236}">
                <a16:creationId xmlns:a16="http://schemas.microsoft.com/office/drawing/2014/main" id="{D3229D0C-04EF-482F-B26C-8D49CD33DBE3}"/>
              </a:ext>
            </a:extLst>
          </p:cNvPr>
          <p:cNvSpPr>
            <a:spLocks noGrp="1"/>
          </p:cNvSpPr>
          <p:nvPr>
            <p:ph type="title" hasCustomPrompt="1"/>
          </p:nvPr>
        </p:nvSpPr>
        <p:spPr>
          <a:xfrm>
            <a:off x="3425949" y="418391"/>
            <a:ext cx="2292103" cy="291823"/>
          </a:xfrm>
          <a:prstGeom prst="rect">
            <a:avLst/>
          </a:prstGeom>
        </p:spPr>
        <p:txBody>
          <a:bodyPr/>
          <a:lstStyle>
            <a:lvl1pPr>
              <a:defRPr>
                <a:solidFill>
                  <a:schemeClr val="tx1"/>
                </a:solidFill>
              </a:defRPr>
            </a:lvl1pPr>
          </a:lstStyle>
          <a:p>
            <a:r>
              <a:rPr lang="en-US" dirty="0"/>
              <a:t>Add hidden title here </a:t>
            </a:r>
          </a:p>
        </p:txBody>
      </p:sp>
      <p:pic>
        <p:nvPicPr>
          <p:cNvPr id="6" name="MGH Logo">
            <a:extLst>
              <a:ext uri="{FF2B5EF4-FFF2-40B4-BE49-F238E27FC236}">
                <a16:creationId xmlns:a16="http://schemas.microsoft.com/office/drawing/2014/main" id="{60DCFDF5-2A5B-440E-888A-BC0BFEF9FF5F}"/>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3350211" y="1005697"/>
            <a:ext cx="2443579" cy="2443579"/>
          </a:xfrm>
          <a:prstGeom prst="rect">
            <a:avLst/>
          </a:prstGeom>
        </p:spPr>
      </p:pic>
      <p:sp>
        <p:nvSpPr>
          <p:cNvPr id="3" name="Long Copyright">
            <a:extLst>
              <a:ext uri="{FF2B5EF4-FFF2-40B4-BE49-F238E27FC236}">
                <a16:creationId xmlns:a16="http://schemas.microsoft.com/office/drawing/2014/main" id="{9AB572CE-E262-4FA6-8D47-02F068ADD1BE}"/>
              </a:ext>
            </a:extLst>
          </p:cNvPr>
          <p:cNvSpPr>
            <a:spLocks noGrp="1"/>
          </p:cNvSpPr>
          <p:nvPr>
            <p:ph type="ftr" sz="quarter" idx="10"/>
          </p:nvPr>
        </p:nvSpPr>
        <p:spPr>
          <a:xfrm>
            <a:off x="0" y="6487064"/>
            <a:ext cx="9144000" cy="370936"/>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
        <p:nvSpPr>
          <p:cNvPr id="9" name="MGH Tagline">
            <a:extLst>
              <a:ext uri="{FF2B5EF4-FFF2-40B4-BE49-F238E27FC236}">
                <a16:creationId xmlns:a16="http://schemas.microsoft.com/office/drawing/2014/main" id="{F040BF5C-A78D-440C-93DF-72F3F641F3F1}"/>
              </a:ext>
            </a:extLst>
          </p:cNvPr>
          <p:cNvSpPr txBox="1"/>
          <p:nvPr userDrawn="1"/>
        </p:nvSpPr>
        <p:spPr>
          <a:xfrm>
            <a:off x="1730746" y="3796682"/>
            <a:ext cx="5682508" cy="4690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4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rPr>
              <a:t>Because learning changes everything.</a:t>
            </a:r>
            <a:r>
              <a:rPr kumimoji="0" lang="en-US" sz="1400" b="0" i="0" u="none" strike="noStrike" kern="1200" cap="none" spc="40" normalizeH="0" baseline="60000" noProof="0" dirty="0">
                <a:ln>
                  <a:noFill/>
                </a:ln>
                <a:solidFill>
                  <a:srgbClr val="000000"/>
                </a:solidFill>
                <a:effectLst/>
                <a:uLnTx/>
                <a:uFillTx/>
                <a:latin typeface="Arial" panose="020B0604020202020204" pitchFamily="34" charset="0"/>
                <a:ea typeface="Calibri" panose="020F0502020204030204" pitchFamily="34" charset="0"/>
                <a:cs typeface="+mn-cs"/>
              </a:rPr>
              <a:t>®</a:t>
            </a:r>
            <a:endParaRPr kumimoji="0" lang="en-US" sz="2400" b="0" i="0" u="none" strike="noStrike" kern="1200" cap="none" spc="40" normalizeH="0" baseline="60000" noProof="0" dirty="0">
              <a:ln>
                <a:noFill/>
              </a:ln>
              <a:solidFill>
                <a:srgbClr val="000000"/>
              </a:solidFill>
              <a:effectLst/>
              <a:uLnTx/>
              <a:uFillTx/>
              <a:latin typeface="+mn-lt"/>
              <a:ea typeface="+mn-ea"/>
              <a:cs typeface="+mn-cs"/>
            </a:endParaRPr>
          </a:p>
        </p:txBody>
      </p:sp>
      <p:sp>
        <p:nvSpPr>
          <p:cNvPr id="10" name="MGH URL">
            <a:extLst>
              <a:ext uri="{FF2B5EF4-FFF2-40B4-BE49-F238E27FC236}">
                <a16:creationId xmlns:a16="http://schemas.microsoft.com/office/drawing/2014/main" id="{2215B5DD-E18E-478F-81B9-79BA83A9A251}"/>
              </a:ext>
            </a:extLst>
          </p:cNvPr>
          <p:cNvSpPr txBox="1"/>
          <p:nvPr userDrawn="1"/>
        </p:nvSpPr>
        <p:spPr>
          <a:xfrm>
            <a:off x="3269085" y="5329121"/>
            <a:ext cx="260583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mn-lt"/>
                <a:ea typeface="+mn-ea"/>
                <a:cs typeface="+mn-cs"/>
              </a:rPr>
              <a:t>www.mheducation.com</a:t>
            </a:r>
            <a:endParaRPr kumimoji="0" lang="en-US" sz="2000" b="0" i="0" u="none" strike="noStrike" kern="1200" cap="none" spc="0" normalizeH="0" baseline="0" noProof="0" dirty="0">
              <a:ln>
                <a:noFill/>
              </a:ln>
              <a:solidFill>
                <a:srgbClr val="000000"/>
              </a:solidFill>
              <a:effectLst/>
              <a:uLnTx/>
              <a:uFillTx/>
              <a:latin typeface="+mn-lt"/>
              <a:ea typeface="+mn-ea"/>
              <a:cs typeface="+mn-cs"/>
            </a:endParaRPr>
          </a:p>
        </p:txBody>
      </p:sp>
    </p:spTree>
    <p:extLst>
      <p:ext uri="{BB962C8B-B14F-4D97-AF65-F5344CB8AC3E}">
        <p14:creationId xmlns:p14="http://schemas.microsoft.com/office/powerpoint/2010/main" val="7443668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ppendixDivi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6CA9270-FD0E-4B64-B0D8-24095E6A2959}"/>
              </a:ext>
            </a:extLst>
          </p:cNvPr>
          <p:cNvSpPr>
            <a:spLocks noGrp="1"/>
          </p:cNvSpPr>
          <p:nvPr>
            <p:ph type="title" hasCustomPrompt="1"/>
          </p:nvPr>
        </p:nvSpPr>
        <p:spPr>
          <a:xfrm>
            <a:off x="342899" y="2366309"/>
            <a:ext cx="7696919" cy="526936"/>
          </a:xfrm>
          <a:prstGeom prst="rect">
            <a:avLst/>
          </a:prstGeom>
        </p:spPr>
        <p:txBody>
          <a:bodyPr anchor="ctr"/>
          <a:lstStyle>
            <a:lvl1pPr>
              <a:defRPr/>
            </a:lvl1pPr>
          </a:lstStyle>
          <a:p>
            <a:r>
              <a:rPr lang="en-US" dirty="0"/>
              <a:t>Accessibility Content: Text Alternatives for Images</a:t>
            </a:r>
          </a:p>
        </p:txBody>
      </p:sp>
    </p:spTree>
    <p:extLst>
      <p:ext uri="{BB962C8B-B14F-4D97-AF65-F5344CB8AC3E}">
        <p14:creationId xmlns:p14="http://schemas.microsoft.com/office/powerpoint/2010/main" val="36925710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isc. Divi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C0136BE0-3F2D-44D5-B125-B7A30D2C8896}"/>
              </a:ext>
            </a:extLst>
          </p:cNvPr>
          <p:cNvSpPr>
            <a:spLocks noGrp="1"/>
          </p:cNvSpPr>
          <p:nvPr>
            <p:ph type="title"/>
          </p:nvPr>
        </p:nvSpPr>
        <p:spPr>
          <a:xfrm>
            <a:off x="339450" y="117244"/>
            <a:ext cx="6065851" cy="730970"/>
          </a:xfrm>
          <a:prstGeom prst="rect">
            <a:avLst/>
          </a:prstGeom>
        </p:spPr>
        <p:txBody>
          <a:bodyPr/>
          <a:lstStyle/>
          <a:p>
            <a:r>
              <a:rPr lang="en-US" dirty="0"/>
              <a:t>Click to edit Master title style</a:t>
            </a:r>
          </a:p>
        </p:txBody>
      </p:sp>
      <p:sp>
        <p:nvSpPr>
          <p:cNvPr id="5" name="Content Placeholder">
            <a:extLst>
              <a:ext uri="{FF2B5EF4-FFF2-40B4-BE49-F238E27FC236}">
                <a16:creationId xmlns:a16="http://schemas.microsoft.com/office/drawing/2014/main" id="{DA8444E8-1445-4AB7-85DD-90449330C005}"/>
              </a:ext>
            </a:extLst>
          </p:cNvPr>
          <p:cNvSpPr>
            <a:spLocks noGrp="1"/>
          </p:cNvSpPr>
          <p:nvPr>
            <p:ph sz="quarter" idx="11" hasCustomPrompt="1"/>
          </p:nvPr>
        </p:nvSpPr>
        <p:spPr>
          <a:xfrm>
            <a:off x="342900" y="1973249"/>
            <a:ext cx="6477000" cy="4343400"/>
          </a:xfrm>
        </p:spPr>
        <p:txBody>
          <a:bodyPr/>
          <a:lstStyle>
            <a:lvl1pPr>
              <a:defRPr/>
            </a:lvl1pPr>
            <a:lvl2pPr marL="344488" indent="-342900">
              <a:buFont typeface="Arial" panose="020B0604020202020204" pitchFamily="34" charset="0"/>
              <a:buChar char="•"/>
              <a:defRPr/>
            </a:lvl2pPr>
            <a:lvl3pPr>
              <a:defRPr/>
            </a:lvl3pPr>
            <a:lvl4pPr>
              <a:defRPr/>
            </a:lvl4pPr>
          </a:lstStyle>
          <a:p>
            <a:pPr lvl="0"/>
            <a:r>
              <a:rPr lang="en-US" dirty="0"/>
              <a:t>Slide Content</a:t>
            </a:r>
          </a:p>
          <a:p>
            <a:pPr lvl="2"/>
            <a:r>
              <a:rPr lang="en-US" dirty="0"/>
              <a:t>Second level</a:t>
            </a:r>
          </a:p>
          <a:p>
            <a:pPr lvl="3"/>
            <a:r>
              <a:rPr lang="en-US" dirty="0"/>
              <a:t>Third level</a:t>
            </a:r>
          </a:p>
        </p:txBody>
      </p:sp>
    </p:spTree>
    <p:extLst>
      <p:ext uri="{BB962C8B-B14F-4D97-AF65-F5344CB8AC3E}">
        <p14:creationId xmlns:p14="http://schemas.microsoft.com/office/powerpoint/2010/main" val="44541601"/>
      </p:ext>
    </p:extLst>
  </p:cSld>
  <p:clrMapOvr>
    <a:masterClrMapping/>
  </p:clrMapOvr>
  <p:extLst mod="1">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ppendix-One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6" name="Return to main slide Link 1">
            <a:extLst>
              <a:ext uri="{FF2B5EF4-FFF2-40B4-BE49-F238E27FC236}">
                <a16:creationId xmlns:a16="http://schemas.microsoft.com/office/drawing/2014/main" id="{F538FEEA-434F-404A-8A40-5F717D6CB596}"/>
              </a:ext>
            </a:extLst>
          </p:cNvPr>
          <p:cNvSpPr>
            <a:spLocks noGrp="1"/>
          </p:cNvSpPr>
          <p:nvPr>
            <p:ph type="body" sz="quarter" idx="14" hasCustomPrompt="1"/>
          </p:nvPr>
        </p:nvSpPr>
        <p:spPr>
          <a:xfrm>
            <a:off x="3081587" y="1068234"/>
            <a:ext cx="2980826" cy="225425"/>
          </a:xfrm>
        </p:spPr>
        <p:txBody>
          <a:bodyPr anchor="ctr">
            <a:noAutofit/>
          </a:bodyPr>
          <a:lstStyle>
            <a:lvl1pPr algn="ctr">
              <a:defRPr sz="1200"/>
            </a:lvl1pPr>
          </a:lstStyle>
          <a:p>
            <a:pPr lvl="0"/>
            <a:r>
              <a:rPr lang="en-US" dirty="0"/>
              <a:t>Return to parent-slide containing images.</a:t>
            </a:r>
          </a:p>
        </p:txBody>
      </p:sp>
      <p:sp>
        <p:nvSpPr>
          <p:cNvPr id="4" name="Content Placeholder 3">
            <a:extLst>
              <a:ext uri="{FF2B5EF4-FFF2-40B4-BE49-F238E27FC236}">
                <a16:creationId xmlns:a16="http://schemas.microsoft.com/office/drawing/2014/main" id="{0F99ECE4-CEB6-4518-B036-709D64B27AE0}"/>
              </a:ext>
            </a:extLst>
          </p:cNvPr>
          <p:cNvSpPr>
            <a:spLocks noGrp="1"/>
          </p:cNvSpPr>
          <p:nvPr>
            <p:ph sz="quarter" idx="16" hasCustomPrompt="1"/>
          </p:nvPr>
        </p:nvSpPr>
        <p:spPr>
          <a:xfrm>
            <a:off x="342900" y="1371601"/>
            <a:ext cx="8458200" cy="4873752"/>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8" name="Return to main slide Link 2">
            <a:extLst>
              <a:ext uri="{FF2B5EF4-FFF2-40B4-BE49-F238E27FC236}">
                <a16:creationId xmlns:a16="http://schemas.microsoft.com/office/drawing/2014/main" id="{9B134E77-CDFC-4241-959A-BAF4C2ADE209}"/>
              </a:ext>
            </a:extLst>
          </p:cNvPr>
          <p:cNvSpPr>
            <a:spLocks noGrp="1"/>
          </p:cNvSpPr>
          <p:nvPr>
            <p:ph type="body" sz="quarter" idx="17" hasCustomPrompt="1"/>
          </p:nvPr>
        </p:nvSpPr>
        <p:spPr>
          <a:xfrm>
            <a:off x="3070946" y="6350211"/>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842702864"/>
      </p:ext>
    </p:extLst>
  </p:cSld>
  <p:clrMapOvr>
    <a:masterClrMapping/>
  </p:clrMapOvr>
  <p:extLst mod="1">
    <p:ext uri="{DCECCB84-F9BA-43D5-87BE-67443E8EF086}">
      <p15:sldGuideLst xmlns:p15="http://schemas.microsoft.com/office/powerpoint/2012/main">
        <p15:guide id="1" pos="2880">
          <p15:clr>
            <a:srgbClr val="FBAE40"/>
          </p15:clr>
        </p15:guide>
        <p15:guide id="2" orient="horz" pos="360">
          <p15:clr>
            <a:srgbClr val="FBAE40"/>
          </p15:clr>
        </p15:guide>
        <p15:guide id="3" pos="264">
          <p15:clr>
            <a:srgbClr val="FBAE40"/>
          </p15:clr>
        </p15:guide>
        <p15:guide id="4" orient="horz" pos="216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ppendix-Two Comparison Placeholders With Identifi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9" name="Return to main slide Link 1">
            <a:extLst>
              <a:ext uri="{FF2B5EF4-FFF2-40B4-BE49-F238E27FC236}">
                <a16:creationId xmlns:a16="http://schemas.microsoft.com/office/drawing/2014/main" id="{29651301-3A88-4CBC-9B7F-A569599DC51F}"/>
              </a:ext>
            </a:extLst>
          </p:cNvPr>
          <p:cNvSpPr>
            <a:spLocks noGrp="1"/>
          </p:cNvSpPr>
          <p:nvPr>
            <p:ph type="body" sz="quarter" idx="13" hasCustomPrompt="1"/>
          </p:nvPr>
        </p:nvSpPr>
        <p:spPr>
          <a:xfrm>
            <a:off x="3081528" y="1059828"/>
            <a:ext cx="2980944" cy="228600"/>
          </a:xfrm>
          <a:prstGeom prst="rect">
            <a:avLst/>
          </a:prstGeom>
        </p:spPr>
        <p:txBody>
          <a:bodyPr vert="horz" lIns="91440" tIns="45720" rIns="91440" bIns="45720" rtlCol="0" anchor="ctr">
            <a:noAutofit/>
          </a:bodyPr>
          <a:lstStyle>
            <a:lvl1pPr>
              <a:defRPr lang="en-US" sz="1200" dirty="0"/>
            </a:lvl1pPr>
          </a:lstStyle>
          <a:p>
            <a:pPr lvl="0" algn="ctr"/>
            <a:r>
              <a:rPr lang="en-US" dirty="0"/>
              <a:t>Return to parent-slide containing images.</a:t>
            </a:r>
          </a:p>
        </p:txBody>
      </p:sp>
      <p:sp>
        <p:nvSpPr>
          <p:cNvPr id="4" name="Image Identifier 1">
            <a:extLst>
              <a:ext uri="{FF2B5EF4-FFF2-40B4-BE49-F238E27FC236}">
                <a16:creationId xmlns:a16="http://schemas.microsoft.com/office/drawing/2014/main" id="{06B6FD09-21E6-4C44-B034-2825B085D9AB}"/>
              </a:ext>
            </a:extLst>
          </p:cNvPr>
          <p:cNvSpPr>
            <a:spLocks noGrp="1"/>
          </p:cNvSpPr>
          <p:nvPr>
            <p:ph type="body" sz="quarter" idx="17" hasCustomPrompt="1"/>
          </p:nvPr>
        </p:nvSpPr>
        <p:spPr>
          <a:xfrm>
            <a:off x="365125" y="1410562"/>
            <a:ext cx="4078224" cy="393192"/>
          </a:xfrm>
        </p:spPr>
        <p:txBody>
          <a:bodyPr>
            <a:noAutofit/>
          </a:bodyPr>
          <a:lstStyle>
            <a:lvl1pPr>
              <a:defRPr/>
            </a:lvl1pPr>
          </a:lstStyle>
          <a:p>
            <a:pPr lvl="0"/>
            <a:r>
              <a:rPr lang="en-US" dirty="0"/>
              <a:t>Image Identifier 1</a:t>
            </a:r>
          </a:p>
        </p:txBody>
      </p:sp>
      <p:sp>
        <p:nvSpPr>
          <p:cNvPr id="12" name="Content Placeholder 1">
            <a:extLst>
              <a:ext uri="{FF2B5EF4-FFF2-40B4-BE49-F238E27FC236}">
                <a16:creationId xmlns:a16="http://schemas.microsoft.com/office/drawing/2014/main" id="{211AB556-A79C-4FDF-BD73-C1AB72D9590A}"/>
              </a:ext>
            </a:extLst>
          </p:cNvPr>
          <p:cNvSpPr>
            <a:spLocks noGrp="1"/>
          </p:cNvSpPr>
          <p:nvPr>
            <p:ph sz="quarter" idx="18" hasCustomPrompt="1"/>
          </p:nvPr>
        </p:nvSpPr>
        <p:spPr>
          <a:xfrm>
            <a:off x="342900" y="1933303"/>
            <a:ext cx="4078224" cy="4315968"/>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14" name="Image Identifier 2">
            <a:extLst>
              <a:ext uri="{FF2B5EF4-FFF2-40B4-BE49-F238E27FC236}">
                <a16:creationId xmlns:a16="http://schemas.microsoft.com/office/drawing/2014/main" id="{8126F7C8-57F8-404E-8B7F-DFB94AEB3363}"/>
              </a:ext>
            </a:extLst>
          </p:cNvPr>
          <p:cNvSpPr>
            <a:spLocks noGrp="1"/>
          </p:cNvSpPr>
          <p:nvPr>
            <p:ph type="body" sz="quarter" idx="19" hasCustomPrompt="1"/>
          </p:nvPr>
        </p:nvSpPr>
        <p:spPr>
          <a:xfrm>
            <a:off x="4715145" y="1410562"/>
            <a:ext cx="4078224" cy="393192"/>
          </a:xfrm>
        </p:spPr>
        <p:txBody>
          <a:bodyPr>
            <a:noAutofit/>
          </a:bodyPr>
          <a:lstStyle>
            <a:lvl1pPr>
              <a:defRPr/>
            </a:lvl1pPr>
          </a:lstStyle>
          <a:p>
            <a:pPr lvl="0"/>
            <a:r>
              <a:rPr lang="en-US" dirty="0"/>
              <a:t>Image Identifier 2</a:t>
            </a:r>
          </a:p>
        </p:txBody>
      </p:sp>
      <p:sp>
        <p:nvSpPr>
          <p:cNvPr id="16" name="Content Placeholder 2">
            <a:extLst>
              <a:ext uri="{FF2B5EF4-FFF2-40B4-BE49-F238E27FC236}">
                <a16:creationId xmlns:a16="http://schemas.microsoft.com/office/drawing/2014/main" id="{241441BC-54C7-474E-887C-32AF8F737FA5}"/>
              </a:ext>
            </a:extLst>
          </p:cNvPr>
          <p:cNvSpPr>
            <a:spLocks noGrp="1"/>
          </p:cNvSpPr>
          <p:nvPr>
            <p:ph sz="quarter" idx="20" hasCustomPrompt="1"/>
          </p:nvPr>
        </p:nvSpPr>
        <p:spPr>
          <a:xfrm>
            <a:off x="4722876" y="1932432"/>
            <a:ext cx="4078224" cy="4315968"/>
          </a:xfrm>
        </p:spPr>
        <p:txBody>
          <a:bodyPr>
            <a:noAutofit/>
          </a:bodyPr>
          <a:lstStyle>
            <a:lvl1pPr>
              <a:defRPr/>
            </a:lvl1pPr>
          </a:lstStyle>
          <a:p>
            <a:pPr lvl="0"/>
            <a:r>
              <a:rPr lang="en-US" dirty="0"/>
              <a:t>Slide Content 2</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8" name="Return to main slide Link 2">
            <a:extLst>
              <a:ext uri="{FF2B5EF4-FFF2-40B4-BE49-F238E27FC236}">
                <a16:creationId xmlns:a16="http://schemas.microsoft.com/office/drawing/2014/main" id="{B9537776-81D3-4405-934B-448730728479}"/>
              </a:ext>
            </a:extLst>
          </p:cNvPr>
          <p:cNvSpPr>
            <a:spLocks noGrp="1"/>
          </p:cNvSpPr>
          <p:nvPr>
            <p:ph type="body" sz="quarter" idx="21" hasCustomPrompt="1"/>
          </p:nvPr>
        </p:nvSpPr>
        <p:spPr>
          <a:xfrm>
            <a:off x="3081528" y="6348550"/>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2505933215"/>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ne Main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Appendix Link">
            <a:extLst>
              <a:ext uri="{FF2B5EF4-FFF2-40B4-BE49-F238E27FC236}">
                <a16:creationId xmlns:a16="http://schemas.microsoft.com/office/drawing/2014/main" id="{3D2E3074-2DB7-4FC8-BF3F-B9711E20A3B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8" name="Image Credit">
            <a:extLst>
              <a:ext uri="{FF2B5EF4-FFF2-40B4-BE49-F238E27FC236}">
                <a16:creationId xmlns:a16="http://schemas.microsoft.com/office/drawing/2014/main" id="{3341AD32-57DF-4473-A010-15DBF087AC9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62101771"/>
      </p:ext>
    </p:extLst>
  </p:cSld>
  <p:clrMapOvr>
    <a:masterClrMapping/>
  </p:clrMapOvr>
  <p:extLst mod="1">
    <p:ext uri="{DCECCB84-F9BA-43D5-87BE-67443E8EF086}">
      <p15:sldGuideLst xmlns:p15="http://schemas.microsoft.com/office/powerpoint/2012/main">
        <p15:guide id="1" pos="2880">
          <p15:clr>
            <a:srgbClr val="FBAE40"/>
          </p15:clr>
        </p15:guide>
        <p15:guide id="2" orient="horz" pos="360">
          <p15:clr>
            <a:srgbClr val="FBAE40"/>
          </p15:clr>
        </p15:guide>
        <p15:guide id="3" pos="264">
          <p15:clr>
            <a:srgbClr val="FBAE40"/>
          </p15:clr>
        </p15:guide>
        <p15:guide id="4" orient="horz" pos="216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Horizontal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4343400"/>
            <a:ext cx="8458200" cy="1905000"/>
          </a:xfrm>
        </p:spPr>
        <p:txBody>
          <a:bodyPr>
            <a:noAutofit/>
          </a:bodyPr>
          <a:lstStyle>
            <a:lvl1pPr>
              <a:defRPr sz="2400"/>
            </a:lvl1pPr>
            <a:lvl2pPr>
              <a:defRPr sz="2400"/>
            </a:lvl2pPr>
            <a:lvl3pPr marL="640080">
              <a:defRPr sz="2000"/>
            </a:lvl3pPr>
            <a:lvl4pPr marL="455613" indent="0">
              <a:buNone/>
              <a:defRPr/>
            </a:lvl4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BA2E2FDB-1128-47F8-861C-736E66873753}"/>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96D29D1D-52C5-415C-8F04-01A8F120334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755073638"/>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mpariso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40767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4724400" y="1257300"/>
            <a:ext cx="4076700"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4AE6E6E7-EF0D-4B16-A430-D3E949F0A82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67124AF1-AD81-4125-B6A8-174BC6E5DB6C}"/>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174220520"/>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W/Cover">
    <p:spTree>
      <p:nvGrpSpPr>
        <p:cNvPr id="1" name=""/>
        <p:cNvGrpSpPr/>
        <p:nvPr/>
      </p:nvGrpSpPr>
      <p:grpSpPr>
        <a:xfrm>
          <a:off x="0" y="0"/>
          <a:ext cx="0" cy="0"/>
          <a:chOff x="0" y="0"/>
          <a:chExt cx="0" cy="0"/>
        </a:xfrm>
      </p:grpSpPr>
      <p:grpSp>
        <p:nvGrpSpPr>
          <p:cNvPr id="4" name="MHE Altered Background, fixed">
            <a:extLst>
              <a:ext uri="{FF2B5EF4-FFF2-40B4-BE49-F238E27FC236}">
                <a16:creationId xmlns:a16="http://schemas.microsoft.com/office/drawing/2014/main" id="{E2D8ACCF-E5FC-4FE9-9E84-B2A0A6B1EEBA}"/>
              </a:ext>
              <a:ext uri="{C183D7F6-B498-43B3-948B-1728B52AA6E4}">
                <adec:decorative xmlns:adec="http://schemas.microsoft.com/office/drawing/2017/decorative" val="1"/>
              </a:ext>
            </a:extLst>
          </p:cNvPr>
          <p:cNvGrpSpPr/>
          <p:nvPr userDrawn="1"/>
        </p:nvGrpSpPr>
        <p:grpSpPr>
          <a:xfrm>
            <a:off x="342900" y="2095500"/>
            <a:ext cx="3886199" cy="3886199"/>
            <a:chOff x="342900" y="2095500"/>
            <a:chExt cx="3886199" cy="3886199"/>
          </a:xfrm>
        </p:grpSpPr>
        <p:sp>
          <p:nvSpPr>
            <p:cNvPr id="14" name="Rectangle 13">
              <a:extLst>
                <a:ext uri="{FF2B5EF4-FFF2-40B4-BE49-F238E27FC236}">
                  <a16:creationId xmlns:a16="http://schemas.microsoft.com/office/drawing/2014/main" id="{52AD1ADE-6D88-5C48-9EEF-7E081C733011}"/>
                </a:ext>
              </a:extLst>
            </p:cNvPr>
            <p:cNvSpPr/>
            <p:nvPr userDrawn="1"/>
          </p:nvSpPr>
          <p:spPr>
            <a:xfrm>
              <a:off x="342900" y="2095500"/>
              <a:ext cx="3886199" cy="3886199"/>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AFE6DE48-1064-2849-AF2D-2E29711B1885}"/>
                </a:ext>
              </a:extLst>
            </p:cNvPr>
            <p:cNvSpPr/>
            <p:nvPr userDrawn="1"/>
          </p:nvSpPr>
          <p:spPr>
            <a:xfrm>
              <a:off x="495300" y="2362200"/>
              <a:ext cx="3429000" cy="3467100"/>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7" name="Title"/>
          <p:cNvSpPr>
            <a:spLocks noGrp="1"/>
          </p:cNvSpPr>
          <p:nvPr userDrawn="1">
            <p:ph type="ctrTitle" hasCustomPrompt="1"/>
          </p:nvPr>
        </p:nvSpPr>
        <p:spPr>
          <a:xfrm>
            <a:off x="621792" y="2608290"/>
            <a:ext cx="3035808" cy="1394084"/>
          </a:xfrm>
          <a:prstGeom prst="rect">
            <a:avLst/>
          </a:prstGeom>
        </p:spPr>
        <p:txBody>
          <a:bodyPr anchor="b">
            <a:noAutofit/>
          </a:bodyPr>
          <a:lstStyle>
            <a:lvl1pPr algn="l">
              <a:lnSpc>
                <a:spcPct val="100000"/>
              </a:lnSpc>
              <a:defRPr sz="2600" b="1">
                <a:solidFill>
                  <a:schemeClr val="bg1"/>
                </a:solidFill>
              </a:defRPr>
            </a:lvl1pPr>
          </a:lstStyle>
          <a:p>
            <a:r>
              <a:rPr lang="en-US" dirty="0"/>
              <a:t>Presentation Title</a:t>
            </a:r>
          </a:p>
        </p:txBody>
      </p:sp>
      <p:sp>
        <p:nvSpPr>
          <p:cNvPr id="8" name="Subtitle"/>
          <p:cNvSpPr>
            <a:spLocks noGrp="1"/>
          </p:cNvSpPr>
          <p:nvPr userDrawn="1">
            <p:ph type="subTitle" idx="1" hasCustomPrompt="1"/>
          </p:nvPr>
        </p:nvSpPr>
        <p:spPr>
          <a:xfrm>
            <a:off x="621792" y="4069830"/>
            <a:ext cx="3035808" cy="804094"/>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a:t>
            </a:r>
          </a:p>
        </p:txBody>
      </p:sp>
      <p:cxnSp>
        <p:nvCxnSpPr>
          <p:cNvPr id="9"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13232" y="4919472"/>
            <a:ext cx="253288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 name="Text Placeholder"/>
          <p:cNvSpPr>
            <a:spLocks noGrp="1"/>
          </p:cNvSpPr>
          <p:nvPr userDrawn="1">
            <p:ph type="body" sz="quarter" idx="10" hasCustomPrompt="1"/>
          </p:nvPr>
        </p:nvSpPr>
        <p:spPr>
          <a:xfrm>
            <a:off x="621791" y="5096656"/>
            <a:ext cx="3043303" cy="569626"/>
          </a:xfrm>
          <a:prstGeom prst="rect">
            <a:avLst/>
          </a:prstGeom>
        </p:spPr>
        <p:txBody>
          <a:bodyPr/>
          <a:lstStyle>
            <a:lvl1pPr>
              <a:spcBef>
                <a:spcPts val="0"/>
              </a:spcBef>
              <a:defRPr sz="1200" b="1">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Extra Text</a:t>
            </a:r>
          </a:p>
        </p:txBody>
      </p:sp>
      <p:sp>
        <p:nvSpPr>
          <p:cNvPr id="3" name="Cover Placeholder">
            <a:extLst>
              <a:ext uri="{FF2B5EF4-FFF2-40B4-BE49-F238E27FC236}">
                <a16:creationId xmlns:a16="http://schemas.microsoft.com/office/drawing/2014/main" id="{67C61915-1FDF-4DF1-95F4-8BAC894B4DC1}"/>
              </a:ext>
            </a:extLst>
          </p:cNvPr>
          <p:cNvSpPr>
            <a:spLocks noGrp="1"/>
          </p:cNvSpPr>
          <p:nvPr userDrawn="1">
            <p:ph type="pic" sz="quarter" idx="11" hasCustomPrompt="1"/>
          </p:nvPr>
        </p:nvSpPr>
        <p:spPr>
          <a:xfrm>
            <a:off x="4572000" y="1450229"/>
            <a:ext cx="4229100" cy="4976453"/>
          </a:xfrm>
          <a:prstGeom prst="rect">
            <a:avLst/>
          </a:prstGeom>
        </p:spPr>
        <p:txBody>
          <a:bodyPr/>
          <a:lstStyle>
            <a:lvl1pPr>
              <a:defRPr/>
            </a:lvl1pPr>
          </a:lstStyle>
          <a:p>
            <a:r>
              <a:rPr lang="en-US" dirty="0"/>
              <a:t>Optional: Include Cover Here</a:t>
            </a:r>
          </a:p>
        </p:txBody>
      </p:sp>
      <p:sp>
        <p:nvSpPr>
          <p:cNvPr id="2" name="Long Copyright">
            <a:extLst>
              <a:ext uri="{FF2B5EF4-FFF2-40B4-BE49-F238E27FC236}">
                <a16:creationId xmlns:a16="http://schemas.microsoft.com/office/drawing/2014/main" id="{F4607C07-D864-4A1A-8061-D12997CC50CE}"/>
              </a:ext>
            </a:extLst>
          </p:cNvPr>
          <p:cNvSpPr>
            <a:spLocks noGrp="1"/>
          </p:cNvSpPr>
          <p:nvPr>
            <p:ph type="ftr" sz="quarter" idx="12"/>
          </p:nvPr>
        </p:nvSpPr>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2489068921"/>
      </p:ext>
    </p:extLst>
  </p:cSld>
  <p:clrMapOvr>
    <a:masterClrMapping/>
  </p:clrMapOvr>
  <p:extLst mod="1">
    <p:ext uri="{DCECCB84-F9BA-43D5-87BE-67443E8EF086}">
      <p15:sldGuideLst xmlns:p15="http://schemas.microsoft.com/office/powerpoint/2012/main">
        <p15:guide id="1" orient="horz" pos="1320">
          <p15:clr>
            <a:srgbClr val="FBAE40"/>
          </p15:clr>
        </p15:guide>
        <p15:guide id="2" orient="horz" pos="3768">
          <p15:clr>
            <a:srgbClr val="FBAE40"/>
          </p15:clr>
        </p15:guide>
        <p15:guide id="3" pos="2664">
          <p15:clr>
            <a:srgbClr val="FBAE40"/>
          </p15:clr>
        </p15:guide>
        <p15:guide id="4" pos="2880">
          <p15:clr>
            <a:srgbClr val="FBAE40"/>
          </p15:clr>
        </p15:guide>
        <p15:guide id="5" pos="2472">
          <p15:clr>
            <a:srgbClr val="FBAE40"/>
          </p15:clr>
        </p15:guide>
        <p15:guide id="6" pos="312">
          <p15:clr>
            <a:srgbClr val="FBAE40"/>
          </p15:clr>
        </p15:guide>
        <p15:guide id="7" orient="horz" pos="1488">
          <p15:clr>
            <a:srgbClr val="FBAE40"/>
          </p15:clr>
        </p15:guide>
        <p15:guide id="8" orient="horz" pos="3672">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One Main One Secondary">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5791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6418052" y="1257300"/>
            <a:ext cx="2383047"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AD32CF7C-C3BC-4FF7-8980-8FA18C499C01}"/>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7D6F5080-9539-4A86-A29C-6C60365B64C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32797592"/>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p15:clr>
            <a:srgbClr val="FBAE40"/>
          </p15:clr>
        </p15:guide>
        <p15:guide id="5" pos="3864">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with Third as Accent">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1" y="4343400"/>
            <a:ext cx="5791200" cy="19050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22432755-BCF5-451F-968D-CFFD10D87BE2}"/>
              </a:ext>
            </a:extLst>
          </p:cNvPr>
          <p:cNvSpPr>
            <a:spLocks noGrp="1"/>
          </p:cNvSpPr>
          <p:nvPr>
            <p:ph sz="quarter" idx="15" hasCustomPrompt="1"/>
          </p:nvPr>
        </p:nvSpPr>
        <p:spPr>
          <a:xfrm>
            <a:off x="6400800" y="4343400"/>
            <a:ext cx="2400300" cy="19050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0" name="Appendix Link">
            <a:extLst>
              <a:ext uri="{FF2B5EF4-FFF2-40B4-BE49-F238E27FC236}">
                <a16:creationId xmlns:a16="http://schemas.microsoft.com/office/drawing/2014/main" id="{94C876B4-C8F8-4EDA-9579-00F8F36CB98C}"/>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1" name="Image Credit">
            <a:extLst>
              <a:ext uri="{FF2B5EF4-FFF2-40B4-BE49-F238E27FC236}">
                <a16:creationId xmlns:a16="http://schemas.microsoft.com/office/drawing/2014/main" id="{9138FC26-0A66-41D8-932B-35FF43FDA976}"/>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866080547"/>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p15:clr>
            <a:srgbClr val="FBAE40"/>
          </p15:clr>
        </p15:guide>
        <p15:guide id="5" pos="3864">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612476"/>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2070496"/>
            <a:ext cx="8458200" cy="649138"/>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900944"/>
            <a:ext cx="8458200" cy="6731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755354"/>
            <a:ext cx="8458200" cy="69850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4635164"/>
            <a:ext cx="8458200" cy="69850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5514975"/>
            <a:ext cx="8458200" cy="733425"/>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Appendix Link">
            <a:extLst>
              <a:ext uri="{FF2B5EF4-FFF2-40B4-BE49-F238E27FC236}">
                <a16:creationId xmlns:a16="http://schemas.microsoft.com/office/drawing/2014/main" id="{97057F8C-50AA-46C4-9FEB-90CB82EBCB39}"/>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4" name="Image Credit">
            <a:extLst>
              <a:ext uri="{FF2B5EF4-FFF2-40B4-BE49-F238E27FC236}">
                <a16:creationId xmlns:a16="http://schemas.microsoft.com/office/drawing/2014/main" id="{1623EF09-AD07-4110-9BAD-C19C23C906E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4462228"/>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548640"/>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1904671"/>
            <a:ext cx="8458200" cy="54864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532632"/>
            <a:ext cx="8458200" cy="54864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160593"/>
            <a:ext cx="8458200" cy="54864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3788554"/>
            <a:ext cx="8458200" cy="54864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441651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Content Placeholder 7">
            <a:extLst>
              <a:ext uri="{FF2B5EF4-FFF2-40B4-BE49-F238E27FC236}">
                <a16:creationId xmlns:a16="http://schemas.microsoft.com/office/drawing/2014/main" id="{8B728CCD-2639-461B-9841-57505AC13467}"/>
              </a:ext>
            </a:extLst>
          </p:cNvPr>
          <p:cNvSpPr>
            <a:spLocks noGrp="1"/>
          </p:cNvSpPr>
          <p:nvPr>
            <p:ph sz="quarter" idx="19" hasCustomPrompt="1"/>
          </p:nvPr>
        </p:nvSpPr>
        <p:spPr>
          <a:xfrm>
            <a:off x="342900" y="5044476"/>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4" name="Content Placeholder 8">
            <a:extLst>
              <a:ext uri="{FF2B5EF4-FFF2-40B4-BE49-F238E27FC236}">
                <a16:creationId xmlns:a16="http://schemas.microsoft.com/office/drawing/2014/main" id="{8B728CCD-2639-461B-9841-57505AC13467}"/>
              </a:ext>
            </a:extLst>
          </p:cNvPr>
          <p:cNvSpPr>
            <a:spLocks noGrp="1"/>
          </p:cNvSpPr>
          <p:nvPr>
            <p:ph sz="quarter" idx="20" hasCustomPrompt="1"/>
          </p:nvPr>
        </p:nvSpPr>
        <p:spPr>
          <a:xfrm>
            <a:off x="342900" y="567243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8" name="Appendix Link">
            <a:extLst>
              <a:ext uri="{FF2B5EF4-FFF2-40B4-BE49-F238E27FC236}">
                <a16:creationId xmlns:a16="http://schemas.microsoft.com/office/drawing/2014/main" id="{F163B4E1-5D46-44BE-A972-DA38306E845F}"/>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9" name="Image Credit">
            <a:extLst>
              <a:ext uri="{FF2B5EF4-FFF2-40B4-BE49-F238E27FC236}">
                <a16:creationId xmlns:a16="http://schemas.microsoft.com/office/drawing/2014/main" id="{11CF0136-AD06-4EAE-ADD1-CB06BEFD9BF1}"/>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609954615"/>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Appendix-One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6" name="Return to main slide Link 1">
            <a:extLst>
              <a:ext uri="{FF2B5EF4-FFF2-40B4-BE49-F238E27FC236}">
                <a16:creationId xmlns:a16="http://schemas.microsoft.com/office/drawing/2014/main" id="{F538FEEA-434F-404A-8A40-5F717D6CB596}"/>
              </a:ext>
            </a:extLst>
          </p:cNvPr>
          <p:cNvSpPr>
            <a:spLocks noGrp="1"/>
          </p:cNvSpPr>
          <p:nvPr>
            <p:ph type="body" sz="quarter" idx="14" hasCustomPrompt="1"/>
          </p:nvPr>
        </p:nvSpPr>
        <p:spPr>
          <a:xfrm>
            <a:off x="3081587" y="1068234"/>
            <a:ext cx="2980826" cy="225425"/>
          </a:xfrm>
        </p:spPr>
        <p:txBody>
          <a:bodyPr anchor="ctr">
            <a:noAutofit/>
          </a:bodyPr>
          <a:lstStyle>
            <a:lvl1pPr algn="ctr">
              <a:defRPr sz="1200"/>
            </a:lvl1pPr>
          </a:lstStyle>
          <a:p>
            <a:pPr lvl="0"/>
            <a:r>
              <a:rPr lang="en-US" dirty="0"/>
              <a:t>Return to parent-slide containing images.</a:t>
            </a:r>
          </a:p>
        </p:txBody>
      </p:sp>
      <p:sp>
        <p:nvSpPr>
          <p:cNvPr id="4" name="Content Placeholder 3">
            <a:extLst>
              <a:ext uri="{FF2B5EF4-FFF2-40B4-BE49-F238E27FC236}">
                <a16:creationId xmlns:a16="http://schemas.microsoft.com/office/drawing/2014/main" id="{0F99ECE4-CEB6-4518-B036-709D64B27AE0}"/>
              </a:ext>
            </a:extLst>
          </p:cNvPr>
          <p:cNvSpPr>
            <a:spLocks noGrp="1"/>
          </p:cNvSpPr>
          <p:nvPr>
            <p:ph sz="quarter" idx="16" hasCustomPrompt="1"/>
          </p:nvPr>
        </p:nvSpPr>
        <p:spPr>
          <a:xfrm>
            <a:off x="342900" y="1371601"/>
            <a:ext cx="8458200" cy="4873752"/>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8" name="Return to main slide Link 2">
            <a:extLst>
              <a:ext uri="{FF2B5EF4-FFF2-40B4-BE49-F238E27FC236}">
                <a16:creationId xmlns:a16="http://schemas.microsoft.com/office/drawing/2014/main" id="{9B134E77-CDFC-4241-959A-BAF4C2ADE209}"/>
              </a:ext>
            </a:extLst>
          </p:cNvPr>
          <p:cNvSpPr>
            <a:spLocks noGrp="1"/>
          </p:cNvSpPr>
          <p:nvPr>
            <p:ph type="body" sz="quarter" idx="17" hasCustomPrompt="1"/>
          </p:nvPr>
        </p:nvSpPr>
        <p:spPr>
          <a:xfrm>
            <a:off x="3070946" y="6350211"/>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158261176"/>
      </p:ext>
    </p:extLst>
  </p:cSld>
  <p:clrMapOvr>
    <a:masterClrMapping/>
  </p:clrMapOvr>
  <p:extLst mod="1">
    <p:ext uri="{DCECCB84-F9BA-43D5-87BE-67443E8EF086}">
      <p15:sldGuideLst xmlns:p15="http://schemas.microsoft.com/office/powerpoint/2012/main">
        <p15:guide id="1" pos="2880">
          <p15:clr>
            <a:srgbClr val="FBAE40"/>
          </p15:clr>
        </p15:guide>
        <p15:guide id="2" orient="horz" pos="360">
          <p15:clr>
            <a:srgbClr val="FBAE40"/>
          </p15:clr>
        </p15:guide>
        <p15:guide id="3" pos="264">
          <p15:clr>
            <a:srgbClr val="FBAE40"/>
          </p15:clr>
        </p15:guide>
        <p15:guide id="4" orient="horz" pos="216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NO Cover">
    <p:spTree>
      <p:nvGrpSpPr>
        <p:cNvPr id="1" name=""/>
        <p:cNvGrpSpPr/>
        <p:nvPr/>
      </p:nvGrpSpPr>
      <p:grpSpPr>
        <a:xfrm>
          <a:off x="0" y="0"/>
          <a:ext cx="0" cy="0"/>
          <a:chOff x="0" y="0"/>
          <a:chExt cx="0" cy="0"/>
        </a:xfrm>
      </p:grpSpPr>
      <p:grpSp>
        <p:nvGrpSpPr>
          <p:cNvPr id="20" name="MHE Official Background, fixed">
            <a:extLst>
              <a:ext uri="{C183D7F6-B498-43B3-948B-1728B52AA6E4}">
                <adec:decorative xmlns:adec="http://schemas.microsoft.com/office/drawing/2017/decorative" val="1"/>
              </a:ext>
            </a:extLst>
          </p:cNvPr>
          <p:cNvGrpSpPr/>
          <p:nvPr userDrawn="1"/>
        </p:nvGrpSpPr>
        <p:grpSpPr>
          <a:xfrm>
            <a:off x="0" y="1452559"/>
            <a:ext cx="9144000" cy="4982750"/>
            <a:chOff x="0" y="1521567"/>
            <a:chExt cx="9144000" cy="4846438"/>
          </a:xfrm>
        </p:grpSpPr>
        <p:sp>
          <p:nvSpPr>
            <p:cNvPr id="11" name="Rectangle 10">
              <a:extLst>
                <a:ext uri="{FF2B5EF4-FFF2-40B4-BE49-F238E27FC236}">
                  <a16:creationId xmlns:a16="http://schemas.microsoft.com/office/drawing/2014/main" id="{23FD8DC8-1EF1-6B48-9F31-D9D254F85818}"/>
                </a:ext>
              </a:extLst>
            </p:cNvPr>
            <p:cNvSpPr/>
            <p:nvPr userDrawn="1"/>
          </p:nvSpPr>
          <p:spPr>
            <a:xfrm>
              <a:off x="0" y="1521567"/>
              <a:ext cx="9144000" cy="4846438"/>
            </a:xfrm>
            <a:prstGeom prst="rect">
              <a:avLst/>
            </a:prstGeom>
            <a:solidFill>
              <a:srgbClr val="720F1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9500492E-5EBE-C745-8EEE-F17D4BB4582E}"/>
                </a:ext>
              </a:extLst>
            </p:cNvPr>
            <p:cNvSpPr/>
            <p:nvPr userDrawn="1"/>
          </p:nvSpPr>
          <p:spPr>
            <a:xfrm>
              <a:off x="185629" y="2001422"/>
              <a:ext cx="8493233" cy="4166364"/>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D976C39-0B94-D44F-9108-A52DD0916B5A}"/>
                </a:ext>
              </a:extLst>
            </p:cNvPr>
            <p:cNvSpPr/>
            <p:nvPr userDrawn="1"/>
          </p:nvSpPr>
          <p:spPr>
            <a:xfrm>
              <a:off x="364385" y="2475809"/>
              <a:ext cx="7858340" cy="3513221"/>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2" name="Title"/>
          <p:cNvSpPr>
            <a:spLocks noGrp="1"/>
          </p:cNvSpPr>
          <p:nvPr userDrawn="1">
            <p:ph type="ctrTitle"/>
          </p:nvPr>
        </p:nvSpPr>
        <p:spPr>
          <a:xfrm>
            <a:off x="777240" y="2985555"/>
            <a:ext cx="6521640" cy="873214"/>
          </a:xfrm>
          <a:prstGeom prst="rect">
            <a:avLst/>
          </a:prstGeom>
        </p:spPr>
        <p:txBody>
          <a:bodyPr anchor="t">
            <a:noAutofit/>
          </a:bodyPr>
          <a:lstStyle>
            <a:lvl1pPr algn="l">
              <a:lnSpc>
                <a:spcPct val="100000"/>
              </a:lnSpc>
              <a:defRPr sz="2600" b="1">
                <a:solidFill>
                  <a:schemeClr val="bg1"/>
                </a:solidFill>
              </a:defRPr>
            </a:lvl1pPr>
          </a:lstStyle>
          <a:p>
            <a:r>
              <a:rPr lang="en-US"/>
              <a:t>Click to edit Master title style</a:t>
            </a:r>
            <a:endParaRPr lang="en-US" dirty="0"/>
          </a:p>
        </p:txBody>
      </p:sp>
      <p:sp>
        <p:nvSpPr>
          <p:cNvPr id="3" name="Subtitle"/>
          <p:cNvSpPr>
            <a:spLocks noGrp="1"/>
          </p:cNvSpPr>
          <p:nvPr>
            <p:ph type="subTitle" idx="1"/>
          </p:nvPr>
        </p:nvSpPr>
        <p:spPr>
          <a:xfrm>
            <a:off x="782058" y="3986784"/>
            <a:ext cx="4297680" cy="517585"/>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cxnSp>
        <p:nvCxnSpPr>
          <p:cNvPr id="21"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867202" y="4650037"/>
            <a:ext cx="357478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3" name="Text Placeholder"/>
          <p:cNvSpPr>
            <a:spLocks noGrp="1"/>
          </p:cNvSpPr>
          <p:nvPr>
            <p:ph type="body" sz="quarter" idx="10"/>
          </p:nvPr>
        </p:nvSpPr>
        <p:spPr>
          <a:xfrm>
            <a:off x="777240" y="4718304"/>
            <a:ext cx="4443413" cy="576185"/>
          </a:xfrm>
          <a:prstGeom prst="rect">
            <a:avLst/>
          </a:prstGeom>
        </p:spPr>
        <p:txBody>
          <a:bodyPr/>
          <a:lstStyle>
            <a:lvl1pPr>
              <a:spcBef>
                <a:spcPts val="0"/>
              </a:spcBef>
              <a:defRPr sz="16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Edit Master text styles</a:t>
            </a:r>
          </a:p>
        </p:txBody>
      </p:sp>
      <p:sp>
        <p:nvSpPr>
          <p:cNvPr id="4" name="Long Copyright">
            <a:extLst>
              <a:ext uri="{FF2B5EF4-FFF2-40B4-BE49-F238E27FC236}">
                <a16:creationId xmlns:a16="http://schemas.microsoft.com/office/drawing/2014/main" id="{54514DA3-A928-4CD1-BFAE-B5DF399C4B36}"/>
              </a:ext>
            </a:extLst>
          </p:cNvPr>
          <p:cNvSpPr>
            <a:spLocks noGrp="1"/>
          </p:cNvSpPr>
          <p:nvPr>
            <p:ph type="ftr" sz="quarter" idx="11"/>
          </p:nvPr>
        </p:nvSpPr>
        <p:spPr>
          <a:xfrm>
            <a:off x="0" y="6487064"/>
            <a:ext cx="9144000" cy="370935"/>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380643474"/>
      </p:ext>
    </p:extLst>
  </p:cSld>
  <p:clrMapOvr>
    <a:masterClrMapping/>
  </p:clrMapOvr>
  <p:extLst mod="1">
    <p:ext uri="{DCECCB84-F9BA-43D5-87BE-67443E8EF086}">
      <p15:sldGuideLst xmlns:p15="http://schemas.microsoft.com/office/powerpoint/2012/main">
        <p15:guide id="1" orient="horz" pos="959">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NO Cover">
    <p:spTree>
      <p:nvGrpSpPr>
        <p:cNvPr id="1" name=""/>
        <p:cNvGrpSpPr/>
        <p:nvPr/>
      </p:nvGrpSpPr>
      <p:grpSpPr>
        <a:xfrm>
          <a:off x="0" y="0"/>
          <a:ext cx="0" cy="0"/>
          <a:chOff x="0" y="0"/>
          <a:chExt cx="0" cy="0"/>
        </a:xfrm>
      </p:grpSpPr>
      <p:grpSp>
        <p:nvGrpSpPr>
          <p:cNvPr id="5" name="MHE altered Background, fixed">
            <a:extLst>
              <a:ext uri="{FF2B5EF4-FFF2-40B4-BE49-F238E27FC236}">
                <a16:creationId xmlns:a16="http://schemas.microsoft.com/office/drawing/2014/main" id="{7A14A7A9-A9D7-4A08-A24F-4D1C1F4C29CE}"/>
              </a:ext>
              <a:ext uri="{C183D7F6-B498-43B3-948B-1728B52AA6E4}">
                <adec:decorative xmlns:adec="http://schemas.microsoft.com/office/drawing/2017/decorative" val="1"/>
              </a:ext>
            </a:extLst>
          </p:cNvPr>
          <p:cNvGrpSpPr/>
          <p:nvPr userDrawn="1"/>
        </p:nvGrpSpPr>
        <p:grpSpPr>
          <a:xfrm>
            <a:off x="0" y="1446366"/>
            <a:ext cx="9143999" cy="4991100"/>
            <a:chOff x="0" y="1524000"/>
            <a:chExt cx="9143999" cy="4991100"/>
          </a:xfrm>
        </p:grpSpPr>
        <p:sp>
          <p:nvSpPr>
            <p:cNvPr id="12" name="Rectangle 11">
              <a:extLst>
                <a:ext uri="{FF2B5EF4-FFF2-40B4-BE49-F238E27FC236}">
                  <a16:creationId xmlns:a16="http://schemas.microsoft.com/office/drawing/2014/main" id="{9500492E-5EBE-C745-8EEE-F17D4BB4582E}"/>
                </a:ext>
              </a:extLst>
            </p:cNvPr>
            <p:cNvSpPr/>
            <p:nvPr userDrawn="1"/>
          </p:nvSpPr>
          <p:spPr>
            <a:xfrm>
              <a:off x="0" y="1524000"/>
              <a:ext cx="9143999" cy="4991100"/>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D976C39-0B94-D44F-9108-A52DD0916B5A}"/>
                </a:ext>
              </a:extLst>
            </p:cNvPr>
            <p:cNvSpPr/>
            <p:nvPr userDrawn="1"/>
          </p:nvSpPr>
          <p:spPr>
            <a:xfrm>
              <a:off x="190500" y="2019300"/>
              <a:ext cx="8496300" cy="4267200"/>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2" name="Title"/>
          <p:cNvSpPr>
            <a:spLocks noGrp="1"/>
          </p:cNvSpPr>
          <p:nvPr userDrawn="1">
            <p:ph type="ctrTitle"/>
          </p:nvPr>
        </p:nvSpPr>
        <p:spPr>
          <a:xfrm>
            <a:off x="567378" y="2593298"/>
            <a:ext cx="6980170" cy="1130559"/>
          </a:xfrm>
          <a:prstGeom prst="rect">
            <a:avLst/>
          </a:prstGeom>
        </p:spPr>
        <p:txBody>
          <a:bodyPr anchor="t">
            <a:noAutofit/>
          </a:bodyPr>
          <a:lstStyle>
            <a:lvl1pPr algn="l">
              <a:lnSpc>
                <a:spcPct val="100000"/>
              </a:lnSpc>
              <a:defRPr sz="2600" b="1">
                <a:solidFill>
                  <a:schemeClr val="bg1"/>
                </a:solidFill>
              </a:defRPr>
            </a:lvl1pPr>
          </a:lstStyle>
          <a:p>
            <a:r>
              <a:rPr lang="en-US"/>
              <a:t>Click to edit Master title style</a:t>
            </a:r>
            <a:endParaRPr lang="en-US" dirty="0"/>
          </a:p>
        </p:txBody>
      </p:sp>
      <p:sp>
        <p:nvSpPr>
          <p:cNvPr id="3" name="Subtitle"/>
          <p:cNvSpPr>
            <a:spLocks noGrp="1"/>
          </p:cNvSpPr>
          <p:nvPr userDrawn="1">
            <p:ph type="subTitle" idx="1"/>
          </p:nvPr>
        </p:nvSpPr>
        <p:spPr>
          <a:xfrm>
            <a:off x="567378" y="3807503"/>
            <a:ext cx="4542020" cy="719352"/>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cxnSp>
        <p:nvCxnSpPr>
          <p:cNvPr id="21"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02310" y="4665027"/>
            <a:ext cx="357478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3" name="Text Placeholder"/>
          <p:cNvSpPr>
            <a:spLocks noGrp="1"/>
          </p:cNvSpPr>
          <p:nvPr userDrawn="1">
            <p:ph type="body" sz="quarter" idx="10"/>
          </p:nvPr>
        </p:nvSpPr>
        <p:spPr>
          <a:xfrm>
            <a:off x="567378" y="4770769"/>
            <a:ext cx="4443413" cy="576185"/>
          </a:xfrm>
          <a:prstGeom prst="rect">
            <a:avLst/>
          </a:prstGeom>
        </p:spPr>
        <p:txBody>
          <a:bodyPr/>
          <a:lstStyle>
            <a:lvl1pPr>
              <a:spcBef>
                <a:spcPts val="0"/>
              </a:spcBef>
              <a:defRPr sz="16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Edit Master text styles</a:t>
            </a:r>
          </a:p>
        </p:txBody>
      </p:sp>
      <p:sp>
        <p:nvSpPr>
          <p:cNvPr id="4" name="Long Copyright">
            <a:extLst>
              <a:ext uri="{FF2B5EF4-FFF2-40B4-BE49-F238E27FC236}">
                <a16:creationId xmlns:a16="http://schemas.microsoft.com/office/drawing/2014/main" id="{54514DA3-A928-4CD1-BFAE-B5DF399C4B36}"/>
              </a:ext>
            </a:extLst>
          </p:cNvPr>
          <p:cNvSpPr>
            <a:spLocks noGrp="1"/>
          </p:cNvSpPr>
          <p:nvPr userDrawn="1">
            <p:ph type="ftr" sz="quarter" idx="11"/>
          </p:nvPr>
        </p:nvSpPr>
        <p:spPr>
          <a:xfrm>
            <a:off x="0" y="6487064"/>
            <a:ext cx="9144000" cy="370935"/>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1233895555"/>
      </p:ext>
    </p:extLst>
  </p:cSld>
  <p:clrMapOvr>
    <a:masterClrMapping/>
  </p:clrMapOvr>
  <p:extLst mod="1">
    <p:ext uri="{DCECCB84-F9BA-43D5-87BE-67443E8EF086}">
      <p15:sldGuideLst xmlns:p15="http://schemas.microsoft.com/office/powerpoint/2012/main">
        <p15:guide id="1" orient="horz" pos="1272">
          <p15:clr>
            <a:srgbClr val="FBAE40"/>
          </p15:clr>
        </p15:guide>
        <p15:guide id="2" orient="horz" pos="3960">
          <p15:clr>
            <a:srgbClr val="FBAE40"/>
          </p15:clr>
        </p15:guide>
        <p15:guide id="3" pos="120">
          <p15:clr>
            <a:srgbClr val="FBAE40"/>
          </p15:clr>
        </p15:guide>
        <p15:guide id="4" pos="5472">
          <p15:clr>
            <a:srgbClr val="FBAE40"/>
          </p15:clr>
        </p15:guide>
        <p15:guide id="5" orient="horz" pos="22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One Main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Appendix Link">
            <a:extLst>
              <a:ext uri="{FF2B5EF4-FFF2-40B4-BE49-F238E27FC236}">
                <a16:creationId xmlns:a16="http://schemas.microsoft.com/office/drawing/2014/main" id="{3D2E3074-2DB7-4FC8-BF3F-B9711E20A3B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8" name="Image Credit">
            <a:extLst>
              <a:ext uri="{FF2B5EF4-FFF2-40B4-BE49-F238E27FC236}">
                <a16:creationId xmlns:a16="http://schemas.microsoft.com/office/drawing/2014/main" id="{3341AD32-57DF-4473-A010-15DBF087AC9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745085821"/>
      </p:ext>
    </p:extLst>
  </p:cSld>
  <p:clrMapOvr>
    <a:masterClrMapping/>
  </p:clrMapOvr>
  <p:extLst mod="1">
    <p:ext uri="{DCECCB84-F9BA-43D5-87BE-67443E8EF086}">
      <p15:sldGuideLst xmlns:p15="http://schemas.microsoft.com/office/powerpoint/2012/main">
        <p15:guide id="1" pos="2880" userDrawn="1">
          <p15:clr>
            <a:srgbClr val="FBAE40"/>
          </p15:clr>
        </p15:guide>
        <p15:guide id="2" orient="horz" pos="360" userDrawn="1">
          <p15:clr>
            <a:srgbClr val="FBAE40"/>
          </p15:clr>
        </p15:guide>
        <p15:guide id="3" pos="264" userDrawn="1">
          <p15:clr>
            <a:srgbClr val="FBAE40"/>
          </p15:clr>
        </p15:guide>
        <p15:guide id="4" orient="horz" pos="216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Horizontal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4343400"/>
            <a:ext cx="8458200" cy="1905000"/>
          </a:xfrm>
        </p:spPr>
        <p:txBody>
          <a:bodyPr>
            <a:noAutofit/>
          </a:bodyPr>
          <a:lstStyle>
            <a:lvl1pPr>
              <a:defRPr sz="2400"/>
            </a:lvl1pPr>
            <a:lvl2pPr>
              <a:defRPr sz="2400"/>
            </a:lvl2pPr>
            <a:lvl3pPr marL="640080">
              <a:defRPr sz="2000"/>
            </a:lvl3pPr>
            <a:lvl4pPr marL="455613" indent="0">
              <a:buNone/>
              <a:defRPr/>
            </a:lvl4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BA2E2FDB-1128-47F8-861C-736E66873753}"/>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96D29D1D-52C5-415C-8F04-01A8F120334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3422933013"/>
      </p:ext>
    </p:extLst>
  </p:cSld>
  <p:clrMapOvr>
    <a:masterClrMapping/>
  </p:clrMapOvr>
  <p:extLst mod="1">
    <p:ext uri="{DCECCB84-F9BA-43D5-87BE-67443E8EF086}">
      <p15:sldGuideLst xmlns:p15="http://schemas.microsoft.com/office/powerpoint/2012/main">
        <p15:guide id="1" orient="horz" pos="2592" userDrawn="1">
          <p15:clr>
            <a:srgbClr val="FBAE40"/>
          </p15:clr>
        </p15:guide>
        <p15:guide id="2" orient="horz" pos="2736"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mpariso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40767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4724400" y="1257300"/>
            <a:ext cx="4076700"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4AE6E6E7-EF0D-4B16-A430-D3E949F0A82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67124AF1-AD81-4125-B6A8-174BC6E5DB6C}"/>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78815702"/>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ne Main One Secondary">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5791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6418052" y="1257300"/>
            <a:ext cx="2383047"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AD32CF7C-C3BC-4FF7-8980-8FA18C499C01}"/>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7D6F5080-9539-4A86-A29C-6C60365B64C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446962700"/>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userDrawn="1">
          <p15:clr>
            <a:srgbClr val="FBAE40"/>
          </p15:clr>
        </p15:guide>
        <p15:guide id="5" pos="3864"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with Third as Accent">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1" y="4343400"/>
            <a:ext cx="5791200" cy="19050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22432755-BCF5-451F-968D-CFFD10D87BE2}"/>
              </a:ext>
            </a:extLst>
          </p:cNvPr>
          <p:cNvSpPr>
            <a:spLocks noGrp="1"/>
          </p:cNvSpPr>
          <p:nvPr>
            <p:ph sz="quarter" idx="15" hasCustomPrompt="1"/>
          </p:nvPr>
        </p:nvSpPr>
        <p:spPr>
          <a:xfrm>
            <a:off x="6400800" y="4343400"/>
            <a:ext cx="2400300" cy="19050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0" name="Appendix Link">
            <a:extLst>
              <a:ext uri="{FF2B5EF4-FFF2-40B4-BE49-F238E27FC236}">
                <a16:creationId xmlns:a16="http://schemas.microsoft.com/office/drawing/2014/main" id="{94C876B4-C8F8-4EDA-9579-00F8F36CB98C}"/>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1" name="Image Credit">
            <a:extLst>
              <a:ext uri="{FF2B5EF4-FFF2-40B4-BE49-F238E27FC236}">
                <a16:creationId xmlns:a16="http://schemas.microsoft.com/office/drawing/2014/main" id="{9138FC26-0A66-41D8-932B-35FF43FDA976}"/>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100005588"/>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p15:clr>
            <a:srgbClr val="FBAE40"/>
          </p15:clr>
        </p15:guide>
        <p15:guide id="5" pos="3864">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2.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 Id="rId9"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MGH logo">
            <a:extLst>
              <a:ext uri="{FF2B5EF4-FFF2-40B4-BE49-F238E27FC236}">
                <a16:creationId xmlns:a16="http://schemas.microsoft.com/office/drawing/2014/main" id="{BF372B49-B6F5-4826-B4F8-2F8A4FFF8894}"/>
              </a:ext>
            </a:extLst>
          </p:cNvPr>
          <p:cNvPicPr>
            <a:picLocks noChangeAspect="1"/>
          </p:cNvPicPr>
          <p:nvPr userDrawn="1"/>
        </p:nvPicPr>
        <p:blipFill>
          <a:blip r:embed="rId6" cstate="hqprint">
            <a:extLst>
              <a:ext uri="{28A0092B-C50C-407E-A947-70E740481C1C}">
                <a14:useLocalDpi xmlns:a14="http://schemas.microsoft.com/office/drawing/2010/main" val="0"/>
              </a:ext>
            </a:extLst>
          </a:blip>
          <a:stretch>
            <a:fillRect/>
          </a:stretch>
        </p:blipFill>
        <p:spPr>
          <a:xfrm>
            <a:off x="294106" y="283845"/>
            <a:ext cx="999514" cy="999514"/>
          </a:xfrm>
          <a:prstGeom prst="rect">
            <a:avLst/>
          </a:prstGeom>
        </p:spPr>
      </p:pic>
      <p:sp>
        <p:nvSpPr>
          <p:cNvPr id="3" name="MGH Tagline">
            <a:extLst>
              <a:ext uri="{FF2B5EF4-FFF2-40B4-BE49-F238E27FC236}">
                <a16:creationId xmlns:a16="http://schemas.microsoft.com/office/drawing/2014/main" id="{70E12349-CEA7-4006-B6E3-3E283BDBD258}"/>
              </a:ext>
            </a:extLst>
          </p:cNvPr>
          <p:cNvSpPr txBox="1"/>
          <p:nvPr userDrawn="1"/>
        </p:nvSpPr>
        <p:spPr>
          <a:xfrm>
            <a:off x="5060273" y="337349"/>
            <a:ext cx="3873993" cy="338554"/>
          </a:xfrm>
          <a:prstGeom prst="rect">
            <a:avLst/>
          </a:prstGeom>
          <a:noFill/>
        </p:spPr>
        <p:txBody>
          <a:bodyPr wrap="square" lIns="45720" rIns="4572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spc="40" dirty="0">
                <a:effectLst/>
                <a:latin typeface="Arial" panose="020B0604020202020204" pitchFamily="34" charset="0"/>
                <a:ea typeface="Calibri" panose="020F0502020204030204" pitchFamily="34" charset="0"/>
              </a:rPr>
              <a:t>Because learning changes everything.</a:t>
            </a:r>
            <a:r>
              <a:rPr lang="en-US" sz="1050" spc="40" baseline="60000" dirty="0">
                <a:effectLst/>
                <a:latin typeface="Arial" panose="020B0604020202020204" pitchFamily="34" charset="0"/>
                <a:ea typeface="Calibri" panose="020F0502020204030204" pitchFamily="34" charset="0"/>
              </a:rPr>
              <a:t>®</a:t>
            </a:r>
            <a:endParaRPr lang="en-US" sz="1600" spc="40" baseline="60000" dirty="0"/>
          </a:p>
        </p:txBody>
      </p:sp>
      <p:sp>
        <p:nvSpPr>
          <p:cNvPr id="5" name="Long Copyright"/>
          <p:cNvSpPr>
            <a:spLocks noGrp="1"/>
          </p:cNvSpPr>
          <p:nvPr>
            <p:ph type="ftr" sz="quarter" idx="3"/>
          </p:nvPr>
        </p:nvSpPr>
        <p:spPr>
          <a:xfrm>
            <a:off x="0" y="6478439"/>
            <a:ext cx="9144000" cy="379562"/>
          </a:xfrm>
          <a:prstGeom prst="rect">
            <a:avLst/>
          </a:prstGeom>
        </p:spPr>
        <p:txBody>
          <a:bodyPr vert="horz" lIns="91440" tIns="45720" rIns="91440" bIns="45720" rtlCol="0" anchor="ctr"/>
          <a:lstStyle>
            <a:lvl1pPr algn="ctr">
              <a:defRPr sz="800">
                <a:solidFill>
                  <a:schemeClr val="tx1">
                    <a:lumMod val="50000"/>
                    <a:lumOff val="50000"/>
                  </a:schemeClr>
                </a:solidFill>
              </a:defRPr>
            </a:lvl1pPr>
          </a:lstStyle>
          <a:p>
            <a:pPr defTabSz="457200">
              <a:spcBef>
                <a:spcPct val="20000"/>
              </a:spcBef>
              <a:defRPr/>
            </a:pPr>
            <a:r>
              <a:rPr lang="en-US" dirty="0"/>
              <a:t>Add long copyright</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432547"/>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95458715"/>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sz="1400" kern="1200" baseline="0">
          <a:solidFill>
            <a:schemeClr val="tx2"/>
          </a:solidFill>
          <a:latin typeface="+mn-lt"/>
          <a:ea typeface="+mn-ea"/>
          <a:cs typeface="+mn-cs"/>
        </a:defRPr>
      </a:lvl1pPr>
      <a:lvl2pPr marL="230188" indent="-228600" algn="l" defTabSz="914400" rtl="0" eaLnBrk="1" latinLnBrk="0" hangingPunct="1">
        <a:lnSpc>
          <a:spcPct val="100000"/>
        </a:lnSpc>
        <a:spcBef>
          <a:spcPts val="800"/>
        </a:spcBef>
        <a:buClrTx/>
        <a:buFont typeface="Arial" panose="020B0604020202020204" pitchFamily="34" charset="0"/>
        <a:buChar char="•"/>
        <a:defRPr sz="2000" kern="1200">
          <a:solidFill>
            <a:schemeClr val="tx2"/>
          </a:solidFill>
          <a:latin typeface="+mn-lt"/>
          <a:ea typeface="+mn-ea"/>
          <a:cs typeface="+mn-cs"/>
        </a:defRPr>
      </a:lvl2pPr>
      <a:lvl3pPr marL="460375" indent="-228600" algn="l" defTabSz="914400" rtl="0" eaLnBrk="1" latinLnBrk="0" hangingPunct="1">
        <a:lnSpc>
          <a:spcPct val="100000"/>
        </a:lnSpc>
        <a:spcBef>
          <a:spcPts val="800"/>
        </a:spcBef>
        <a:buFont typeface="Arial" panose="020B0604020202020204" pitchFamily="34" charset="0"/>
        <a:buChar char="•"/>
        <a:defRPr sz="1800" kern="1200">
          <a:solidFill>
            <a:schemeClr val="tx2"/>
          </a:solidFill>
          <a:latin typeface="+mn-lt"/>
          <a:ea typeface="+mn-ea"/>
          <a:cs typeface="+mn-cs"/>
        </a:defRPr>
      </a:lvl3pPr>
      <a:lvl4pPr marL="455613"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2880">
          <p15:clr>
            <a:srgbClr val="F26B43"/>
          </p15:clr>
        </p15:guide>
        <p15:guide id="6" pos="216">
          <p15:clr>
            <a:srgbClr val="F26B43"/>
          </p15:clr>
        </p15:guide>
        <p15:guide id="7" pos="5544">
          <p15:clr>
            <a:srgbClr val="F26B43"/>
          </p15:clr>
        </p15:guide>
        <p15:guide id="9" orient="horz" pos="4211">
          <p15:clr>
            <a:srgbClr val="F26B43"/>
          </p15:clr>
        </p15:guide>
        <p15:guide id="10" orient="horz" pos="960">
          <p15:clr>
            <a:srgbClr val="F26B43"/>
          </p15:clr>
        </p15:guide>
        <p15:guide id="11" orient="horz" pos="410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273877"/>
            <a:ext cx="8458200" cy="4944374"/>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881564708"/>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9" r:id="rId3"/>
    <p:sldLayoutId id="2147483695" r:id="rId4"/>
    <p:sldLayoutId id="2147483696" r:id="rId5"/>
    <p:sldLayoutId id="2147483697" r:id="rId6"/>
    <p:sldLayoutId id="2147483704" r:id="rId7"/>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userDrawn="1">
          <p15:clr>
            <a:srgbClr val="F26B43"/>
          </p15:clr>
        </p15:guide>
        <p15:guide id="11" orient="horz" pos="4104">
          <p15:clr>
            <a:srgbClr val="F26B43"/>
          </p15:clr>
        </p15:guide>
        <p15:guide id="12" orient="horz" pos="864" userDrawn="1">
          <p15:clr>
            <a:srgbClr val="F26B43"/>
          </p15:clr>
        </p15:guide>
        <p15:guide id="13" orient="horz" pos="360" userDrawn="1">
          <p15:clr>
            <a:srgbClr val="F26B43"/>
          </p15:clr>
        </p15:guide>
        <p15:guide id="14" orient="horz" pos="3936" userDrawn="1">
          <p15:clr>
            <a:srgbClr val="F26B43"/>
          </p15:clr>
        </p15:guide>
        <p15:guide id="15" pos="984" userDrawn="1">
          <p15:clr>
            <a:srgbClr val="F26B43"/>
          </p15:clr>
        </p15:guide>
        <p15:guide id="16" pos="5376" userDrawn="1">
          <p15:clr>
            <a:srgbClr val="F26B43"/>
          </p15:clr>
        </p15:guide>
        <p15:guide id="17" pos="264"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0" y="6495691"/>
            <a:ext cx="9144000" cy="362309"/>
          </a:xfrm>
          <a:prstGeom prst="rect">
            <a:avLst/>
          </a:prstGeom>
        </p:spPr>
        <p:txBody>
          <a:bodyPr vert="horz" lIns="91440" tIns="45720" rIns="91440" bIns="45720" rtlCol="0" anchor="ctr"/>
          <a:lstStyle>
            <a:lvl1pPr algn="ctr">
              <a:defRPr sz="800">
                <a:solidFill>
                  <a:schemeClr val="tx1">
                    <a:lumMod val="50000"/>
                    <a:lumOff val="50000"/>
                  </a:schemeClr>
                </a:solidFill>
              </a:defRPr>
            </a:lvl1pPr>
          </a:lstStyle>
          <a:p>
            <a:r>
              <a:rPr lang="en-US" dirty="0"/>
              <a:t>Add long copyright line here</a:t>
            </a:r>
          </a:p>
        </p:txBody>
      </p:sp>
      <p:sp>
        <p:nvSpPr>
          <p:cNvPr id="6" name="MGH Yellow Line">
            <a:extLst>
              <a:ext uri="{FF2B5EF4-FFF2-40B4-BE49-F238E27FC236}">
                <a16:creationId xmlns:a16="http://schemas.microsoft.com/office/drawing/2014/main" id="{F20163A4-4644-4B17-9C8A-EF42A992331B}"/>
              </a:ext>
              <a:ext uri="{C183D7F6-B498-43B3-948B-1728B52AA6E4}">
                <adec:decorative xmlns:adec="http://schemas.microsoft.com/office/drawing/2017/decorative" val="1"/>
              </a:ext>
            </a:extLst>
          </p:cNvPr>
          <p:cNvSpPr/>
          <p:nvPr userDrawn="1"/>
        </p:nvSpPr>
        <p:spPr>
          <a:xfrm>
            <a:off x="0" y="6432547"/>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37998185"/>
      </p:ext>
    </p:extLst>
  </p:cSld>
  <p:clrMap bg1="lt1" tx1="dk1" bg2="lt2" tx2="dk2" accent1="accent1" accent2="accent2" accent3="accent3" accent4="accent4" accent5="accent5" accent6="accent6" hlink="hlink" folHlink="folHlink"/>
  <p:sldLayoutIdLst>
    <p:sldLayoutId id="2147483685" r:id="rId1"/>
  </p:sldLayoutIdLst>
  <p:hf hdr="0" dt="0"/>
  <p:txStyles>
    <p:titleStyle>
      <a:lvl1pPr algn="ctr" defTabSz="914400" rtl="0" eaLnBrk="1" latinLnBrk="0" hangingPunct="1">
        <a:lnSpc>
          <a:spcPct val="90000"/>
        </a:lnSpc>
        <a:spcBef>
          <a:spcPct val="0"/>
        </a:spcBef>
        <a:buNone/>
        <a:defRPr sz="1600" b="0" kern="1200">
          <a:solidFill>
            <a:schemeClr val="tx2"/>
          </a:solidFill>
          <a:latin typeface="+mj-lt"/>
          <a:ea typeface="+mj-ea"/>
          <a:cs typeface="+mj-cs"/>
        </a:defRPr>
      </a:lvl1pPr>
    </p:titleStyle>
    <p:bodyStyle>
      <a:lvl1pPr marL="0" marR="0" indent="0" algn="ctr" defTabSz="914400" rtl="0" eaLnBrk="1" fontAlgn="auto" latinLnBrk="0" hangingPunct="1">
        <a:lnSpc>
          <a:spcPct val="100000"/>
        </a:lnSpc>
        <a:spcBef>
          <a:spcPts val="0"/>
        </a:spcBef>
        <a:spcAft>
          <a:spcPts val="0"/>
        </a:spcAft>
        <a:buClrTx/>
        <a:buSzTx/>
        <a:buFontTx/>
        <a:buNone/>
        <a:tabLst/>
        <a:defRPr sz="2000" kern="1200">
          <a:solidFill>
            <a:schemeClr val="tx2"/>
          </a:solidFill>
          <a:latin typeface="+mn-lt"/>
          <a:ea typeface="+mn-ea"/>
          <a:cs typeface="+mn-cs"/>
        </a:defRPr>
      </a:lvl1pPr>
      <a:lvl2pPr marL="230188" indent="-228600" algn="l" defTabSz="914400" rtl="0" eaLnBrk="1" latinLnBrk="0" hangingPunct="1">
        <a:lnSpc>
          <a:spcPct val="100000"/>
        </a:lnSpc>
        <a:spcBef>
          <a:spcPts val="800"/>
        </a:spcBef>
        <a:buClrTx/>
        <a:buFont typeface="Arial" panose="020B0604020202020204" pitchFamily="34" charset="0"/>
        <a:buChar char="•"/>
        <a:defRPr sz="2000" kern="1200">
          <a:solidFill>
            <a:schemeClr val="tx2"/>
          </a:solidFill>
          <a:latin typeface="+mn-lt"/>
          <a:ea typeface="+mn-ea"/>
          <a:cs typeface="+mn-cs"/>
        </a:defRPr>
      </a:lvl2pPr>
      <a:lvl3pPr marL="460375" indent="-228600" algn="l" defTabSz="914400" rtl="0" eaLnBrk="1" latinLnBrk="0" hangingPunct="1">
        <a:lnSpc>
          <a:spcPct val="100000"/>
        </a:lnSpc>
        <a:spcBef>
          <a:spcPts val="800"/>
        </a:spcBef>
        <a:buFont typeface="Arial" panose="020B0604020202020204" pitchFamily="34" charset="0"/>
        <a:buChar char="•"/>
        <a:defRPr sz="1800" kern="1200">
          <a:solidFill>
            <a:schemeClr val="tx2"/>
          </a:solidFill>
          <a:latin typeface="+mn-lt"/>
          <a:ea typeface="+mn-ea"/>
          <a:cs typeface="+mn-cs"/>
        </a:defRPr>
      </a:lvl3pPr>
      <a:lvl4pPr marL="455613"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2112" userDrawn="1">
          <p15:clr>
            <a:srgbClr val="F26B43"/>
          </p15:clr>
        </p15:guide>
        <p15:guide id="6" pos="216">
          <p15:clr>
            <a:srgbClr val="F26B43"/>
          </p15:clr>
        </p15:guide>
        <p15:guide id="7" pos="5544">
          <p15:clr>
            <a:srgbClr val="F26B43"/>
          </p15:clr>
        </p15:guide>
        <p15:guide id="9" orient="horz" pos="4211">
          <p15:clr>
            <a:srgbClr val="F26B43"/>
          </p15:clr>
        </p15:guide>
        <p15:guide id="10" orient="horz" pos="624" userDrawn="1">
          <p15:clr>
            <a:srgbClr val="F26B43"/>
          </p15:clr>
        </p15:guide>
        <p15:guide id="11" orient="horz" pos="4104">
          <p15:clr>
            <a:srgbClr val="F26B43"/>
          </p15:clr>
        </p15:guide>
        <p15:guide id="12" orient="horz" pos="2160" userDrawn="1">
          <p15:clr>
            <a:srgbClr val="F26B43"/>
          </p15:clr>
        </p15:guide>
        <p15:guide id="13" pos="3648"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Text Placeholder">
            <a:extLst>
              <a:ext uri="{FF2B5EF4-FFF2-40B4-BE49-F238E27FC236}">
                <a16:creationId xmlns:a16="http://schemas.microsoft.com/office/drawing/2014/main" id="{BEB99B55-73FB-42B4-93ED-C5E818675C31}"/>
              </a:ext>
            </a:extLst>
          </p:cNvPr>
          <p:cNvSpPr>
            <a:spLocks noGrp="1"/>
          </p:cNvSpPr>
          <p:nvPr>
            <p:ph type="body" idx="1"/>
          </p:nvPr>
        </p:nvSpPr>
        <p:spPr>
          <a:xfrm>
            <a:off x="342901" y="1976546"/>
            <a:ext cx="6480593" cy="4351338"/>
          </a:xfrm>
          <a:prstGeom prst="rect">
            <a:avLst/>
          </a:prstGeom>
        </p:spPr>
        <p:txBody>
          <a:bodyPr vert="horz" lIns="91440" tIns="45720" rIns="91440" bIns="45720" rtlCol="0">
            <a:noAutofit/>
          </a:bodyPr>
          <a:lstStyle/>
          <a:p>
            <a:pPr lvl="0"/>
            <a:r>
              <a:rPr lang="en-US" dirty="0"/>
              <a:t>Slide Content</a:t>
            </a:r>
          </a:p>
          <a:p>
            <a:pPr lvl="2"/>
            <a:r>
              <a:rPr lang="en-US" dirty="0"/>
              <a:t>Second level</a:t>
            </a:r>
          </a:p>
          <a:p>
            <a:pPr lvl="3"/>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24279" y="6660234"/>
            <a:ext cx="1285344"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grpSp>
        <p:nvGrpSpPr>
          <p:cNvPr id="6" name="MGH Shape">
            <a:extLst>
              <a:ext uri="{FF2B5EF4-FFF2-40B4-BE49-F238E27FC236}">
                <a16:creationId xmlns:a16="http://schemas.microsoft.com/office/drawing/2014/main" id="{B719ECBD-8119-4217-9D58-2638FA4365C1}"/>
              </a:ext>
              <a:ext uri="{C183D7F6-B498-43B3-948B-1728B52AA6E4}">
                <adec:decorative xmlns:adec="http://schemas.microsoft.com/office/drawing/2017/decorative" val="1"/>
              </a:ext>
            </a:extLst>
          </p:cNvPr>
          <p:cNvGrpSpPr/>
          <p:nvPr userDrawn="1"/>
        </p:nvGrpSpPr>
        <p:grpSpPr>
          <a:xfrm>
            <a:off x="6622742" y="0"/>
            <a:ext cx="2521258" cy="6623843"/>
            <a:chOff x="3491346" y="0"/>
            <a:chExt cx="2508933" cy="6367263"/>
          </a:xfrm>
        </p:grpSpPr>
        <p:sp>
          <p:nvSpPr>
            <p:cNvPr id="9" name="Freeform 11">
              <a:extLst>
                <a:ext uri="{FF2B5EF4-FFF2-40B4-BE49-F238E27FC236}">
                  <a16:creationId xmlns:a16="http://schemas.microsoft.com/office/drawing/2014/main" id="{FCAD01AC-30CD-4728-B0FD-543493B2CE55}"/>
                </a:ext>
              </a:extLst>
            </p:cNvPr>
            <p:cNvSpPr/>
            <p:nvPr/>
          </p:nvSpPr>
          <p:spPr>
            <a:xfrm rot="10800000">
              <a:off x="5468761" y="1352709"/>
              <a:ext cx="531517" cy="1821241"/>
            </a:xfrm>
            <a:custGeom>
              <a:avLst/>
              <a:gdLst>
                <a:gd name="connsiteX0" fmla="*/ 0 w 531517"/>
                <a:gd name="connsiteY0" fmla="*/ 1821241 h 1821241"/>
                <a:gd name="connsiteX1" fmla="*/ 0 w 531517"/>
                <a:gd name="connsiteY1" fmla="*/ 0 h 1821241"/>
                <a:gd name="connsiteX2" fmla="*/ 531517 w 531517"/>
                <a:gd name="connsiteY2" fmla="*/ 672400 h 1821241"/>
                <a:gd name="connsiteX3" fmla="*/ 0 w 531517"/>
                <a:gd name="connsiteY3" fmla="*/ 1821241 h 1821241"/>
              </a:gdLst>
              <a:ahLst/>
              <a:cxnLst>
                <a:cxn ang="0">
                  <a:pos x="connsiteX0" y="connsiteY0"/>
                </a:cxn>
                <a:cxn ang="0">
                  <a:pos x="connsiteX1" y="connsiteY1"/>
                </a:cxn>
                <a:cxn ang="0">
                  <a:pos x="connsiteX2" y="connsiteY2"/>
                </a:cxn>
                <a:cxn ang="0">
                  <a:pos x="connsiteX3" y="connsiteY3"/>
                </a:cxn>
              </a:cxnLst>
              <a:rect l="l" t="t" r="r" b="b"/>
              <a:pathLst>
                <a:path w="531517" h="1821241">
                  <a:moveTo>
                    <a:pt x="0" y="1821241"/>
                  </a:moveTo>
                  <a:lnTo>
                    <a:pt x="0" y="0"/>
                  </a:lnTo>
                  <a:lnTo>
                    <a:pt x="531517" y="672400"/>
                  </a:lnTo>
                  <a:lnTo>
                    <a:pt x="0" y="1821241"/>
                  </a:lnTo>
                  <a:close/>
                </a:path>
              </a:pathLst>
            </a:custGeom>
            <a:solidFill>
              <a:srgbClr val="9F22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10" name="Freeform 12">
              <a:extLst>
                <a:ext uri="{FF2B5EF4-FFF2-40B4-BE49-F238E27FC236}">
                  <a16:creationId xmlns:a16="http://schemas.microsoft.com/office/drawing/2014/main" id="{9A51DD71-B849-456F-A479-25728C0B26F4}"/>
                </a:ext>
              </a:extLst>
            </p:cNvPr>
            <p:cNvSpPr/>
            <p:nvPr/>
          </p:nvSpPr>
          <p:spPr>
            <a:xfrm rot="10800000">
              <a:off x="3491346" y="0"/>
              <a:ext cx="2508932" cy="2501550"/>
            </a:xfrm>
            <a:custGeom>
              <a:avLst/>
              <a:gdLst>
                <a:gd name="connsiteX0" fmla="*/ 2508932 w 2508932"/>
                <a:gd name="connsiteY0" fmla="*/ 2501550 h 2501550"/>
                <a:gd name="connsiteX1" fmla="*/ 0 w 2508932"/>
                <a:gd name="connsiteY1" fmla="*/ 2501550 h 2501550"/>
                <a:gd name="connsiteX2" fmla="*/ 0 w 2508932"/>
                <a:gd name="connsiteY2" fmla="*/ 1148841 h 2501550"/>
                <a:gd name="connsiteX3" fmla="*/ 531517 w 2508932"/>
                <a:gd name="connsiteY3" fmla="*/ 0 h 2501550"/>
                <a:gd name="connsiteX4" fmla="*/ 2508932 w 2508932"/>
                <a:gd name="connsiteY4" fmla="*/ 2501550 h 2501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8932" h="2501550">
                  <a:moveTo>
                    <a:pt x="2508932" y="2501550"/>
                  </a:moveTo>
                  <a:lnTo>
                    <a:pt x="0" y="2501550"/>
                  </a:lnTo>
                  <a:lnTo>
                    <a:pt x="0" y="1148841"/>
                  </a:lnTo>
                  <a:lnTo>
                    <a:pt x="531517" y="0"/>
                  </a:lnTo>
                  <a:lnTo>
                    <a:pt x="2508932" y="2501550"/>
                  </a:lnTo>
                  <a:close/>
                </a:path>
              </a:pathLst>
            </a:custGeom>
            <a:solidFill>
              <a:srgbClr val="E2DF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11" name="Freeform 13">
              <a:extLst>
                <a:ext uri="{FF2B5EF4-FFF2-40B4-BE49-F238E27FC236}">
                  <a16:creationId xmlns:a16="http://schemas.microsoft.com/office/drawing/2014/main" id="{CE349BEA-4244-4589-91D3-1DECC6AB1E90}"/>
                </a:ext>
              </a:extLst>
            </p:cNvPr>
            <p:cNvSpPr/>
            <p:nvPr/>
          </p:nvSpPr>
          <p:spPr>
            <a:xfrm rot="10800000">
              <a:off x="3680272" y="1352707"/>
              <a:ext cx="2320007" cy="5014556"/>
            </a:xfrm>
            <a:custGeom>
              <a:avLst/>
              <a:gdLst>
                <a:gd name="connsiteX0" fmla="*/ 0 w 2320007"/>
                <a:gd name="connsiteY0" fmla="*/ 5014556 h 5014556"/>
                <a:gd name="connsiteX1" fmla="*/ 0 w 2320007"/>
                <a:gd name="connsiteY1" fmla="*/ 0 h 5014556"/>
                <a:gd name="connsiteX2" fmla="*/ 2320007 w 2320007"/>
                <a:gd name="connsiteY2" fmla="*/ 0 h 5014556"/>
                <a:gd name="connsiteX3" fmla="*/ 531518 w 2320007"/>
                <a:gd name="connsiteY3" fmla="*/ 3865713 h 5014556"/>
                <a:gd name="connsiteX4" fmla="*/ 1 w 2320007"/>
                <a:gd name="connsiteY4" fmla="*/ 3193313 h 5014556"/>
                <a:gd name="connsiteX5" fmla="*/ 1 w 2320007"/>
                <a:gd name="connsiteY5" fmla="*/ 5014554 h 5014556"/>
                <a:gd name="connsiteX6" fmla="*/ 0 w 2320007"/>
                <a:gd name="connsiteY6" fmla="*/ 5014556 h 5014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20007" h="5014556">
                  <a:moveTo>
                    <a:pt x="0" y="5014556"/>
                  </a:moveTo>
                  <a:lnTo>
                    <a:pt x="0" y="0"/>
                  </a:lnTo>
                  <a:lnTo>
                    <a:pt x="2320007" y="0"/>
                  </a:lnTo>
                  <a:lnTo>
                    <a:pt x="531518" y="3865713"/>
                  </a:lnTo>
                  <a:lnTo>
                    <a:pt x="1" y="3193313"/>
                  </a:lnTo>
                  <a:lnTo>
                    <a:pt x="1" y="5014554"/>
                  </a:lnTo>
                  <a:lnTo>
                    <a:pt x="0" y="50145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grpSp>
      <p:sp>
        <p:nvSpPr>
          <p:cNvPr id="13" name="Title Placeholder">
            <a:extLst>
              <a:ext uri="{FF2B5EF4-FFF2-40B4-BE49-F238E27FC236}">
                <a16:creationId xmlns:a16="http://schemas.microsoft.com/office/drawing/2014/main" id="{34622483-C344-43F3-82BE-D7AE2DFFFAB0}"/>
              </a:ext>
            </a:extLst>
          </p:cNvPr>
          <p:cNvSpPr>
            <a:spLocks noGrp="1"/>
          </p:cNvSpPr>
          <p:nvPr>
            <p:ph type="title"/>
          </p:nvPr>
        </p:nvSpPr>
        <p:spPr>
          <a:xfrm>
            <a:off x="342900" y="136257"/>
            <a:ext cx="6073803" cy="685800"/>
          </a:xfrm>
          <a:prstGeom prst="rect">
            <a:avLst/>
          </a:prstGeom>
        </p:spPr>
        <p:txBody>
          <a:bodyPr vert="horz" lIns="91440" tIns="45720" rIns="91440" bIns="45720" rtlCol="0" anchor="ctr">
            <a:noAutofit/>
          </a:bodyPr>
          <a:lstStyle/>
          <a:p>
            <a:r>
              <a:rPr lang="en-US" dirty="0"/>
              <a:t>Title goes here</a:t>
            </a:r>
          </a:p>
        </p:txBody>
      </p:sp>
      <p:sp>
        <p:nvSpPr>
          <p:cNvPr id="14"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3690558099"/>
      </p:ext>
    </p:extLst>
  </p:cSld>
  <p:clrMap bg1="lt1" tx1="dk1" bg2="lt2" tx2="dk2" accent1="accent1" accent2="accent2" accent3="accent3" accent4="accent4" accent5="accent5" accent6="accent6" hlink="hlink" folHlink="folHlink"/>
  <p:sldLayoutIdLst>
    <p:sldLayoutId id="2147483690" r:id="rId1"/>
    <p:sldLayoutId id="2147483698" r:id="rId2"/>
  </p:sldLayoutIdLst>
  <p:hf hdr="0" dt="0"/>
  <p:txStyles>
    <p:titleStyle>
      <a:lvl1pPr algn="l" defTabSz="914400" rtl="0" eaLnBrk="1" latinLnBrk="0" hangingPunct="1">
        <a:lnSpc>
          <a:spcPct val="10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000" kern="1200">
          <a:solidFill>
            <a:schemeClr val="tx2"/>
          </a:solidFill>
          <a:latin typeface="+mn-lt"/>
          <a:ea typeface="+mn-ea"/>
          <a:cs typeface="+mn-cs"/>
        </a:defRPr>
      </a:lvl1pPr>
      <a:lvl2pPr marL="1588" indent="0" algn="l" defTabSz="914400" rtl="0" eaLnBrk="1" latinLnBrk="0" hangingPunct="1">
        <a:lnSpc>
          <a:spcPct val="100000"/>
        </a:lnSpc>
        <a:spcBef>
          <a:spcPts val="800"/>
        </a:spcBef>
        <a:buClrTx/>
        <a:buFont typeface="Arial" panose="020B0604020202020204" pitchFamily="34" charset="0"/>
        <a:buNone/>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buFont typeface="Arial" panose="020B0604020202020204" pitchFamily="34" charset="0"/>
        <a:buChar char="•"/>
        <a:defRPr sz="20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5544" userDrawn="1">
          <p15:clr>
            <a:srgbClr val="F26B43"/>
          </p15:clr>
        </p15:guide>
        <p15:guide id="6" pos="216">
          <p15:clr>
            <a:srgbClr val="F26B43"/>
          </p15:clr>
        </p15:guide>
        <p15:guide id="7" pos="4296" userDrawn="1">
          <p15:clr>
            <a:srgbClr val="F26B43"/>
          </p15:clr>
        </p15:guide>
        <p15:guide id="9" orient="horz" pos="4211">
          <p15:clr>
            <a:srgbClr val="F26B43"/>
          </p15:clr>
        </p15:guide>
        <p15:guide id="10" orient="horz" pos="1248" userDrawn="1">
          <p15:clr>
            <a:srgbClr val="F26B43"/>
          </p15:clr>
        </p15:guide>
        <p15:guide id="11" orient="horz" pos="3984" userDrawn="1">
          <p15:clr>
            <a:srgbClr val="F26B43"/>
          </p15:clr>
        </p15:guide>
        <p15:guide id="12" orient="horz" pos="1656" userDrawn="1">
          <p15:clr>
            <a:srgbClr val="F26B43"/>
          </p15:clr>
        </p15:guide>
        <p15:guide id="13" pos="2980">
          <p15:clr>
            <a:srgbClr val="F26B43"/>
          </p15:clr>
        </p15:guide>
        <p15:guide id="14" orient="horz" pos="2260" userDrawn="1">
          <p15:clr>
            <a:srgbClr val="F26B43"/>
          </p15:clr>
        </p15:guide>
        <p15:guide id="15" pos="264"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371599"/>
            <a:ext cx="8458200" cy="4876801"/>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2924093042"/>
      </p:ext>
    </p:extLst>
  </p:cSld>
  <p:clrMap bg1="lt1" tx1="dk1" bg2="lt2" tx2="dk2" accent1="accent1" accent2="accent2" accent3="accent3" accent4="accent4" accent5="accent5" accent6="accent6" hlink="hlink" folHlink="folHlink"/>
  <p:sldLayoutIdLst>
    <p:sldLayoutId id="2147483702" r:id="rId1"/>
    <p:sldLayoutId id="2147483703" r:id="rId2"/>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p15:clr>
            <a:srgbClr val="F26B43"/>
          </p15:clr>
        </p15:guide>
        <p15:guide id="11" orient="horz" pos="4104">
          <p15:clr>
            <a:srgbClr val="F26B43"/>
          </p15:clr>
        </p15:guide>
        <p15:guide id="12" orient="horz" pos="864">
          <p15:clr>
            <a:srgbClr val="F26B43"/>
          </p15:clr>
        </p15:guide>
        <p15:guide id="13" orient="horz" pos="360">
          <p15:clr>
            <a:srgbClr val="F26B43"/>
          </p15:clr>
        </p15:guide>
        <p15:guide id="14" orient="horz" pos="3936">
          <p15:clr>
            <a:srgbClr val="F26B43"/>
          </p15:clr>
        </p15:guide>
        <p15:guide id="15" pos="984">
          <p15:clr>
            <a:srgbClr val="F26B43"/>
          </p15:clr>
        </p15:guide>
        <p15:guide id="16" pos="5376">
          <p15:clr>
            <a:srgbClr val="F26B43"/>
          </p15:clr>
        </p15:guide>
        <p15:guide id="17" pos="264">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273877"/>
            <a:ext cx="8458200" cy="4944374"/>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2740990616"/>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p15:clr>
            <a:srgbClr val="F26B43"/>
          </p15:clr>
        </p15:guide>
        <p15:guide id="11" orient="horz" pos="4104">
          <p15:clr>
            <a:srgbClr val="F26B43"/>
          </p15:clr>
        </p15:guide>
        <p15:guide id="12" orient="horz" pos="864">
          <p15:clr>
            <a:srgbClr val="F26B43"/>
          </p15:clr>
        </p15:guide>
        <p15:guide id="13" orient="horz" pos="360">
          <p15:clr>
            <a:srgbClr val="F26B43"/>
          </p15:clr>
        </p15:guide>
        <p15:guide id="14" orient="horz" pos="3936">
          <p15:clr>
            <a:srgbClr val="F26B43"/>
          </p15:clr>
        </p15:guide>
        <p15:guide id="15" pos="984">
          <p15:clr>
            <a:srgbClr val="F26B43"/>
          </p15:clr>
        </p15:guide>
        <p15:guide id="16" pos="5376">
          <p15:clr>
            <a:srgbClr val="F26B43"/>
          </p15:clr>
        </p15:guide>
        <p15:guide id="17" pos="2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slide" Target="slide48.xml"/><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4.xml"/></Relationships>
</file>

<file path=ppt/slides/_rels/slide47.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23.xml"/><Relationship Id="rId1" Type="http://schemas.openxmlformats.org/officeDocument/2006/relationships/slideLayout" Target="../slideLayouts/slideLayout24.xml"/></Relationships>
</file>

<file path=ppt/slides/_rels/slide49.xml.rels><?xml version="1.0" encoding="UTF-8" standalone="yes"?>
<Relationships xmlns="http://schemas.openxmlformats.org/package/2006/relationships"><Relationship Id="rId2" Type="http://schemas.openxmlformats.org/officeDocument/2006/relationships/slide" Target="slide37.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slide" Target="slide47.xml"/><Relationship Id="rId2" Type="http://schemas.openxmlformats.org/officeDocument/2006/relationships/image" Target="../media/image4.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F14C897A-4409-4F96-826A-7AE9F1281913}"/>
              </a:ext>
            </a:extLst>
          </p:cNvPr>
          <p:cNvSpPr>
            <a:spLocks noGrp="1"/>
          </p:cNvSpPr>
          <p:nvPr>
            <p:ph type="ctrTitle"/>
          </p:nvPr>
        </p:nvSpPr>
        <p:spPr/>
        <p:txBody>
          <a:bodyPr/>
          <a:lstStyle/>
          <a:p>
            <a:r>
              <a:rPr lang="en-US" dirty="0"/>
              <a:t>Chapter 11</a:t>
            </a:r>
          </a:p>
        </p:txBody>
      </p:sp>
      <p:sp>
        <p:nvSpPr>
          <p:cNvPr id="13" name="Subtitle 2">
            <a:extLst>
              <a:ext uri="{FF2B5EF4-FFF2-40B4-BE49-F238E27FC236}">
                <a16:creationId xmlns:a16="http://schemas.microsoft.com/office/drawing/2014/main" id="{39DC5F79-D657-4B2E-8FAB-C143E5618948}"/>
              </a:ext>
            </a:extLst>
          </p:cNvPr>
          <p:cNvSpPr>
            <a:spLocks noGrp="1"/>
          </p:cNvSpPr>
          <p:nvPr>
            <p:ph type="subTitle" idx="1"/>
          </p:nvPr>
        </p:nvSpPr>
        <p:spPr>
          <a:xfrm>
            <a:off x="782057" y="3909510"/>
            <a:ext cx="3648275" cy="517585"/>
          </a:xfrm>
        </p:spPr>
        <p:txBody>
          <a:bodyPr/>
          <a:lstStyle/>
          <a:p>
            <a:r>
              <a:rPr lang="en-US" sz="2000" b="1" dirty="0"/>
              <a:t>Aggregate Planning and Master Scheduling</a:t>
            </a:r>
          </a:p>
        </p:txBody>
      </p:sp>
      <p:sp>
        <p:nvSpPr>
          <p:cNvPr id="14" name="Text Placeholder 3">
            <a:extLst>
              <a:ext uri="{FF2B5EF4-FFF2-40B4-BE49-F238E27FC236}">
                <a16:creationId xmlns:a16="http://schemas.microsoft.com/office/drawing/2014/main" id="{A59F268B-4D44-410E-9686-AEB4FDBAB432}"/>
              </a:ext>
            </a:extLst>
          </p:cNvPr>
          <p:cNvSpPr>
            <a:spLocks noGrp="1"/>
          </p:cNvSpPr>
          <p:nvPr>
            <p:ph type="body" sz="quarter" idx="10"/>
          </p:nvPr>
        </p:nvSpPr>
        <p:spPr>
          <a:xfrm>
            <a:off x="777239" y="4718304"/>
            <a:ext cx="4663440" cy="1236726"/>
          </a:xfrm>
        </p:spPr>
        <p:txBody>
          <a:bodyPr/>
          <a:lstStyle/>
          <a:p>
            <a:pPr>
              <a:spcBef>
                <a:spcPts val="300"/>
              </a:spcBef>
            </a:pPr>
            <a:r>
              <a:rPr lang="en-US" sz="2000" b="1" dirty="0"/>
              <a:t>Operations Management</a:t>
            </a:r>
          </a:p>
          <a:p>
            <a:pPr>
              <a:spcBef>
                <a:spcPts val="300"/>
              </a:spcBef>
            </a:pPr>
            <a:r>
              <a:rPr lang="en-IN" dirty="0"/>
              <a:t>FOURTEENTH EDITION</a:t>
            </a:r>
          </a:p>
          <a:p>
            <a:pPr>
              <a:spcBef>
                <a:spcPts val="1200"/>
              </a:spcBef>
            </a:pPr>
            <a:r>
              <a:rPr lang="en-IN" dirty="0"/>
              <a:t>William J. Stevenson</a:t>
            </a:r>
          </a:p>
        </p:txBody>
      </p:sp>
      <p:sp>
        <p:nvSpPr>
          <p:cNvPr id="6" name="Footer Placeholder 4">
            <a:extLst>
              <a:ext uri="{FF2B5EF4-FFF2-40B4-BE49-F238E27FC236}">
                <a16:creationId xmlns:a16="http://schemas.microsoft.com/office/drawing/2014/main" id="{5075BF32-B42F-470F-B1EE-DD2931D140AA}"/>
              </a:ext>
            </a:extLst>
          </p:cNvPr>
          <p:cNvSpPr>
            <a:spLocks noGrp="1"/>
          </p:cNvSpPr>
          <p:nvPr>
            <p:ph type="ftr" sz="quarter" idx="11"/>
          </p:nvPr>
        </p:nvSpPr>
        <p:spPr/>
        <p:txBody>
          <a:bodyPr/>
          <a:lstStyle/>
          <a:p>
            <a:pPr lvl="0"/>
            <a:r>
              <a:rPr lang="en-US" dirty="0"/>
              <a:t>© 2021 McGraw Hill. All rights reserved. Authorized only for instructor use in the classroom.</a:t>
            </a:r>
          </a:p>
          <a:p>
            <a:pPr lvl="0"/>
            <a:r>
              <a:rPr lang="en-US" dirty="0"/>
              <a:t>No reproduction or further distribution permitted without the prior written consent of McGraw Hill.</a:t>
            </a:r>
          </a:p>
        </p:txBody>
      </p:sp>
    </p:spTree>
    <p:extLst>
      <p:ext uri="{BB962C8B-B14F-4D97-AF65-F5344CB8AC3E}">
        <p14:creationId xmlns:p14="http://schemas.microsoft.com/office/powerpoint/2010/main" val="3028515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Demand and Supply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11.2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dirty="0"/>
              <a:t>Aggregate planners are concerned with the</a:t>
            </a:r>
          </a:p>
          <a:p>
            <a:pPr lvl="1"/>
            <a:r>
              <a:rPr lang="en-US" b="1" dirty="0"/>
              <a:t>Demand quantity</a:t>
            </a:r>
          </a:p>
          <a:p>
            <a:pPr lvl="2"/>
            <a:r>
              <a:rPr lang="en-US" sz="2200" dirty="0"/>
              <a:t>If demand exceeds capacity, attempt to achieve balance by altering capacity, demand, or both</a:t>
            </a:r>
          </a:p>
          <a:p>
            <a:pPr lvl="1"/>
            <a:r>
              <a:rPr lang="en-US" b="1" dirty="0"/>
              <a:t>Timing of demand</a:t>
            </a:r>
          </a:p>
          <a:p>
            <a:pPr lvl="2"/>
            <a:r>
              <a:rPr lang="en-US" sz="2200" dirty="0"/>
              <a:t>Even if demand and capacity are approximately equal, planners still often have to deal with uneven demand within the planning period</a:t>
            </a:r>
          </a:p>
        </p:txBody>
      </p:sp>
    </p:spTree>
    <p:extLst>
      <p:ext uri="{BB962C8B-B14F-4D97-AF65-F5344CB8AC3E}">
        <p14:creationId xmlns:p14="http://schemas.microsoft.com/office/powerpoint/2010/main" val="11968798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Aggregate Planning Inputs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3852"/>
            <a:ext cx="1046922" cy="323490"/>
          </a:xfrm>
        </p:spPr>
        <p:txBody>
          <a:bodyPr/>
          <a:lstStyle/>
          <a:p>
            <a:r>
              <a:rPr lang="en-US" sz="1800" b="1" dirty="0">
                <a:solidFill>
                  <a:schemeClr val="tx1"/>
                </a:solidFill>
              </a:rPr>
              <a:t>LO 11.2</a:t>
            </a:r>
          </a:p>
        </p:txBody>
      </p:sp>
      <p:sp>
        <p:nvSpPr>
          <p:cNvPr id="5" name="Content Placeholder 3"/>
          <p:cNvSpPr>
            <a:spLocks noGrp="1"/>
          </p:cNvSpPr>
          <p:nvPr>
            <p:ph sz="quarter" idx="14"/>
          </p:nvPr>
        </p:nvSpPr>
        <p:spPr>
          <a:xfrm>
            <a:off x="342900" y="1384696"/>
            <a:ext cx="4191000" cy="4901804"/>
          </a:xfrm>
        </p:spPr>
        <p:txBody>
          <a:bodyPr/>
          <a:lstStyle/>
          <a:p>
            <a:pPr>
              <a:spcBef>
                <a:spcPts val="600"/>
              </a:spcBef>
              <a:spcAft>
                <a:spcPts val="400"/>
              </a:spcAft>
            </a:pPr>
            <a:r>
              <a:rPr lang="en-US" b="1" dirty="0">
                <a:solidFill>
                  <a:schemeClr val="tx1"/>
                </a:solidFill>
              </a:rPr>
              <a:t>Resources</a:t>
            </a:r>
          </a:p>
          <a:p>
            <a:pPr lvl="1">
              <a:spcBef>
                <a:spcPts val="600"/>
              </a:spcBef>
              <a:spcAft>
                <a:spcPts val="400"/>
              </a:spcAft>
            </a:pPr>
            <a:r>
              <a:rPr lang="en-US" dirty="0">
                <a:solidFill>
                  <a:schemeClr val="tx1"/>
                </a:solidFill>
              </a:rPr>
              <a:t>Workforce/production rates</a:t>
            </a:r>
          </a:p>
          <a:p>
            <a:pPr lvl="1">
              <a:spcBef>
                <a:spcPts val="600"/>
              </a:spcBef>
              <a:spcAft>
                <a:spcPts val="400"/>
              </a:spcAft>
            </a:pPr>
            <a:r>
              <a:rPr lang="en-US" dirty="0">
                <a:solidFill>
                  <a:schemeClr val="tx1"/>
                </a:solidFill>
              </a:rPr>
              <a:t>Facilities and equipment</a:t>
            </a:r>
          </a:p>
          <a:p>
            <a:pPr>
              <a:spcBef>
                <a:spcPts val="600"/>
              </a:spcBef>
              <a:spcAft>
                <a:spcPts val="400"/>
              </a:spcAft>
            </a:pPr>
            <a:r>
              <a:rPr lang="en-US" b="1" dirty="0">
                <a:solidFill>
                  <a:schemeClr val="tx1"/>
                </a:solidFill>
              </a:rPr>
              <a:t>Demand forecast</a:t>
            </a:r>
          </a:p>
          <a:p>
            <a:pPr>
              <a:spcBef>
                <a:spcPts val="600"/>
              </a:spcBef>
              <a:spcAft>
                <a:spcPts val="400"/>
              </a:spcAft>
            </a:pPr>
            <a:r>
              <a:rPr lang="en-US" b="1" dirty="0">
                <a:solidFill>
                  <a:schemeClr val="tx1"/>
                </a:solidFill>
              </a:rPr>
              <a:t>Policies</a:t>
            </a:r>
          </a:p>
          <a:p>
            <a:pPr lvl="1">
              <a:spcBef>
                <a:spcPts val="600"/>
              </a:spcBef>
              <a:spcAft>
                <a:spcPts val="400"/>
              </a:spcAft>
            </a:pPr>
            <a:r>
              <a:rPr lang="en-US" dirty="0">
                <a:solidFill>
                  <a:schemeClr val="tx1"/>
                </a:solidFill>
              </a:rPr>
              <a:t>Workforce changes</a:t>
            </a:r>
          </a:p>
          <a:p>
            <a:pPr lvl="1">
              <a:spcBef>
                <a:spcPts val="600"/>
              </a:spcBef>
              <a:spcAft>
                <a:spcPts val="400"/>
              </a:spcAft>
            </a:pPr>
            <a:r>
              <a:rPr lang="en-US" dirty="0">
                <a:solidFill>
                  <a:schemeClr val="tx1"/>
                </a:solidFill>
              </a:rPr>
              <a:t>Subcontracting</a:t>
            </a:r>
          </a:p>
          <a:p>
            <a:pPr lvl="1">
              <a:spcBef>
                <a:spcPts val="600"/>
              </a:spcBef>
              <a:spcAft>
                <a:spcPts val="400"/>
              </a:spcAft>
            </a:pPr>
            <a:r>
              <a:rPr lang="en-US" dirty="0">
                <a:solidFill>
                  <a:schemeClr val="tx1"/>
                </a:solidFill>
              </a:rPr>
              <a:t>Overtime</a:t>
            </a:r>
          </a:p>
          <a:p>
            <a:pPr lvl="1">
              <a:spcBef>
                <a:spcPts val="600"/>
              </a:spcBef>
              <a:spcAft>
                <a:spcPts val="400"/>
              </a:spcAft>
            </a:pPr>
            <a:r>
              <a:rPr lang="en-US" dirty="0">
                <a:solidFill>
                  <a:schemeClr val="tx1"/>
                </a:solidFill>
              </a:rPr>
              <a:t>Inventory levels/changes</a:t>
            </a:r>
          </a:p>
          <a:p>
            <a:pPr lvl="1">
              <a:spcBef>
                <a:spcPts val="600"/>
              </a:spcBef>
              <a:spcAft>
                <a:spcPts val="400"/>
              </a:spcAft>
            </a:pPr>
            <a:r>
              <a:rPr lang="en-US" dirty="0">
                <a:solidFill>
                  <a:schemeClr val="tx1"/>
                </a:solidFill>
              </a:rPr>
              <a:t>Back orders</a:t>
            </a:r>
          </a:p>
        </p:txBody>
      </p:sp>
      <p:sp>
        <p:nvSpPr>
          <p:cNvPr id="6" name="Content Placeholder 4"/>
          <p:cNvSpPr>
            <a:spLocks noGrp="1"/>
          </p:cNvSpPr>
          <p:nvPr>
            <p:ph sz="quarter" idx="15"/>
          </p:nvPr>
        </p:nvSpPr>
        <p:spPr>
          <a:xfrm>
            <a:off x="4533900" y="1409700"/>
            <a:ext cx="4267200" cy="4876800"/>
          </a:xfrm>
        </p:spPr>
        <p:txBody>
          <a:bodyPr/>
          <a:lstStyle/>
          <a:p>
            <a:pPr>
              <a:spcBef>
                <a:spcPts val="600"/>
              </a:spcBef>
              <a:spcAft>
                <a:spcPts val="600"/>
              </a:spcAft>
              <a:defRPr/>
            </a:pPr>
            <a:r>
              <a:rPr lang="en-US" b="1" dirty="0">
                <a:solidFill>
                  <a:schemeClr val="tx1"/>
                </a:solidFill>
              </a:rPr>
              <a:t>Costs</a:t>
            </a:r>
          </a:p>
          <a:p>
            <a:pPr lvl="1">
              <a:spcBef>
                <a:spcPts val="600"/>
              </a:spcBef>
              <a:spcAft>
                <a:spcPts val="600"/>
              </a:spcAft>
              <a:defRPr/>
            </a:pPr>
            <a:r>
              <a:rPr lang="en-US" dirty="0">
                <a:solidFill>
                  <a:schemeClr val="tx1"/>
                </a:solidFill>
              </a:rPr>
              <a:t>Inventory carrying</a:t>
            </a:r>
          </a:p>
          <a:p>
            <a:pPr lvl="1">
              <a:spcBef>
                <a:spcPts val="600"/>
              </a:spcBef>
              <a:spcAft>
                <a:spcPts val="600"/>
              </a:spcAft>
              <a:defRPr/>
            </a:pPr>
            <a:r>
              <a:rPr lang="en-US" dirty="0">
                <a:solidFill>
                  <a:schemeClr val="tx1"/>
                </a:solidFill>
              </a:rPr>
              <a:t>Back orders</a:t>
            </a:r>
          </a:p>
          <a:p>
            <a:pPr lvl="1">
              <a:spcBef>
                <a:spcPts val="600"/>
              </a:spcBef>
              <a:spcAft>
                <a:spcPts val="600"/>
              </a:spcAft>
              <a:defRPr/>
            </a:pPr>
            <a:r>
              <a:rPr lang="en-US" dirty="0">
                <a:solidFill>
                  <a:schemeClr val="tx1"/>
                </a:solidFill>
              </a:rPr>
              <a:t>Hiring/firing</a:t>
            </a:r>
          </a:p>
          <a:p>
            <a:pPr lvl="1">
              <a:spcBef>
                <a:spcPts val="600"/>
              </a:spcBef>
              <a:spcAft>
                <a:spcPts val="600"/>
              </a:spcAft>
              <a:defRPr/>
            </a:pPr>
            <a:r>
              <a:rPr lang="en-US" dirty="0">
                <a:solidFill>
                  <a:schemeClr val="tx1"/>
                </a:solidFill>
              </a:rPr>
              <a:t>Overtime</a:t>
            </a:r>
          </a:p>
          <a:p>
            <a:pPr lvl="1">
              <a:spcBef>
                <a:spcPts val="600"/>
              </a:spcBef>
              <a:spcAft>
                <a:spcPts val="600"/>
              </a:spcAft>
              <a:defRPr/>
            </a:pPr>
            <a:r>
              <a:rPr lang="en-US" dirty="0">
                <a:solidFill>
                  <a:schemeClr val="tx1"/>
                </a:solidFill>
              </a:rPr>
              <a:t>Inventory changes</a:t>
            </a:r>
          </a:p>
          <a:p>
            <a:pPr lvl="1">
              <a:spcBef>
                <a:spcPts val="600"/>
              </a:spcBef>
              <a:spcAft>
                <a:spcPts val="600"/>
              </a:spcAft>
              <a:defRPr/>
            </a:pPr>
            <a:r>
              <a:rPr lang="en-US" dirty="0">
                <a:solidFill>
                  <a:schemeClr val="tx1"/>
                </a:solidFill>
              </a:rPr>
              <a:t>Subcontracting</a:t>
            </a:r>
          </a:p>
        </p:txBody>
      </p:sp>
    </p:spTree>
    <p:extLst>
      <p:ext uri="{BB962C8B-B14F-4D97-AF65-F5344CB8AC3E}">
        <p14:creationId xmlns:p14="http://schemas.microsoft.com/office/powerpoint/2010/main" val="607840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Aggregate Planning Outputs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11.2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b="1" dirty="0">
                <a:solidFill>
                  <a:schemeClr val="tx1"/>
                </a:solidFill>
              </a:rPr>
              <a:t>Total cost of a plan</a:t>
            </a:r>
          </a:p>
          <a:p>
            <a:pPr>
              <a:spcBef>
                <a:spcPts val="800"/>
              </a:spcBef>
            </a:pPr>
            <a:r>
              <a:rPr lang="en-US" b="1" dirty="0">
                <a:solidFill>
                  <a:schemeClr val="tx1"/>
                </a:solidFill>
              </a:rPr>
              <a:t>Projected levels of</a:t>
            </a:r>
          </a:p>
          <a:p>
            <a:pPr lvl="1"/>
            <a:r>
              <a:rPr lang="en-US" dirty="0">
                <a:solidFill>
                  <a:schemeClr val="tx1"/>
                </a:solidFill>
              </a:rPr>
              <a:t>Inventory</a:t>
            </a:r>
          </a:p>
          <a:p>
            <a:pPr lvl="1"/>
            <a:r>
              <a:rPr lang="en-US" dirty="0">
                <a:solidFill>
                  <a:schemeClr val="tx1"/>
                </a:solidFill>
              </a:rPr>
              <a:t>Output</a:t>
            </a:r>
          </a:p>
          <a:p>
            <a:pPr lvl="1"/>
            <a:r>
              <a:rPr lang="en-US" dirty="0">
                <a:solidFill>
                  <a:schemeClr val="tx1"/>
                </a:solidFill>
              </a:rPr>
              <a:t>Employment</a:t>
            </a:r>
          </a:p>
          <a:p>
            <a:pPr lvl="1"/>
            <a:r>
              <a:rPr lang="en-US" dirty="0">
                <a:solidFill>
                  <a:schemeClr val="tx1"/>
                </a:solidFill>
              </a:rPr>
              <a:t>Subcontracting</a:t>
            </a:r>
          </a:p>
          <a:p>
            <a:pPr lvl="1"/>
            <a:r>
              <a:rPr lang="en-US" dirty="0">
                <a:solidFill>
                  <a:schemeClr val="tx1"/>
                </a:solidFill>
              </a:rPr>
              <a:t>Backordering</a:t>
            </a:r>
          </a:p>
        </p:txBody>
      </p:sp>
    </p:spTree>
    <p:extLst>
      <p:ext uri="{BB962C8B-B14F-4D97-AF65-F5344CB8AC3E}">
        <p14:creationId xmlns:p14="http://schemas.microsoft.com/office/powerpoint/2010/main" val="25610214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Aggregate Planning Strategies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11.2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b="1" dirty="0">
                <a:solidFill>
                  <a:schemeClr val="tx1"/>
                </a:solidFill>
              </a:rPr>
              <a:t>Proactive</a:t>
            </a:r>
          </a:p>
          <a:p>
            <a:pPr lvl="1">
              <a:spcBef>
                <a:spcPts val="600"/>
              </a:spcBef>
              <a:spcAft>
                <a:spcPts val="600"/>
              </a:spcAft>
            </a:pPr>
            <a:r>
              <a:rPr lang="en-US" dirty="0">
                <a:solidFill>
                  <a:schemeClr val="tx1"/>
                </a:solidFill>
              </a:rPr>
              <a:t>Alter demand to match capacity</a:t>
            </a:r>
          </a:p>
          <a:p>
            <a:pPr>
              <a:spcBef>
                <a:spcPts val="600"/>
              </a:spcBef>
              <a:spcAft>
                <a:spcPts val="600"/>
              </a:spcAft>
            </a:pPr>
            <a:r>
              <a:rPr lang="en-US" b="1" dirty="0">
                <a:solidFill>
                  <a:schemeClr val="tx1"/>
                </a:solidFill>
              </a:rPr>
              <a:t>Reactive</a:t>
            </a:r>
          </a:p>
          <a:p>
            <a:pPr lvl="1">
              <a:spcBef>
                <a:spcPts val="600"/>
              </a:spcBef>
              <a:spcAft>
                <a:spcPts val="600"/>
              </a:spcAft>
            </a:pPr>
            <a:r>
              <a:rPr lang="en-US" dirty="0">
                <a:solidFill>
                  <a:schemeClr val="tx1"/>
                </a:solidFill>
              </a:rPr>
              <a:t>Alter capacity to match demand</a:t>
            </a:r>
          </a:p>
          <a:p>
            <a:pPr>
              <a:spcBef>
                <a:spcPts val="600"/>
              </a:spcBef>
              <a:spcAft>
                <a:spcPts val="600"/>
              </a:spcAft>
            </a:pPr>
            <a:r>
              <a:rPr lang="en-US" b="1" dirty="0">
                <a:solidFill>
                  <a:schemeClr val="tx1"/>
                </a:solidFill>
              </a:rPr>
              <a:t>Mixed</a:t>
            </a:r>
          </a:p>
          <a:p>
            <a:pPr lvl="1">
              <a:spcBef>
                <a:spcPts val="600"/>
              </a:spcBef>
              <a:spcAft>
                <a:spcPts val="600"/>
              </a:spcAft>
            </a:pPr>
            <a:r>
              <a:rPr lang="en-US" dirty="0">
                <a:solidFill>
                  <a:schemeClr val="tx1"/>
                </a:solidFill>
              </a:rPr>
              <a:t>Some of each</a:t>
            </a:r>
          </a:p>
        </p:txBody>
      </p:sp>
    </p:spTree>
    <p:extLst>
      <p:ext uri="{BB962C8B-B14F-4D97-AF65-F5344CB8AC3E}">
        <p14:creationId xmlns:p14="http://schemas.microsoft.com/office/powerpoint/2010/main" val="6722019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Demand Options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11.2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400"/>
              </a:spcBef>
              <a:spcAft>
                <a:spcPts val="400"/>
              </a:spcAft>
            </a:pPr>
            <a:r>
              <a:rPr lang="en-US" b="1" dirty="0"/>
              <a:t>Pricing</a:t>
            </a:r>
          </a:p>
          <a:p>
            <a:pPr lvl="1">
              <a:spcBef>
                <a:spcPts val="400"/>
              </a:spcBef>
              <a:spcAft>
                <a:spcPts val="400"/>
              </a:spcAft>
            </a:pPr>
            <a:r>
              <a:rPr lang="en-US" dirty="0"/>
              <a:t>Used to shift demand from peak to off-peak periods</a:t>
            </a:r>
          </a:p>
          <a:p>
            <a:pPr lvl="1">
              <a:spcBef>
                <a:spcPts val="400"/>
              </a:spcBef>
              <a:spcAft>
                <a:spcPts val="400"/>
              </a:spcAft>
            </a:pPr>
            <a:r>
              <a:rPr lang="en-US" dirty="0"/>
              <a:t>Price elasticity is important</a:t>
            </a:r>
          </a:p>
          <a:p>
            <a:pPr>
              <a:spcBef>
                <a:spcPts val="400"/>
              </a:spcBef>
              <a:spcAft>
                <a:spcPts val="400"/>
              </a:spcAft>
            </a:pPr>
            <a:r>
              <a:rPr lang="en-US" b="1" dirty="0"/>
              <a:t>Promotion</a:t>
            </a:r>
          </a:p>
          <a:p>
            <a:pPr lvl="1">
              <a:spcBef>
                <a:spcPts val="400"/>
              </a:spcBef>
              <a:spcAft>
                <a:spcPts val="400"/>
              </a:spcAft>
            </a:pPr>
            <a:r>
              <a:rPr lang="en-US" dirty="0"/>
              <a:t>Advertising and other forms of promotion</a:t>
            </a:r>
          </a:p>
          <a:p>
            <a:pPr>
              <a:spcBef>
                <a:spcPts val="400"/>
              </a:spcBef>
              <a:spcAft>
                <a:spcPts val="400"/>
              </a:spcAft>
            </a:pPr>
            <a:r>
              <a:rPr lang="en-US" b="1" dirty="0"/>
              <a:t>Back orders</a:t>
            </a:r>
          </a:p>
          <a:p>
            <a:pPr lvl="1">
              <a:spcBef>
                <a:spcPts val="400"/>
              </a:spcBef>
              <a:spcAft>
                <a:spcPts val="400"/>
              </a:spcAft>
            </a:pPr>
            <a:r>
              <a:rPr lang="en-US" dirty="0"/>
              <a:t>Orders are taken in one period and deliveries promised for a later period</a:t>
            </a:r>
          </a:p>
          <a:p>
            <a:pPr>
              <a:spcBef>
                <a:spcPts val="400"/>
              </a:spcBef>
              <a:spcAft>
                <a:spcPts val="400"/>
              </a:spcAft>
            </a:pPr>
            <a:r>
              <a:rPr lang="en-US" b="1" dirty="0"/>
              <a:t>New demand</a:t>
            </a:r>
          </a:p>
          <a:p>
            <a:pPr lvl="1">
              <a:spcBef>
                <a:spcPts val="400"/>
              </a:spcBef>
              <a:spcAft>
                <a:spcPts val="400"/>
              </a:spcAft>
            </a:pPr>
            <a:r>
              <a:rPr lang="en-US" dirty="0"/>
              <a:t>Create new demand to absorb excess capacity generated due to peak time demands</a:t>
            </a:r>
          </a:p>
        </p:txBody>
      </p:sp>
    </p:spTree>
    <p:extLst>
      <p:ext uri="{BB962C8B-B14F-4D97-AF65-F5344CB8AC3E}">
        <p14:creationId xmlns:p14="http://schemas.microsoft.com/office/powerpoint/2010/main" val="24373702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Supply Options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11.2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dirty="0">
                <a:solidFill>
                  <a:schemeClr val="tx1"/>
                </a:solidFill>
              </a:rPr>
              <a:t>Hire and layoff workers</a:t>
            </a:r>
          </a:p>
          <a:p>
            <a:pPr>
              <a:spcBef>
                <a:spcPts val="800"/>
              </a:spcBef>
            </a:pPr>
            <a:r>
              <a:rPr lang="en-US" dirty="0">
                <a:solidFill>
                  <a:schemeClr val="tx1"/>
                </a:solidFill>
              </a:rPr>
              <a:t>Overtime/slack time</a:t>
            </a:r>
          </a:p>
          <a:p>
            <a:pPr>
              <a:spcBef>
                <a:spcPts val="800"/>
              </a:spcBef>
            </a:pPr>
            <a:r>
              <a:rPr lang="en-US" dirty="0">
                <a:solidFill>
                  <a:schemeClr val="tx1"/>
                </a:solidFill>
              </a:rPr>
              <a:t>Part-time workers</a:t>
            </a:r>
          </a:p>
          <a:p>
            <a:pPr>
              <a:spcBef>
                <a:spcPts val="800"/>
              </a:spcBef>
            </a:pPr>
            <a:r>
              <a:rPr lang="en-US" dirty="0">
                <a:solidFill>
                  <a:schemeClr val="tx1"/>
                </a:solidFill>
              </a:rPr>
              <a:t>Inventories</a:t>
            </a:r>
          </a:p>
          <a:p>
            <a:pPr>
              <a:spcBef>
                <a:spcPts val="800"/>
              </a:spcBef>
            </a:pPr>
            <a:r>
              <a:rPr lang="en-US" dirty="0">
                <a:solidFill>
                  <a:schemeClr val="tx1"/>
                </a:solidFill>
              </a:rPr>
              <a:t>Subcontracting</a:t>
            </a:r>
          </a:p>
        </p:txBody>
      </p:sp>
    </p:spTree>
    <p:extLst>
      <p:ext uri="{BB962C8B-B14F-4D97-AF65-F5344CB8AC3E}">
        <p14:creationId xmlns:p14="http://schemas.microsoft.com/office/powerpoint/2010/main" val="901545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Prominent Aggregate Planning Strategies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11.3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marL="457200" indent="-457200">
              <a:buAutoNum type="arabicPeriod"/>
            </a:pPr>
            <a:r>
              <a:rPr lang="en-US" dirty="0"/>
              <a:t>Maintain a level workforce</a:t>
            </a:r>
          </a:p>
          <a:p>
            <a:pPr marL="457200" indent="-457200">
              <a:buAutoNum type="arabicPeriod"/>
            </a:pPr>
            <a:r>
              <a:rPr lang="en-US" dirty="0"/>
              <a:t>Maintain a steady output rate</a:t>
            </a:r>
          </a:p>
          <a:p>
            <a:pPr marL="457200" indent="-457200">
              <a:buAutoNum type="arabicPeriod"/>
            </a:pPr>
            <a:r>
              <a:rPr lang="en-US" dirty="0"/>
              <a:t>Match demand period by period</a:t>
            </a:r>
          </a:p>
          <a:p>
            <a:pPr marL="457200" indent="-457200">
              <a:buAutoNum type="arabicPeriod"/>
            </a:pPr>
            <a:r>
              <a:rPr lang="en-US" dirty="0"/>
              <a:t>Use a combination of decision variables</a:t>
            </a:r>
          </a:p>
        </p:txBody>
      </p:sp>
    </p:spTree>
    <p:extLst>
      <p:ext uri="{BB962C8B-B14F-4D97-AF65-F5344CB8AC3E}">
        <p14:creationId xmlns:p14="http://schemas.microsoft.com/office/powerpoint/2010/main" val="12012794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Aggregate Planning Pure Strategies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11.3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b="1" dirty="0">
                <a:solidFill>
                  <a:schemeClr val="tx1"/>
                </a:solidFill>
              </a:rPr>
              <a:t>Level capacity strategy: </a:t>
            </a:r>
          </a:p>
          <a:p>
            <a:pPr lvl="1">
              <a:spcBef>
                <a:spcPts val="600"/>
              </a:spcBef>
              <a:spcAft>
                <a:spcPts val="600"/>
              </a:spcAft>
            </a:pPr>
            <a:r>
              <a:rPr lang="en-US" dirty="0">
                <a:solidFill>
                  <a:schemeClr val="tx1"/>
                </a:solidFill>
              </a:rPr>
              <a:t>Maintaining a steady rate of regular-time output while meeting variations in demand by a combination of options:</a:t>
            </a:r>
          </a:p>
          <a:p>
            <a:pPr lvl="2">
              <a:spcBef>
                <a:spcPts val="600"/>
              </a:spcBef>
              <a:spcAft>
                <a:spcPts val="600"/>
              </a:spcAft>
            </a:pPr>
            <a:r>
              <a:rPr lang="en-US" sz="2200" dirty="0">
                <a:solidFill>
                  <a:schemeClr val="tx1"/>
                </a:solidFill>
              </a:rPr>
              <a:t>Inventories, overtime, part-time workers, subcontracting, and back orders</a:t>
            </a:r>
          </a:p>
          <a:p>
            <a:pPr>
              <a:spcBef>
                <a:spcPts val="600"/>
              </a:spcBef>
              <a:spcAft>
                <a:spcPts val="600"/>
              </a:spcAft>
            </a:pPr>
            <a:r>
              <a:rPr lang="en-US" b="1" dirty="0">
                <a:solidFill>
                  <a:schemeClr val="tx1"/>
                </a:solidFill>
              </a:rPr>
              <a:t>Chase demand strategy: </a:t>
            </a:r>
          </a:p>
          <a:p>
            <a:pPr lvl="1">
              <a:spcBef>
                <a:spcPts val="600"/>
              </a:spcBef>
              <a:spcAft>
                <a:spcPts val="600"/>
              </a:spcAft>
            </a:pPr>
            <a:r>
              <a:rPr lang="en-US" dirty="0">
                <a:solidFill>
                  <a:schemeClr val="tx1"/>
                </a:solidFill>
              </a:rPr>
              <a:t>Matching capacity to demand; the planned output for a period is set at the expected demand for that period</a:t>
            </a:r>
          </a:p>
        </p:txBody>
      </p:sp>
    </p:spTree>
    <p:extLst>
      <p:ext uri="{BB962C8B-B14F-4D97-AF65-F5344CB8AC3E}">
        <p14:creationId xmlns:p14="http://schemas.microsoft.com/office/powerpoint/2010/main" val="13094749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Chase Approach</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11.3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dirty="0">
                <a:solidFill>
                  <a:schemeClr val="tx1"/>
                </a:solidFill>
              </a:rPr>
              <a:t>Capacities are adjusted to match demand requirements over the planning horizon</a:t>
            </a:r>
          </a:p>
          <a:p>
            <a:pPr lvl="1">
              <a:spcBef>
                <a:spcPts val="600"/>
              </a:spcBef>
              <a:spcAft>
                <a:spcPts val="600"/>
              </a:spcAft>
            </a:pPr>
            <a:r>
              <a:rPr lang="en-US" b="1" dirty="0">
                <a:solidFill>
                  <a:schemeClr val="tx1"/>
                </a:solidFill>
              </a:rPr>
              <a:t>Advantages</a:t>
            </a:r>
          </a:p>
          <a:p>
            <a:pPr lvl="2">
              <a:spcBef>
                <a:spcPts val="600"/>
              </a:spcBef>
              <a:spcAft>
                <a:spcPts val="600"/>
              </a:spcAft>
            </a:pPr>
            <a:r>
              <a:rPr lang="en-US" sz="2200" dirty="0">
                <a:solidFill>
                  <a:schemeClr val="tx1"/>
                </a:solidFill>
              </a:rPr>
              <a:t>Investment in inventory is low</a:t>
            </a:r>
          </a:p>
          <a:p>
            <a:pPr lvl="2">
              <a:spcBef>
                <a:spcPts val="600"/>
              </a:spcBef>
              <a:spcAft>
                <a:spcPts val="600"/>
              </a:spcAft>
            </a:pPr>
            <a:r>
              <a:rPr lang="en-US" sz="2200" dirty="0">
                <a:solidFill>
                  <a:schemeClr val="tx1"/>
                </a:solidFill>
              </a:rPr>
              <a:t>Labor utilization in high</a:t>
            </a:r>
          </a:p>
          <a:p>
            <a:pPr lvl="1">
              <a:spcBef>
                <a:spcPts val="600"/>
              </a:spcBef>
              <a:spcAft>
                <a:spcPts val="600"/>
              </a:spcAft>
            </a:pPr>
            <a:r>
              <a:rPr lang="en-US" b="1" dirty="0">
                <a:solidFill>
                  <a:schemeClr val="tx1"/>
                </a:solidFill>
              </a:rPr>
              <a:t>Disadvantages</a:t>
            </a:r>
          </a:p>
          <a:p>
            <a:pPr lvl="2">
              <a:spcBef>
                <a:spcPts val="600"/>
              </a:spcBef>
              <a:spcAft>
                <a:spcPts val="600"/>
              </a:spcAft>
            </a:pPr>
            <a:r>
              <a:rPr lang="en-US" sz="2200" dirty="0">
                <a:solidFill>
                  <a:schemeClr val="tx1"/>
                </a:solidFill>
              </a:rPr>
              <a:t>The cost of adjusting output rates and/or workforce levels</a:t>
            </a:r>
            <a:endParaRPr lang="en-US" dirty="0">
              <a:solidFill>
                <a:schemeClr val="tx1"/>
              </a:solidFill>
            </a:endParaRPr>
          </a:p>
        </p:txBody>
      </p:sp>
    </p:spTree>
    <p:extLst>
      <p:ext uri="{BB962C8B-B14F-4D97-AF65-F5344CB8AC3E}">
        <p14:creationId xmlns:p14="http://schemas.microsoft.com/office/powerpoint/2010/main" val="8614749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Level Approach</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11.3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pPr>
            <a:r>
              <a:rPr lang="en-US" b="1" dirty="0">
                <a:solidFill>
                  <a:schemeClr val="tx1"/>
                </a:solidFill>
              </a:rPr>
              <a:t>Capacities are kept constant over the planning horizon</a:t>
            </a:r>
          </a:p>
          <a:p>
            <a:pPr>
              <a:spcBef>
                <a:spcPts val="600"/>
              </a:spcBef>
            </a:pPr>
            <a:r>
              <a:rPr lang="en-US" b="1" dirty="0">
                <a:solidFill>
                  <a:schemeClr val="tx1"/>
                </a:solidFill>
              </a:rPr>
              <a:t>Advantages</a:t>
            </a:r>
          </a:p>
          <a:p>
            <a:pPr lvl="1">
              <a:spcBef>
                <a:spcPts val="600"/>
              </a:spcBef>
            </a:pPr>
            <a:r>
              <a:rPr lang="en-US" dirty="0">
                <a:solidFill>
                  <a:schemeClr val="tx1"/>
                </a:solidFill>
              </a:rPr>
              <a:t>Stable output rates and workforce</a:t>
            </a:r>
          </a:p>
          <a:p>
            <a:pPr>
              <a:spcBef>
                <a:spcPts val="600"/>
              </a:spcBef>
            </a:pPr>
            <a:r>
              <a:rPr lang="en-US" b="1" dirty="0">
                <a:solidFill>
                  <a:schemeClr val="tx1"/>
                </a:solidFill>
              </a:rPr>
              <a:t>Disadvantages</a:t>
            </a:r>
          </a:p>
          <a:p>
            <a:pPr lvl="1">
              <a:spcBef>
                <a:spcPts val="600"/>
              </a:spcBef>
            </a:pPr>
            <a:r>
              <a:rPr lang="en-US" dirty="0">
                <a:solidFill>
                  <a:schemeClr val="tx1"/>
                </a:solidFill>
              </a:rPr>
              <a:t>Greater inventory costs</a:t>
            </a:r>
          </a:p>
          <a:p>
            <a:pPr lvl="1">
              <a:spcBef>
                <a:spcPts val="600"/>
              </a:spcBef>
            </a:pPr>
            <a:r>
              <a:rPr lang="en-US" dirty="0">
                <a:solidFill>
                  <a:schemeClr val="tx1"/>
                </a:solidFill>
              </a:rPr>
              <a:t>Increased overtime and idle time</a:t>
            </a:r>
          </a:p>
          <a:p>
            <a:pPr lvl="1">
              <a:spcBef>
                <a:spcPts val="600"/>
              </a:spcBef>
            </a:pPr>
            <a:r>
              <a:rPr lang="en-US" dirty="0">
                <a:solidFill>
                  <a:schemeClr val="tx1"/>
                </a:solidFill>
              </a:rPr>
              <a:t>Resource utilizations vary over time</a:t>
            </a:r>
          </a:p>
        </p:txBody>
      </p:sp>
    </p:spTree>
    <p:extLst>
      <p:ext uri="{BB962C8B-B14F-4D97-AF65-F5344CB8AC3E}">
        <p14:creationId xmlns:p14="http://schemas.microsoft.com/office/powerpoint/2010/main" val="38123466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Chapter 11: Learning Objectives</a:t>
            </a:r>
          </a:p>
        </p:txBody>
      </p:sp>
      <p:sp>
        <p:nvSpPr>
          <p:cNvPr id="5" name="Content Placeholder 2">
            <a:extLst>
              <a:ext uri="{FF2B5EF4-FFF2-40B4-BE49-F238E27FC236}">
                <a16:creationId xmlns:a16="http://schemas.microsoft.com/office/drawing/2014/main" id="{D27DE6EC-CE7E-4C51-A6B2-273AB5F5B3B2}"/>
              </a:ext>
            </a:extLst>
          </p:cNvPr>
          <p:cNvSpPr>
            <a:spLocks noGrp="1"/>
          </p:cNvSpPr>
          <p:nvPr>
            <p:ph sz="quarter" idx="11"/>
          </p:nvPr>
        </p:nvSpPr>
        <p:spPr>
          <a:xfrm>
            <a:off x="342900" y="1276708"/>
            <a:ext cx="8503920" cy="5120640"/>
          </a:xfrm>
        </p:spPr>
        <p:txBody>
          <a:bodyPr/>
          <a:lstStyle/>
          <a:p>
            <a:pPr marL="1139825" indent="-1139825"/>
            <a:r>
              <a:rPr lang="en-US" sz="1800" b="1" dirty="0"/>
              <a:t>You should be able to:</a:t>
            </a:r>
          </a:p>
          <a:p>
            <a:pPr marL="1139825" lvl="1" indent="-1139825">
              <a:buNone/>
            </a:pPr>
            <a:r>
              <a:rPr lang="en-US" sz="1800" dirty="0"/>
              <a:t>LO 11.1	Explain what aggregate planning is and how it is useful</a:t>
            </a:r>
          </a:p>
          <a:p>
            <a:pPr marL="1139825" lvl="1" indent="-1139825">
              <a:buNone/>
            </a:pPr>
            <a:r>
              <a:rPr lang="en-US" sz="1800" dirty="0"/>
              <a:t>LO 11.2	Identify the variables decision makers have to work with in aggregate planning </a:t>
            </a:r>
          </a:p>
          <a:p>
            <a:pPr marL="1139825" lvl="1" indent="-1139825">
              <a:buNone/>
            </a:pPr>
            <a:r>
              <a:rPr lang="en-US" sz="1800" dirty="0"/>
              <a:t>LO 11.3	Describe some of the strategies that can be used for meeting uneven demand	</a:t>
            </a:r>
          </a:p>
          <a:p>
            <a:pPr marL="1139825" lvl="1" indent="-1139825">
              <a:buNone/>
            </a:pPr>
            <a:r>
              <a:rPr lang="en-US" sz="1800" dirty="0"/>
              <a:t>LO 11.4	Describe some of the graphical and quantitative techniques planners use</a:t>
            </a:r>
          </a:p>
          <a:p>
            <a:pPr marL="1139825" lvl="1" indent="-1139825">
              <a:buNone/>
            </a:pPr>
            <a:r>
              <a:rPr lang="en-US" sz="1800" dirty="0"/>
              <a:t>LO 11.5	Prepare aggregate plans and compute their costs</a:t>
            </a:r>
          </a:p>
          <a:p>
            <a:pPr marL="1139825" lvl="1" indent="-1139825">
              <a:buNone/>
            </a:pPr>
            <a:r>
              <a:rPr lang="en-US" sz="1800" dirty="0"/>
              <a:t>LO 11.6	Discuss aggregate planning in services</a:t>
            </a:r>
          </a:p>
          <a:p>
            <a:pPr marL="1139825" lvl="1" indent="-1139825">
              <a:buNone/>
            </a:pPr>
            <a:r>
              <a:rPr lang="en-US" sz="1800" dirty="0"/>
              <a:t>LO 11.7	Disaggregate an aggregate plan</a:t>
            </a:r>
          </a:p>
          <a:p>
            <a:pPr marL="1139825" lvl="1" indent="-1139825">
              <a:buNone/>
            </a:pPr>
            <a:r>
              <a:rPr lang="en-US" sz="1800" dirty="0"/>
              <a:t>LO 11.8	Describe the master scheduling process and explain its importance</a:t>
            </a:r>
          </a:p>
        </p:txBody>
      </p:sp>
    </p:spTree>
    <p:extLst>
      <p:ext uri="{BB962C8B-B14F-4D97-AF65-F5344CB8AC3E}">
        <p14:creationId xmlns:p14="http://schemas.microsoft.com/office/powerpoint/2010/main" val="41600806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Techniques for Aggregate Planning</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11.4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marL="225425" indent="-225425">
              <a:spcBef>
                <a:spcPts val="600"/>
              </a:spcBef>
              <a:spcAft>
                <a:spcPts val="600"/>
              </a:spcAft>
            </a:pPr>
            <a:r>
              <a:rPr lang="en-US" b="1" dirty="0"/>
              <a:t>General procedure:</a:t>
            </a:r>
          </a:p>
          <a:p>
            <a:pPr marL="457200" lvl="1" indent="-457200">
              <a:spcBef>
                <a:spcPts val="600"/>
              </a:spcBef>
              <a:spcAft>
                <a:spcPts val="600"/>
              </a:spcAft>
              <a:buFontTx/>
              <a:buAutoNum type="arabicPeriod"/>
            </a:pPr>
            <a:r>
              <a:rPr lang="en-US" dirty="0"/>
              <a:t>Determine demand for each period</a:t>
            </a:r>
          </a:p>
          <a:p>
            <a:pPr marL="457200" lvl="1" indent="-457200">
              <a:spcBef>
                <a:spcPts val="600"/>
              </a:spcBef>
              <a:spcAft>
                <a:spcPts val="600"/>
              </a:spcAft>
              <a:buFontTx/>
              <a:buAutoNum type="arabicPeriod"/>
            </a:pPr>
            <a:r>
              <a:rPr lang="en-US" dirty="0"/>
              <a:t>Determine capacities for each period</a:t>
            </a:r>
          </a:p>
          <a:p>
            <a:pPr marL="457200" lvl="1" indent="-457200">
              <a:spcBef>
                <a:spcPts val="600"/>
              </a:spcBef>
              <a:spcAft>
                <a:spcPts val="600"/>
              </a:spcAft>
              <a:buFontTx/>
              <a:buAutoNum type="arabicPeriod"/>
            </a:pPr>
            <a:r>
              <a:rPr lang="en-US" dirty="0"/>
              <a:t>Identify pertinent company or departmental policies</a:t>
            </a:r>
          </a:p>
          <a:p>
            <a:pPr marL="457200" lvl="1" indent="-457200">
              <a:spcBef>
                <a:spcPts val="600"/>
              </a:spcBef>
              <a:spcAft>
                <a:spcPts val="600"/>
              </a:spcAft>
              <a:buFontTx/>
              <a:buAutoNum type="arabicPeriod"/>
            </a:pPr>
            <a:r>
              <a:rPr lang="en-US" dirty="0"/>
              <a:t>Determine unit costs</a:t>
            </a:r>
          </a:p>
          <a:p>
            <a:pPr marL="457200" lvl="1" indent="-457200">
              <a:spcBef>
                <a:spcPts val="600"/>
              </a:spcBef>
              <a:spcAft>
                <a:spcPts val="600"/>
              </a:spcAft>
              <a:buFontTx/>
              <a:buAutoNum type="arabicPeriod"/>
            </a:pPr>
            <a:r>
              <a:rPr lang="en-US" dirty="0"/>
              <a:t>Develop alternative plans and costs</a:t>
            </a:r>
          </a:p>
          <a:p>
            <a:pPr marL="457200" lvl="1" indent="-457200">
              <a:spcBef>
                <a:spcPts val="600"/>
              </a:spcBef>
              <a:spcAft>
                <a:spcPts val="600"/>
              </a:spcAft>
              <a:buFontTx/>
              <a:buAutoNum type="arabicPeriod"/>
            </a:pPr>
            <a:r>
              <a:rPr lang="en-US" dirty="0"/>
              <a:t>Select the plan that best satisfies objectives. Otherwise return to step 5.</a:t>
            </a:r>
          </a:p>
        </p:txBody>
      </p:sp>
    </p:spTree>
    <p:extLst>
      <p:ext uri="{BB962C8B-B14F-4D97-AF65-F5344CB8AC3E}">
        <p14:creationId xmlns:p14="http://schemas.microsoft.com/office/powerpoint/2010/main" val="1964847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Trial-and-Error Techniques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11.4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dirty="0"/>
              <a:t>Trial-and-error approaches consist of developing simple tables or graphs that enable planners to visually compare projected demand requirements with existing capacity</a:t>
            </a:r>
          </a:p>
          <a:p>
            <a:pPr>
              <a:spcBef>
                <a:spcPts val="600"/>
              </a:spcBef>
              <a:spcAft>
                <a:spcPts val="600"/>
              </a:spcAft>
            </a:pPr>
            <a:r>
              <a:rPr lang="en-US" dirty="0"/>
              <a:t>Alternatives are compared based on their total costs</a:t>
            </a:r>
          </a:p>
          <a:p>
            <a:pPr>
              <a:spcBef>
                <a:spcPts val="600"/>
              </a:spcBef>
              <a:spcAft>
                <a:spcPts val="600"/>
              </a:spcAft>
            </a:pPr>
            <a:r>
              <a:rPr lang="en-US" dirty="0"/>
              <a:t>Disadvantage of such an approach is that it does not necessarily result in an optimal aggregate plan</a:t>
            </a:r>
          </a:p>
        </p:txBody>
      </p:sp>
    </p:spTree>
    <p:extLst>
      <p:ext uri="{BB962C8B-B14F-4D97-AF65-F5344CB8AC3E}">
        <p14:creationId xmlns:p14="http://schemas.microsoft.com/office/powerpoint/2010/main" val="8596932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Trial-and-Error Techniques (cont.)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11.4</a:t>
            </a:r>
          </a:p>
        </p:txBody>
      </p:sp>
      <p:graphicFrame>
        <p:nvGraphicFramePr>
          <p:cNvPr id="5" name="Table 3">
            <a:extLst>
              <a:ext uri="{FF2B5EF4-FFF2-40B4-BE49-F238E27FC236}">
                <a16:creationId xmlns:a16="http://schemas.microsoft.com/office/drawing/2014/main" id="{79679E68-71AF-4045-A148-1CEEB4160B52}"/>
              </a:ext>
            </a:extLst>
          </p:cNvPr>
          <p:cNvGraphicFramePr>
            <a:graphicFrameLocks noGrp="1"/>
          </p:cNvGraphicFramePr>
          <p:nvPr>
            <p:extLst>
              <p:ext uri="{D42A27DB-BD31-4B8C-83A1-F6EECF244321}">
                <p14:modId xmlns:p14="http://schemas.microsoft.com/office/powerpoint/2010/main" val="298873586"/>
              </p:ext>
            </p:extLst>
          </p:nvPr>
        </p:nvGraphicFramePr>
        <p:xfrm>
          <a:off x="2247901" y="1014689"/>
          <a:ext cx="4875930" cy="4869274"/>
        </p:xfrm>
        <a:graphic>
          <a:graphicData uri="http://schemas.openxmlformats.org/drawingml/2006/table">
            <a:tbl>
              <a:tblPr firstRow="1" firstCol="1" lastRow="1" lastCol="1" bandRow="1" bandCol="1">
                <a:tableStyleId>{5C22544A-7EE6-4342-B048-85BDC9FD1C3A}</a:tableStyleId>
              </a:tblPr>
              <a:tblGrid>
                <a:gridCol w="1371600">
                  <a:extLst>
                    <a:ext uri="{9D8B030D-6E8A-4147-A177-3AD203B41FA5}">
                      <a16:colId xmlns:a16="http://schemas.microsoft.com/office/drawing/2014/main" val="2394101248"/>
                    </a:ext>
                  </a:extLst>
                </a:gridCol>
                <a:gridCol w="474926">
                  <a:extLst>
                    <a:ext uri="{9D8B030D-6E8A-4147-A177-3AD203B41FA5}">
                      <a16:colId xmlns:a16="http://schemas.microsoft.com/office/drawing/2014/main" val="4119320986"/>
                    </a:ext>
                  </a:extLst>
                </a:gridCol>
                <a:gridCol w="474926">
                  <a:extLst>
                    <a:ext uri="{9D8B030D-6E8A-4147-A177-3AD203B41FA5}">
                      <a16:colId xmlns:a16="http://schemas.microsoft.com/office/drawing/2014/main" val="826355780"/>
                    </a:ext>
                  </a:extLst>
                </a:gridCol>
                <a:gridCol w="474926">
                  <a:extLst>
                    <a:ext uri="{9D8B030D-6E8A-4147-A177-3AD203B41FA5}">
                      <a16:colId xmlns:a16="http://schemas.microsoft.com/office/drawing/2014/main" val="1899476805"/>
                    </a:ext>
                  </a:extLst>
                </a:gridCol>
                <a:gridCol w="474926">
                  <a:extLst>
                    <a:ext uri="{9D8B030D-6E8A-4147-A177-3AD203B41FA5}">
                      <a16:colId xmlns:a16="http://schemas.microsoft.com/office/drawing/2014/main" val="3496055861"/>
                    </a:ext>
                  </a:extLst>
                </a:gridCol>
                <a:gridCol w="482273">
                  <a:extLst>
                    <a:ext uri="{9D8B030D-6E8A-4147-A177-3AD203B41FA5}">
                      <a16:colId xmlns:a16="http://schemas.microsoft.com/office/drawing/2014/main" val="3018181835"/>
                    </a:ext>
                  </a:extLst>
                </a:gridCol>
                <a:gridCol w="482273">
                  <a:extLst>
                    <a:ext uri="{9D8B030D-6E8A-4147-A177-3AD203B41FA5}">
                      <a16:colId xmlns:a16="http://schemas.microsoft.com/office/drawing/2014/main" val="557737710"/>
                    </a:ext>
                  </a:extLst>
                </a:gridCol>
                <a:gridCol w="640080">
                  <a:extLst>
                    <a:ext uri="{9D8B030D-6E8A-4147-A177-3AD203B41FA5}">
                      <a16:colId xmlns:a16="http://schemas.microsoft.com/office/drawing/2014/main" val="2470775946"/>
                    </a:ext>
                  </a:extLst>
                </a:gridCol>
              </a:tblGrid>
              <a:tr h="507834">
                <a:tc>
                  <a:txBody>
                    <a:bodyPr/>
                    <a:lstStyle/>
                    <a:p>
                      <a:pPr marL="54610" marR="0">
                        <a:spcBef>
                          <a:spcPts val="810"/>
                        </a:spcBef>
                        <a:spcAft>
                          <a:spcPts val="0"/>
                        </a:spcAft>
                      </a:pPr>
                      <a:r>
                        <a:rPr lang="en-US" sz="1000" dirty="0">
                          <a:solidFill>
                            <a:schemeClr val="tx1"/>
                          </a:solidFill>
                          <a:effectLst/>
                        </a:rPr>
                        <a:t>Period</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tc>
                  <a:txBody>
                    <a:bodyPr/>
                    <a:lstStyle/>
                    <a:p>
                      <a:pPr marL="0" marR="0">
                        <a:spcBef>
                          <a:spcPts val="5"/>
                        </a:spcBef>
                        <a:spcAft>
                          <a:spcPts val="0"/>
                        </a:spcAft>
                      </a:pPr>
                      <a:r>
                        <a:rPr lang="en-US" sz="1000" dirty="0">
                          <a:solidFill>
                            <a:schemeClr val="tx1"/>
                          </a:solidFill>
                          <a:effectLst/>
                        </a:rPr>
                        <a:t> </a:t>
                      </a:r>
                    </a:p>
                    <a:p>
                      <a:pPr marL="0" marR="3175" algn="ctr">
                        <a:spcBef>
                          <a:spcPts val="0"/>
                        </a:spcBef>
                        <a:spcAft>
                          <a:spcPts val="0"/>
                        </a:spcAft>
                      </a:pPr>
                      <a:r>
                        <a:rPr lang="en-US" sz="1000" dirty="0">
                          <a:solidFill>
                            <a:schemeClr val="tx1"/>
                          </a:solidFill>
                          <a:effectLst/>
                        </a:rPr>
                        <a:t>1</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b">
                    <a:solidFill>
                      <a:srgbClr val="D1CBAF"/>
                    </a:solidFill>
                  </a:tcPr>
                </a:tc>
                <a:tc>
                  <a:txBody>
                    <a:bodyPr/>
                    <a:lstStyle/>
                    <a:p>
                      <a:pPr marL="0" marR="0">
                        <a:spcBef>
                          <a:spcPts val="20"/>
                        </a:spcBef>
                        <a:spcAft>
                          <a:spcPts val="0"/>
                        </a:spcAft>
                      </a:pPr>
                      <a:r>
                        <a:rPr lang="en-US" sz="1000" dirty="0">
                          <a:solidFill>
                            <a:schemeClr val="tx1"/>
                          </a:solidFill>
                          <a:effectLst/>
                        </a:rPr>
                        <a:t> </a:t>
                      </a:r>
                    </a:p>
                    <a:p>
                      <a:pPr marL="11430" marR="0" algn="ctr">
                        <a:spcBef>
                          <a:spcPts val="0"/>
                        </a:spcBef>
                        <a:spcAft>
                          <a:spcPts val="0"/>
                        </a:spcAft>
                      </a:pPr>
                      <a:r>
                        <a:rPr lang="en-US" sz="1000" dirty="0">
                          <a:solidFill>
                            <a:schemeClr val="tx1"/>
                          </a:solidFill>
                          <a:effectLst/>
                        </a:rPr>
                        <a:t>2</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b">
                    <a:solidFill>
                      <a:srgbClr val="D1CBAF"/>
                    </a:solidFill>
                  </a:tcPr>
                </a:tc>
                <a:tc>
                  <a:txBody>
                    <a:bodyPr/>
                    <a:lstStyle/>
                    <a:p>
                      <a:pPr marL="0" marR="0">
                        <a:spcBef>
                          <a:spcPts val="5"/>
                        </a:spcBef>
                        <a:spcAft>
                          <a:spcPts val="0"/>
                        </a:spcAft>
                      </a:pPr>
                      <a:r>
                        <a:rPr lang="en-US" sz="1000" dirty="0">
                          <a:solidFill>
                            <a:schemeClr val="tx1"/>
                          </a:solidFill>
                          <a:effectLst/>
                        </a:rPr>
                        <a:t> </a:t>
                      </a:r>
                    </a:p>
                    <a:p>
                      <a:pPr marL="15240" marR="0" algn="ctr">
                        <a:spcBef>
                          <a:spcPts val="0"/>
                        </a:spcBef>
                        <a:spcAft>
                          <a:spcPts val="0"/>
                        </a:spcAft>
                      </a:pPr>
                      <a:r>
                        <a:rPr lang="en-US" sz="1000" dirty="0">
                          <a:solidFill>
                            <a:schemeClr val="tx1"/>
                          </a:solidFill>
                          <a:effectLst/>
                        </a:rPr>
                        <a:t>3</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b">
                    <a:solidFill>
                      <a:srgbClr val="D1CBAF"/>
                    </a:solidFill>
                  </a:tcPr>
                </a:tc>
                <a:tc>
                  <a:txBody>
                    <a:bodyPr/>
                    <a:lstStyle/>
                    <a:p>
                      <a:pPr marL="0" marR="0">
                        <a:spcBef>
                          <a:spcPts val="5"/>
                        </a:spcBef>
                        <a:spcAft>
                          <a:spcPts val="0"/>
                        </a:spcAft>
                      </a:pPr>
                      <a:r>
                        <a:rPr lang="en-US" sz="1000" dirty="0">
                          <a:solidFill>
                            <a:schemeClr val="tx1"/>
                          </a:solidFill>
                          <a:effectLst/>
                        </a:rPr>
                        <a:t> </a:t>
                      </a:r>
                    </a:p>
                    <a:p>
                      <a:pPr marL="5715" marR="0" algn="ctr">
                        <a:spcBef>
                          <a:spcPts val="0"/>
                        </a:spcBef>
                        <a:spcAft>
                          <a:spcPts val="0"/>
                        </a:spcAft>
                      </a:pPr>
                      <a:r>
                        <a:rPr lang="en-US" sz="1000" dirty="0">
                          <a:solidFill>
                            <a:schemeClr val="tx1"/>
                          </a:solidFill>
                          <a:effectLst/>
                        </a:rPr>
                        <a:t>4</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b">
                    <a:solidFill>
                      <a:srgbClr val="D1CBAF"/>
                    </a:solidFill>
                  </a:tcPr>
                </a:tc>
                <a:tc>
                  <a:txBody>
                    <a:bodyPr/>
                    <a:lstStyle/>
                    <a:p>
                      <a:pPr marL="0" marR="0">
                        <a:spcBef>
                          <a:spcPts val="5"/>
                        </a:spcBef>
                        <a:spcAft>
                          <a:spcPts val="0"/>
                        </a:spcAft>
                      </a:pPr>
                      <a:r>
                        <a:rPr lang="en-US" sz="1000" dirty="0">
                          <a:solidFill>
                            <a:schemeClr val="tx1"/>
                          </a:solidFill>
                          <a:effectLst/>
                        </a:rPr>
                        <a:t> </a:t>
                      </a:r>
                    </a:p>
                    <a:p>
                      <a:pPr marL="9525" marR="0" algn="ctr">
                        <a:spcBef>
                          <a:spcPts val="0"/>
                        </a:spcBef>
                        <a:spcAft>
                          <a:spcPts val="0"/>
                        </a:spcAft>
                      </a:pPr>
                      <a:r>
                        <a:rPr lang="en-US" sz="1000" dirty="0">
                          <a:solidFill>
                            <a:schemeClr val="tx1"/>
                          </a:solidFill>
                          <a:effectLst/>
                        </a:rPr>
                        <a:t>5</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b">
                    <a:solidFill>
                      <a:srgbClr val="D1CBAF"/>
                    </a:solidFill>
                  </a:tcPr>
                </a:tc>
                <a:tc>
                  <a:txBody>
                    <a:bodyPr/>
                    <a:lstStyle/>
                    <a:p>
                      <a:pPr marL="0" marR="0">
                        <a:spcBef>
                          <a:spcPts val="0"/>
                        </a:spcBef>
                        <a:spcAft>
                          <a:spcPts val="0"/>
                        </a:spcAft>
                      </a:pPr>
                      <a:r>
                        <a:rPr lang="en-US"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b">
                    <a:solidFill>
                      <a:srgbClr val="D1CBAF"/>
                    </a:solidFill>
                  </a:tcPr>
                </a:tc>
                <a:tc>
                  <a:txBody>
                    <a:bodyPr/>
                    <a:lstStyle/>
                    <a:p>
                      <a:pPr marL="0" marR="0">
                        <a:spcBef>
                          <a:spcPts val="5"/>
                        </a:spcBef>
                        <a:spcAft>
                          <a:spcPts val="0"/>
                        </a:spcAft>
                      </a:pPr>
                      <a:r>
                        <a:rPr lang="en-US" sz="1000" dirty="0">
                          <a:solidFill>
                            <a:schemeClr val="tx1"/>
                          </a:solidFill>
                          <a:effectLst/>
                        </a:rPr>
                        <a:t> </a:t>
                      </a:r>
                    </a:p>
                    <a:p>
                      <a:pPr marL="64770" marR="0">
                        <a:spcBef>
                          <a:spcPts val="0"/>
                        </a:spcBef>
                        <a:spcAft>
                          <a:spcPts val="0"/>
                        </a:spcAft>
                      </a:pPr>
                      <a:r>
                        <a:rPr lang="en-US" sz="1000" dirty="0">
                          <a:solidFill>
                            <a:schemeClr val="tx1"/>
                          </a:solidFill>
                          <a:effectLst/>
                        </a:rPr>
                        <a:t>Total</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b">
                    <a:solidFill>
                      <a:srgbClr val="D1CBAF"/>
                    </a:solidFill>
                  </a:tcPr>
                </a:tc>
                <a:extLst>
                  <a:ext uri="{0D108BD9-81ED-4DB2-BD59-A6C34878D82A}">
                    <a16:rowId xmlns:a16="http://schemas.microsoft.com/office/drawing/2014/main" val="3399341619"/>
                  </a:ext>
                </a:extLst>
              </a:tr>
              <a:tr h="203202">
                <a:tc>
                  <a:txBody>
                    <a:bodyPr/>
                    <a:lstStyle/>
                    <a:p>
                      <a:pPr marL="65405" marR="0">
                        <a:spcBef>
                          <a:spcPts val="315"/>
                        </a:spcBef>
                        <a:spcAft>
                          <a:spcPts val="0"/>
                        </a:spcAft>
                      </a:pPr>
                      <a:r>
                        <a:rPr lang="en-US" sz="1000" dirty="0">
                          <a:solidFill>
                            <a:schemeClr val="tx1"/>
                          </a:solidFill>
                          <a:effectLst/>
                        </a:rPr>
                        <a:t>Forecast</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extLst>
                  <a:ext uri="{0D108BD9-81ED-4DB2-BD59-A6C34878D82A}">
                    <a16:rowId xmlns:a16="http://schemas.microsoft.com/office/drawing/2014/main" val="2932404936"/>
                  </a:ext>
                </a:extLst>
              </a:tr>
              <a:tr h="202466">
                <a:tc>
                  <a:txBody>
                    <a:bodyPr/>
                    <a:lstStyle/>
                    <a:p>
                      <a:pPr marL="65405" marR="0">
                        <a:spcBef>
                          <a:spcPts val="285"/>
                        </a:spcBef>
                        <a:spcAft>
                          <a:spcPts val="0"/>
                        </a:spcAft>
                      </a:pPr>
                      <a:r>
                        <a:rPr lang="en-US" sz="1000" dirty="0">
                          <a:solidFill>
                            <a:schemeClr val="tx1"/>
                          </a:solidFill>
                          <a:effectLst/>
                        </a:rPr>
                        <a:t>Output</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extLst>
                  <a:ext uri="{0D108BD9-81ED-4DB2-BD59-A6C34878D82A}">
                    <a16:rowId xmlns:a16="http://schemas.microsoft.com/office/drawing/2014/main" val="3851327316"/>
                  </a:ext>
                </a:extLst>
              </a:tr>
              <a:tr h="202466">
                <a:tc>
                  <a:txBody>
                    <a:bodyPr/>
                    <a:lstStyle/>
                    <a:p>
                      <a:pPr marL="117475" marR="0">
                        <a:spcBef>
                          <a:spcPts val="285"/>
                        </a:spcBef>
                        <a:spcAft>
                          <a:spcPts val="0"/>
                        </a:spcAft>
                      </a:pPr>
                      <a:r>
                        <a:rPr lang="en-US" sz="1000" dirty="0">
                          <a:solidFill>
                            <a:schemeClr val="tx1"/>
                          </a:solidFill>
                          <a:effectLst/>
                        </a:rPr>
                        <a:t>Regular time</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extLst>
                  <a:ext uri="{0D108BD9-81ED-4DB2-BD59-A6C34878D82A}">
                    <a16:rowId xmlns:a16="http://schemas.microsoft.com/office/drawing/2014/main" val="2969409699"/>
                  </a:ext>
                </a:extLst>
              </a:tr>
              <a:tr h="202466">
                <a:tc>
                  <a:txBody>
                    <a:bodyPr/>
                    <a:lstStyle/>
                    <a:p>
                      <a:pPr marL="117475" marR="0">
                        <a:spcBef>
                          <a:spcPts val="325"/>
                        </a:spcBef>
                        <a:spcAft>
                          <a:spcPts val="0"/>
                        </a:spcAft>
                      </a:pPr>
                      <a:r>
                        <a:rPr lang="en-US" sz="1000" dirty="0">
                          <a:solidFill>
                            <a:schemeClr val="tx1"/>
                          </a:solidFill>
                          <a:effectLst/>
                        </a:rPr>
                        <a:t>Overtime</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extLst>
                  <a:ext uri="{0D108BD9-81ED-4DB2-BD59-A6C34878D82A}">
                    <a16:rowId xmlns:a16="http://schemas.microsoft.com/office/drawing/2014/main" val="3209409916"/>
                  </a:ext>
                </a:extLst>
              </a:tr>
              <a:tr h="202466">
                <a:tc>
                  <a:txBody>
                    <a:bodyPr/>
                    <a:lstStyle/>
                    <a:p>
                      <a:pPr marL="117475" marR="0">
                        <a:spcBef>
                          <a:spcPts val="340"/>
                        </a:spcBef>
                        <a:spcAft>
                          <a:spcPts val="0"/>
                        </a:spcAft>
                      </a:pPr>
                      <a:r>
                        <a:rPr lang="en-US" sz="1000" dirty="0">
                          <a:solidFill>
                            <a:schemeClr val="tx1"/>
                          </a:solidFill>
                          <a:effectLst/>
                        </a:rPr>
                        <a:t>Subcontract</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extLst>
                  <a:ext uri="{0D108BD9-81ED-4DB2-BD59-A6C34878D82A}">
                    <a16:rowId xmlns:a16="http://schemas.microsoft.com/office/drawing/2014/main" val="2325664833"/>
                  </a:ext>
                </a:extLst>
              </a:tr>
              <a:tr h="351095">
                <a:tc>
                  <a:txBody>
                    <a:bodyPr/>
                    <a:lstStyle/>
                    <a:p>
                      <a:pPr marL="65405" marR="0">
                        <a:spcBef>
                          <a:spcPts val="315"/>
                        </a:spcBef>
                        <a:spcAft>
                          <a:spcPts val="0"/>
                        </a:spcAft>
                      </a:pPr>
                      <a:r>
                        <a:rPr lang="en-US" sz="1000" dirty="0">
                          <a:solidFill>
                            <a:schemeClr val="tx1"/>
                          </a:solidFill>
                          <a:effectLst/>
                        </a:rPr>
                        <a:t>Output – Forecast</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extLst>
                  <a:ext uri="{0D108BD9-81ED-4DB2-BD59-A6C34878D82A}">
                    <a16:rowId xmlns:a16="http://schemas.microsoft.com/office/drawing/2014/main" val="796230526"/>
                  </a:ext>
                </a:extLst>
              </a:tr>
              <a:tr h="202466">
                <a:tc>
                  <a:txBody>
                    <a:bodyPr/>
                    <a:lstStyle/>
                    <a:p>
                      <a:pPr marL="65405" marR="0">
                        <a:spcBef>
                          <a:spcPts val="305"/>
                        </a:spcBef>
                        <a:spcAft>
                          <a:spcPts val="0"/>
                        </a:spcAft>
                      </a:pPr>
                      <a:r>
                        <a:rPr lang="en-US" sz="1000" dirty="0">
                          <a:solidFill>
                            <a:schemeClr val="tx1"/>
                          </a:solidFill>
                          <a:effectLst/>
                        </a:rPr>
                        <a:t>Inventory</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extLst>
                  <a:ext uri="{0D108BD9-81ED-4DB2-BD59-A6C34878D82A}">
                    <a16:rowId xmlns:a16="http://schemas.microsoft.com/office/drawing/2014/main" val="4290029281"/>
                  </a:ext>
                </a:extLst>
              </a:tr>
              <a:tr h="202466">
                <a:tc>
                  <a:txBody>
                    <a:bodyPr/>
                    <a:lstStyle/>
                    <a:p>
                      <a:pPr marL="117475" marR="0">
                        <a:spcBef>
                          <a:spcPts val="255"/>
                        </a:spcBef>
                        <a:spcAft>
                          <a:spcPts val="0"/>
                        </a:spcAft>
                      </a:pPr>
                      <a:r>
                        <a:rPr lang="en-US" sz="1000" dirty="0">
                          <a:solidFill>
                            <a:schemeClr val="tx1"/>
                          </a:solidFill>
                          <a:effectLst/>
                        </a:rPr>
                        <a:t>Beginning</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extLst>
                  <a:ext uri="{0D108BD9-81ED-4DB2-BD59-A6C34878D82A}">
                    <a16:rowId xmlns:a16="http://schemas.microsoft.com/office/drawing/2014/main" val="3779147538"/>
                  </a:ext>
                </a:extLst>
              </a:tr>
              <a:tr h="202466">
                <a:tc>
                  <a:txBody>
                    <a:bodyPr/>
                    <a:lstStyle/>
                    <a:p>
                      <a:pPr marL="117475" marR="0">
                        <a:spcBef>
                          <a:spcPts val="295"/>
                        </a:spcBef>
                        <a:spcAft>
                          <a:spcPts val="0"/>
                        </a:spcAft>
                      </a:pPr>
                      <a:r>
                        <a:rPr lang="en-US" sz="1000" dirty="0">
                          <a:solidFill>
                            <a:schemeClr val="tx1"/>
                          </a:solidFill>
                          <a:effectLst/>
                        </a:rPr>
                        <a:t>Ending</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extLst>
                  <a:ext uri="{0D108BD9-81ED-4DB2-BD59-A6C34878D82A}">
                    <a16:rowId xmlns:a16="http://schemas.microsoft.com/office/drawing/2014/main" val="840398281"/>
                  </a:ext>
                </a:extLst>
              </a:tr>
              <a:tr h="202466">
                <a:tc>
                  <a:txBody>
                    <a:bodyPr/>
                    <a:lstStyle/>
                    <a:p>
                      <a:pPr marL="117475" marR="0">
                        <a:spcBef>
                          <a:spcPts val="305"/>
                        </a:spcBef>
                        <a:spcAft>
                          <a:spcPts val="0"/>
                        </a:spcAft>
                      </a:pPr>
                      <a:r>
                        <a:rPr lang="en-US" sz="1000" dirty="0">
                          <a:solidFill>
                            <a:schemeClr val="tx1"/>
                          </a:solidFill>
                          <a:effectLst/>
                        </a:rPr>
                        <a:t>Average</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extLst>
                  <a:ext uri="{0D108BD9-81ED-4DB2-BD59-A6C34878D82A}">
                    <a16:rowId xmlns:a16="http://schemas.microsoft.com/office/drawing/2014/main" val="3415507149"/>
                  </a:ext>
                </a:extLst>
              </a:tr>
              <a:tr h="202466">
                <a:tc>
                  <a:txBody>
                    <a:bodyPr/>
                    <a:lstStyle/>
                    <a:p>
                      <a:pPr marL="65405" marR="0">
                        <a:spcBef>
                          <a:spcPts val="295"/>
                        </a:spcBef>
                        <a:spcAft>
                          <a:spcPts val="0"/>
                        </a:spcAft>
                      </a:pPr>
                      <a:r>
                        <a:rPr lang="en-US" sz="1000" dirty="0">
                          <a:solidFill>
                            <a:schemeClr val="tx1"/>
                          </a:solidFill>
                          <a:effectLst/>
                        </a:rPr>
                        <a:t>Backlog</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extLst>
                  <a:ext uri="{0D108BD9-81ED-4DB2-BD59-A6C34878D82A}">
                    <a16:rowId xmlns:a16="http://schemas.microsoft.com/office/drawing/2014/main" val="1349187973"/>
                  </a:ext>
                </a:extLst>
              </a:tr>
              <a:tr h="202466">
                <a:tc>
                  <a:txBody>
                    <a:bodyPr/>
                    <a:lstStyle/>
                    <a:p>
                      <a:pPr marL="65405" marR="0">
                        <a:spcBef>
                          <a:spcPts val="295"/>
                        </a:spcBef>
                        <a:spcAft>
                          <a:spcPts val="0"/>
                        </a:spcAft>
                      </a:pPr>
                      <a:r>
                        <a:rPr lang="en-US" sz="1000" dirty="0">
                          <a:solidFill>
                            <a:schemeClr val="tx1"/>
                          </a:solidFill>
                          <a:effectLst/>
                        </a:rPr>
                        <a:t>Costs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extLst>
                  <a:ext uri="{0D108BD9-81ED-4DB2-BD59-A6C34878D82A}">
                    <a16:rowId xmlns:a16="http://schemas.microsoft.com/office/drawing/2014/main" val="10012"/>
                  </a:ext>
                </a:extLst>
              </a:tr>
              <a:tr h="422739">
                <a:tc>
                  <a:txBody>
                    <a:bodyPr/>
                    <a:lstStyle/>
                    <a:p>
                      <a:pPr marL="65405" marR="572770">
                        <a:lnSpc>
                          <a:spcPct val="183000"/>
                        </a:lnSpc>
                        <a:spcBef>
                          <a:spcPts val="295"/>
                        </a:spcBef>
                        <a:spcAft>
                          <a:spcPts val="0"/>
                        </a:spcAft>
                      </a:pPr>
                      <a:r>
                        <a:rPr lang="en-US" sz="1000" dirty="0">
                          <a:solidFill>
                            <a:schemeClr val="tx1"/>
                          </a:solidFill>
                          <a:effectLst/>
                        </a:rPr>
                        <a:t>Output</a:t>
                      </a:r>
                    </a:p>
                    <a:p>
                      <a:pPr marL="117475" marR="0">
                        <a:lnSpc>
                          <a:spcPts val="720"/>
                        </a:lnSpc>
                        <a:spcBef>
                          <a:spcPts val="0"/>
                        </a:spcBef>
                        <a:spcAft>
                          <a:spcPts val="0"/>
                        </a:spcAft>
                      </a:pPr>
                      <a:r>
                        <a:rPr lang="en-US" sz="1000" dirty="0">
                          <a:solidFill>
                            <a:schemeClr val="tx1"/>
                          </a:solidFill>
                          <a:effectLst/>
                        </a:rPr>
                        <a:t>Regular</a:t>
                      </a:r>
                    </a:p>
                  </a:txBody>
                  <a:tcPr marT="18288" marB="18288" anchor="ctr">
                    <a:solidFill>
                      <a:srgbClr val="D1CBAF"/>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extLst>
                  <a:ext uri="{0D108BD9-81ED-4DB2-BD59-A6C34878D82A}">
                    <a16:rowId xmlns:a16="http://schemas.microsoft.com/office/drawing/2014/main" val="10013"/>
                  </a:ext>
                </a:extLst>
              </a:tr>
              <a:tr h="202466">
                <a:tc>
                  <a:txBody>
                    <a:bodyPr/>
                    <a:lstStyle/>
                    <a:p>
                      <a:pPr marL="117475" marR="0">
                        <a:lnSpc>
                          <a:spcPts val="720"/>
                        </a:lnSpc>
                        <a:spcBef>
                          <a:spcPts val="0"/>
                        </a:spcBef>
                        <a:spcAft>
                          <a:spcPts val="0"/>
                        </a:spcAft>
                      </a:pPr>
                      <a:r>
                        <a:rPr lang="en-US" sz="1000" dirty="0">
                          <a:solidFill>
                            <a:schemeClr val="tx1"/>
                          </a:solidFill>
                          <a:effectLst/>
                        </a:rPr>
                        <a:t>Overtime </a:t>
                      </a:r>
                    </a:p>
                  </a:txBody>
                  <a:tcPr marT="18288" marB="18288" anchor="ctr">
                    <a:solidFill>
                      <a:srgbClr val="D1CBAF"/>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extLst>
                  <a:ext uri="{0D108BD9-81ED-4DB2-BD59-A6C34878D82A}">
                    <a16:rowId xmlns:a16="http://schemas.microsoft.com/office/drawing/2014/main" val="10014"/>
                  </a:ext>
                </a:extLst>
              </a:tr>
              <a:tr h="351095">
                <a:tc>
                  <a:txBody>
                    <a:bodyPr/>
                    <a:lstStyle/>
                    <a:p>
                      <a:pPr marL="117475" marR="327025">
                        <a:lnSpc>
                          <a:spcPct val="100000"/>
                        </a:lnSpc>
                        <a:spcBef>
                          <a:spcPts val="0"/>
                        </a:spcBef>
                        <a:spcAft>
                          <a:spcPts val="0"/>
                        </a:spcAft>
                      </a:pPr>
                      <a:r>
                        <a:rPr lang="en-US" sz="1000" dirty="0">
                          <a:solidFill>
                            <a:schemeClr val="tx1"/>
                          </a:solidFill>
                          <a:effectLst/>
                        </a:rPr>
                        <a:t>Subcontract</a:t>
                      </a:r>
                    </a:p>
                  </a:txBody>
                  <a:tcPr marT="18288" marB="18288" anchor="ctr">
                    <a:solidFill>
                      <a:srgbClr val="D1CBAF"/>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extLst>
                  <a:ext uri="{0D108BD9-81ED-4DB2-BD59-A6C34878D82A}">
                    <a16:rowId xmlns:a16="http://schemas.microsoft.com/office/drawing/2014/main" val="10015"/>
                  </a:ext>
                </a:extLst>
              </a:tr>
              <a:tr h="202466">
                <a:tc>
                  <a:txBody>
                    <a:bodyPr/>
                    <a:lstStyle/>
                    <a:p>
                      <a:pPr marL="0" marR="0">
                        <a:spcBef>
                          <a:spcPts val="310"/>
                        </a:spcBef>
                        <a:spcAft>
                          <a:spcPts val="0"/>
                        </a:spcAft>
                      </a:pPr>
                      <a:r>
                        <a:rPr lang="en-US" sz="1000" dirty="0">
                          <a:solidFill>
                            <a:schemeClr val="tx1"/>
                          </a:solidFill>
                          <a:effectLst/>
                        </a:rPr>
                        <a:t>Hire/Lay off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extLst>
                  <a:ext uri="{0D108BD9-81ED-4DB2-BD59-A6C34878D82A}">
                    <a16:rowId xmlns:a16="http://schemas.microsoft.com/office/drawing/2014/main" val="2096540323"/>
                  </a:ext>
                </a:extLst>
              </a:tr>
              <a:tr h="202466">
                <a:tc>
                  <a:txBody>
                    <a:bodyPr/>
                    <a:lstStyle/>
                    <a:p>
                      <a:pPr marL="0" marR="0" lvl="0" indent="0" algn="l" defTabSz="914400" rtl="0" eaLnBrk="1" fontAlgn="auto" latinLnBrk="0" hangingPunct="1">
                        <a:lnSpc>
                          <a:spcPct val="100000"/>
                        </a:lnSpc>
                        <a:spcBef>
                          <a:spcPts val="310"/>
                        </a:spcBef>
                        <a:spcAft>
                          <a:spcPts val="0"/>
                        </a:spcAft>
                        <a:buClrTx/>
                        <a:buSzTx/>
                        <a:buFontTx/>
                        <a:buNone/>
                        <a:tabLst/>
                        <a:defRPr/>
                      </a:pPr>
                      <a:r>
                        <a:rPr lang="en-US" sz="1000" dirty="0">
                          <a:solidFill>
                            <a:schemeClr val="tx1"/>
                          </a:solidFill>
                          <a:effectLst/>
                        </a:rPr>
                        <a:t>Inventory</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extLst>
                  <a:ext uri="{0D108BD9-81ED-4DB2-BD59-A6C34878D82A}">
                    <a16:rowId xmlns:a16="http://schemas.microsoft.com/office/drawing/2014/main" val="99986691"/>
                  </a:ext>
                </a:extLst>
              </a:tr>
              <a:tr h="202466">
                <a:tc>
                  <a:txBody>
                    <a:bodyPr/>
                    <a:lstStyle/>
                    <a:p>
                      <a:pPr marL="65405" marR="0">
                        <a:spcBef>
                          <a:spcPts val="310"/>
                        </a:spcBef>
                        <a:spcAft>
                          <a:spcPts val="0"/>
                        </a:spcAft>
                      </a:pPr>
                      <a:r>
                        <a:rPr lang="en-US" sz="1000" dirty="0">
                          <a:solidFill>
                            <a:schemeClr val="tx1"/>
                          </a:solidFill>
                          <a:effectLst/>
                        </a:rPr>
                        <a:t>Back orders</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E6E3D2"/>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extLst>
                  <a:ext uri="{0D108BD9-81ED-4DB2-BD59-A6C34878D82A}">
                    <a16:rowId xmlns:a16="http://schemas.microsoft.com/office/drawing/2014/main" val="1629362534"/>
                  </a:ext>
                </a:extLst>
              </a:tr>
              <a:tr h="198785">
                <a:tc>
                  <a:txBody>
                    <a:bodyPr/>
                    <a:lstStyle/>
                    <a:p>
                      <a:pPr marL="161925" marR="0">
                        <a:spcBef>
                          <a:spcPts val="345"/>
                        </a:spcBef>
                        <a:spcAft>
                          <a:spcPts val="0"/>
                        </a:spcAft>
                      </a:pPr>
                      <a:r>
                        <a:rPr lang="en-US" sz="1000" dirty="0">
                          <a:solidFill>
                            <a:schemeClr val="tx1"/>
                          </a:solidFill>
                          <a:effectLst/>
                        </a:rPr>
                        <a:t>Total</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tc>
                  <a:txBody>
                    <a:bodyPr/>
                    <a:lstStyle/>
                    <a:p>
                      <a:pPr marL="0" marR="0">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T="18288" marB="18288" anchor="ctr">
                    <a:solidFill>
                      <a:srgbClr val="D1CBAF"/>
                    </a:solidFill>
                  </a:tcPr>
                </a:tc>
                <a:extLst>
                  <a:ext uri="{0D108BD9-81ED-4DB2-BD59-A6C34878D82A}">
                    <a16:rowId xmlns:a16="http://schemas.microsoft.com/office/drawing/2014/main" val="3627472552"/>
                  </a:ext>
                </a:extLst>
              </a:tr>
            </a:tbl>
          </a:graphicData>
        </a:graphic>
      </p:graphicFrame>
      <p:sp>
        <p:nvSpPr>
          <p:cNvPr id="4" name="Content Placeholder 4">
            <a:extLst>
              <a:ext uri="{FF2B5EF4-FFF2-40B4-BE49-F238E27FC236}">
                <a16:creationId xmlns:a16="http://schemas.microsoft.com/office/drawing/2014/main" id="{1556699D-5819-426C-913D-FE8FBB762488}"/>
              </a:ext>
            </a:extLst>
          </p:cNvPr>
          <p:cNvSpPr>
            <a:spLocks noGrp="1"/>
          </p:cNvSpPr>
          <p:nvPr>
            <p:ph sz="quarter" idx="14"/>
          </p:nvPr>
        </p:nvSpPr>
        <p:spPr>
          <a:xfrm>
            <a:off x="2563468" y="5883963"/>
            <a:ext cx="4017065" cy="423269"/>
          </a:xfrm>
        </p:spPr>
        <p:txBody>
          <a:bodyPr/>
          <a:lstStyle/>
          <a:p>
            <a:r>
              <a:rPr lang="en-US" sz="2000" b="1" dirty="0">
                <a:solidFill>
                  <a:srgbClr val="006B9E"/>
                </a:solidFill>
                <a:latin typeface="Calibri" panose="020F0502020204030204" pitchFamily="34" charset="0"/>
                <a:ea typeface="Calibri" panose="020F0502020204030204" pitchFamily="34" charset="0"/>
              </a:rPr>
              <a:t>TABLE 11.4  </a:t>
            </a:r>
            <a:r>
              <a:rPr lang="en-US" sz="2000" dirty="0">
                <a:solidFill>
                  <a:srgbClr val="231F20"/>
                </a:solidFill>
                <a:latin typeface="Calibri" panose="020F0502020204030204" pitchFamily="34" charset="0"/>
                <a:ea typeface="Times New Roman" panose="02020603050405020304" pitchFamily="18" charset="0"/>
                <a:cs typeface="Times New Roman" panose="02020603050405020304" pitchFamily="18" charset="0"/>
              </a:rPr>
              <a:t>Worksheet/spreadsheet</a:t>
            </a:r>
            <a:endParaRPr lang="en-US" sz="2000" dirty="0"/>
          </a:p>
        </p:txBody>
      </p:sp>
    </p:spTree>
    <p:extLst>
      <p:ext uri="{BB962C8B-B14F-4D97-AF65-F5344CB8AC3E}">
        <p14:creationId xmlns:p14="http://schemas.microsoft.com/office/powerpoint/2010/main" val="19266959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Cumulative Graph</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11.4</a:t>
            </a:r>
          </a:p>
        </p:txBody>
      </p:sp>
      <p:pic>
        <p:nvPicPr>
          <p:cNvPr id="5" name="Picture 3" descr="A graph showing the cumulative output/demand as a function of time."/>
          <p:cNvPicPr>
            <a:picLocks noChangeAspect="1"/>
          </p:cNvPicPr>
          <p:nvPr/>
        </p:nvPicPr>
        <p:blipFill rotWithShape="1">
          <a:blip r:embed="rId2">
            <a:extLst>
              <a:ext uri="{28A0092B-C50C-407E-A947-70E740481C1C}">
                <a14:useLocalDpi xmlns:a14="http://schemas.microsoft.com/office/drawing/2010/main" val="0"/>
              </a:ext>
            </a:extLst>
          </a:blip>
          <a:srcRect l="-166" r="63"/>
          <a:stretch/>
        </p:blipFill>
        <p:spPr>
          <a:xfrm>
            <a:off x="1878227" y="1524000"/>
            <a:ext cx="5375190" cy="4572000"/>
          </a:xfrm>
          <a:prstGeom prst="rect">
            <a:avLst/>
          </a:prstGeom>
        </p:spPr>
      </p:pic>
      <p:sp>
        <p:nvSpPr>
          <p:cNvPr id="6" name="Text Placeholder 4">
            <a:extLst>
              <a:ext uri="{FF2B5EF4-FFF2-40B4-BE49-F238E27FC236}">
                <a16:creationId xmlns:a16="http://schemas.microsoft.com/office/drawing/2014/main" id="{48DFBE57-7F89-4A13-A155-66EA3ED91888}"/>
              </a:ext>
            </a:extLst>
          </p:cNvPr>
          <p:cNvSpPr>
            <a:spLocks noGrp="1"/>
          </p:cNvSpPr>
          <p:nvPr>
            <p:ph type="body" sz="quarter" idx="29"/>
          </p:nvPr>
        </p:nvSpPr>
        <p:spPr>
          <a:xfrm>
            <a:off x="3200400" y="6324600"/>
            <a:ext cx="2743200" cy="192024"/>
          </a:xfrm>
        </p:spPr>
        <p:txBody>
          <a:bodyPr/>
          <a:lstStyle/>
          <a:p>
            <a:r>
              <a:rPr lang="en-US" dirty="0">
                <a:hlinkClick r:id="rId3" action="ppaction://hlinksldjump"/>
              </a:rPr>
              <a:t>Access the text alternative for slide images.</a:t>
            </a:r>
          </a:p>
        </p:txBody>
      </p:sp>
    </p:spTree>
    <p:extLst>
      <p:ext uri="{BB962C8B-B14F-4D97-AF65-F5344CB8AC3E}">
        <p14:creationId xmlns:p14="http://schemas.microsoft.com/office/powerpoint/2010/main" val="23020305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Mathematical Techniques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11.4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b="1" dirty="0"/>
              <a:t>Linear programming models</a:t>
            </a:r>
          </a:p>
          <a:p>
            <a:pPr lvl="1">
              <a:spcBef>
                <a:spcPts val="600"/>
              </a:spcBef>
              <a:spcAft>
                <a:spcPts val="600"/>
              </a:spcAft>
            </a:pPr>
            <a:r>
              <a:rPr lang="en-US" dirty="0"/>
              <a:t>Methods for obtaining optimal solutions to problems involving the allocation of scarce resources in terms of cost minimization or profit maximization. </a:t>
            </a:r>
          </a:p>
          <a:p>
            <a:pPr>
              <a:spcBef>
                <a:spcPts val="600"/>
              </a:spcBef>
              <a:spcAft>
                <a:spcPts val="600"/>
              </a:spcAft>
            </a:pPr>
            <a:r>
              <a:rPr lang="en-US" b="1" dirty="0"/>
              <a:t>Simulation models</a:t>
            </a:r>
          </a:p>
          <a:p>
            <a:pPr lvl="1">
              <a:spcBef>
                <a:spcPts val="600"/>
              </a:spcBef>
              <a:spcAft>
                <a:spcPts val="600"/>
              </a:spcAft>
            </a:pPr>
            <a:r>
              <a:rPr lang="en-US" dirty="0"/>
              <a:t>Computerized models that can be tested under different scenarios to identify acceptable solutions to problems</a:t>
            </a:r>
          </a:p>
        </p:txBody>
      </p:sp>
    </p:spTree>
    <p:extLst>
      <p:ext uri="{BB962C8B-B14F-4D97-AF65-F5344CB8AC3E}">
        <p14:creationId xmlns:p14="http://schemas.microsoft.com/office/powerpoint/2010/main" val="23015207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Linear programming models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9650"/>
            <a:ext cx="1020417" cy="373186"/>
          </a:xfrm>
        </p:spPr>
        <p:txBody>
          <a:bodyPr/>
          <a:lstStyle/>
          <a:p>
            <a:r>
              <a:rPr lang="en-US" sz="1800" b="1" dirty="0">
                <a:solidFill>
                  <a:schemeClr val="tx1"/>
                </a:solidFill>
              </a:rPr>
              <a:t>LO 11.5</a:t>
            </a:r>
          </a:p>
        </p:txBody>
      </p:sp>
      <p:sp>
        <p:nvSpPr>
          <p:cNvPr id="5" name="Content Placeholder 3"/>
          <p:cNvSpPr>
            <a:spLocks noGrp="1"/>
          </p:cNvSpPr>
          <p:nvPr>
            <p:ph sz="quarter" idx="14"/>
          </p:nvPr>
        </p:nvSpPr>
        <p:spPr>
          <a:xfrm>
            <a:off x="564120" y="1373824"/>
            <a:ext cx="5233670" cy="527547"/>
          </a:xfrm>
        </p:spPr>
        <p:txBody>
          <a:bodyPr/>
          <a:lstStyle/>
          <a:p>
            <a:r>
              <a:rPr lang="en-US" sz="2000" b="1" dirty="0">
                <a:solidFill>
                  <a:srgbClr val="006B9E"/>
                </a:solidFill>
                <a:ea typeface="Calibri" panose="020F0502020204030204" pitchFamily="34" charset="0"/>
              </a:rPr>
              <a:t>TABLE 11.4 </a:t>
            </a:r>
            <a:r>
              <a:rPr lang="en-US" sz="2000" dirty="0">
                <a:solidFill>
                  <a:srgbClr val="231F20"/>
                </a:solidFill>
                <a:ea typeface="Times New Roman" panose="02020603050405020304" pitchFamily="18" charset="0"/>
                <a:cs typeface="Times New Roman" panose="02020603050405020304" pitchFamily="18" charset="0"/>
              </a:rPr>
              <a:t>Worksheet/spreadsheet</a:t>
            </a:r>
            <a:endParaRPr lang="en-US" sz="2000" dirty="0"/>
          </a:p>
        </p:txBody>
      </p:sp>
      <p:graphicFrame>
        <p:nvGraphicFramePr>
          <p:cNvPr id="12" name="Table 4"/>
          <p:cNvGraphicFramePr>
            <a:graphicFrameLocks noGrp="1"/>
          </p:cNvGraphicFramePr>
          <p:nvPr>
            <p:extLst>
              <p:ext uri="{D42A27DB-BD31-4B8C-83A1-F6EECF244321}">
                <p14:modId xmlns:p14="http://schemas.microsoft.com/office/powerpoint/2010/main" val="1329013239"/>
              </p:ext>
            </p:extLst>
          </p:nvPr>
        </p:nvGraphicFramePr>
        <p:xfrm>
          <a:off x="564120" y="1859344"/>
          <a:ext cx="5233670" cy="3681068"/>
        </p:xfrm>
        <a:graphic>
          <a:graphicData uri="http://schemas.openxmlformats.org/drawingml/2006/table">
            <a:tbl>
              <a:tblPr firstRow="1" bandRow="1">
                <a:tableStyleId>{5C22544A-7EE6-4342-B048-85BDC9FD1C3A}</a:tableStyleId>
              </a:tblPr>
              <a:tblGrid>
                <a:gridCol w="208280">
                  <a:extLst>
                    <a:ext uri="{9D8B030D-6E8A-4147-A177-3AD203B41FA5}">
                      <a16:colId xmlns:a16="http://schemas.microsoft.com/office/drawing/2014/main" val="20000"/>
                    </a:ext>
                  </a:extLst>
                </a:gridCol>
                <a:gridCol w="862330">
                  <a:extLst>
                    <a:ext uri="{9D8B030D-6E8A-4147-A177-3AD203B41FA5}">
                      <a16:colId xmlns:a16="http://schemas.microsoft.com/office/drawing/2014/main" val="20001"/>
                    </a:ext>
                  </a:extLst>
                </a:gridCol>
                <a:gridCol w="570230">
                  <a:extLst>
                    <a:ext uri="{9D8B030D-6E8A-4147-A177-3AD203B41FA5}">
                      <a16:colId xmlns:a16="http://schemas.microsoft.com/office/drawing/2014/main" val="20002"/>
                    </a:ext>
                  </a:extLst>
                </a:gridCol>
                <a:gridCol w="570230">
                  <a:extLst>
                    <a:ext uri="{9D8B030D-6E8A-4147-A177-3AD203B41FA5}">
                      <a16:colId xmlns:a16="http://schemas.microsoft.com/office/drawing/2014/main" val="20003"/>
                    </a:ext>
                  </a:extLst>
                </a:gridCol>
                <a:gridCol w="570230">
                  <a:extLst>
                    <a:ext uri="{9D8B030D-6E8A-4147-A177-3AD203B41FA5}">
                      <a16:colId xmlns:a16="http://schemas.microsoft.com/office/drawing/2014/main" val="20004"/>
                    </a:ext>
                  </a:extLst>
                </a:gridCol>
                <a:gridCol w="328930">
                  <a:extLst>
                    <a:ext uri="{9D8B030D-6E8A-4147-A177-3AD203B41FA5}">
                      <a16:colId xmlns:a16="http://schemas.microsoft.com/office/drawing/2014/main" val="20005"/>
                    </a:ext>
                  </a:extLst>
                </a:gridCol>
                <a:gridCol w="760730">
                  <a:extLst>
                    <a:ext uri="{9D8B030D-6E8A-4147-A177-3AD203B41FA5}">
                      <a16:colId xmlns:a16="http://schemas.microsoft.com/office/drawing/2014/main" val="20006"/>
                    </a:ext>
                  </a:extLst>
                </a:gridCol>
                <a:gridCol w="671830">
                  <a:extLst>
                    <a:ext uri="{9D8B030D-6E8A-4147-A177-3AD203B41FA5}">
                      <a16:colId xmlns:a16="http://schemas.microsoft.com/office/drawing/2014/main" val="20007"/>
                    </a:ext>
                  </a:extLst>
                </a:gridCol>
                <a:gridCol w="690880">
                  <a:extLst>
                    <a:ext uri="{9D8B030D-6E8A-4147-A177-3AD203B41FA5}">
                      <a16:colId xmlns:a16="http://schemas.microsoft.com/office/drawing/2014/main" val="20008"/>
                    </a:ext>
                  </a:extLst>
                </a:gridCol>
              </a:tblGrid>
              <a:tr h="37084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900" b="1" i="0" u="none" strike="noStrike" cap="none" normalizeH="0" baseline="0" dirty="0">
                        <a:ln>
                          <a:noFill/>
                        </a:ln>
                        <a:solidFill>
                          <a:schemeClr val="tx1"/>
                        </a:solidFill>
                        <a:effectLst/>
                        <a:latin typeface="+mn-lt"/>
                      </a:endParaRPr>
                    </a:p>
                  </a:txBody>
                  <a:tcPr anchor="ctr" horzOverflow="overflow">
                    <a:lnL w="28575"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endParaRPr lang="en-US" sz="900" dirty="0">
                        <a:latin typeface="+mn-lt"/>
                      </a:endParaRPr>
                    </a:p>
                  </a:txBody>
                  <a:tcPr anchor="ctr" horzOverflow="overflow">
                    <a:lnL w="2857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1" i="1" u="none" strike="noStrike" cap="none" normalizeH="0" baseline="0" dirty="0">
                          <a:ln>
                            <a:noFill/>
                          </a:ln>
                          <a:solidFill>
                            <a:schemeClr val="tx1"/>
                          </a:solidFill>
                          <a:effectLst/>
                          <a:latin typeface="+mn-lt"/>
                        </a:rPr>
                        <a:t>Period</a:t>
                      </a:r>
                      <a:br>
                        <a:rPr kumimoji="0" lang="en-US" sz="900" b="1" i="1" u="none" strike="noStrike" cap="none" normalizeH="0" baseline="0" dirty="0">
                          <a:ln>
                            <a:noFill/>
                          </a:ln>
                          <a:solidFill>
                            <a:schemeClr val="tx1"/>
                          </a:solidFill>
                          <a:effectLst/>
                          <a:latin typeface="+mn-lt"/>
                        </a:rPr>
                      </a:br>
                      <a:r>
                        <a:rPr kumimoji="0" lang="en-US" sz="900" b="1" i="1" u="none" strike="noStrike" cap="none" normalizeH="0" baseline="0" dirty="0">
                          <a:ln>
                            <a:noFill/>
                          </a:ln>
                          <a:solidFill>
                            <a:schemeClr val="tx1"/>
                          </a:solidFill>
                          <a:effectLst/>
                          <a:latin typeface="+mn-lt"/>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r>
                        <a:rPr kumimoji="0" lang="en-US" sz="900" b="1" i="1" u="none" strike="noStrike" cap="none" normalizeH="0" baseline="0" dirty="0">
                          <a:ln>
                            <a:noFill/>
                          </a:ln>
                          <a:solidFill>
                            <a:schemeClr val="tx1"/>
                          </a:solidFill>
                          <a:effectLst/>
                          <a:latin typeface="+mn-lt"/>
                        </a:rPr>
                        <a:t>Period</a:t>
                      </a:r>
                      <a:br>
                        <a:rPr kumimoji="0" lang="en-US" sz="900" b="1" i="1" u="none" strike="noStrike" cap="none" normalizeH="0" baseline="0" dirty="0">
                          <a:ln>
                            <a:noFill/>
                          </a:ln>
                          <a:solidFill>
                            <a:schemeClr val="tx1"/>
                          </a:solidFill>
                          <a:effectLst/>
                          <a:latin typeface="+mn-lt"/>
                        </a:rPr>
                      </a:br>
                      <a:r>
                        <a:rPr kumimoji="0" lang="en-US" sz="900" b="1" i="1" u="none" strike="noStrike" cap="none" normalizeH="0" baseline="0" dirty="0">
                          <a:ln>
                            <a:noFill/>
                          </a:ln>
                          <a:solidFill>
                            <a:schemeClr val="tx1"/>
                          </a:solidFill>
                          <a:effectLst/>
                          <a:latin typeface="+mn-lt"/>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r>
                        <a:rPr kumimoji="0" lang="en-US" sz="900" b="1" i="1" u="none" strike="noStrike" cap="none" normalizeH="0" baseline="0" dirty="0">
                          <a:ln>
                            <a:noFill/>
                          </a:ln>
                          <a:solidFill>
                            <a:schemeClr val="tx1"/>
                          </a:solidFill>
                          <a:effectLst/>
                          <a:latin typeface="+mn-lt"/>
                        </a:rPr>
                        <a:t>Period</a:t>
                      </a:r>
                      <a:br>
                        <a:rPr kumimoji="0" lang="en-US" sz="900" b="1" i="1" u="none" strike="noStrike" cap="none" normalizeH="0" baseline="0" dirty="0">
                          <a:ln>
                            <a:noFill/>
                          </a:ln>
                          <a:solidFill>
                            <a:schemeClr val="tx1"/>
                          </a:solidFill>
                          <a:effectLst/>
                          <a:latin typeface="+mn-lt"/>
                        </a:rPr>
                      </a:br>
                      <a:r>
                        <a:rPr kumimoji="0" lang="en-US" sz="900" b="1" i="1" u="none" strike="noStrike" cap="none" normalizeH="0" baseline="0" dirty="0">
                          <a:ln>
                            <a:noFill/>
                          </a:ln>
                          <a:solidFill>
                            <a:schemeClr val="tx1"/>
                          </a:solidFill>
                          <a:effectLst/>
                          <a:latin typeface="+mn-lt"/>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1" i="0" u="none" strike="noStrike" cap="none" normalizeH="0" baseline="0" dirty="0">
                          <a:ln>
                            <a:noFill/>
                          </a:ln>
                          <a:solidFill>
                            <a:schemeClr val="tx1"/>
                          </a:solidFill>
                          <a:effectLst/>
                          <a:latin typeface="+mn-lt"/>
                        </a:rPr>
                        <a:t>…</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r>
                        <a:rPr kumimoji="0" lang="en-US" sz="900" b="1" i="1" u="none" strike="noStrike" cap="none" normalizeH="0" baseline="0" dirty="0">
                          <a:ln>
                            <a:noFill/>
                          </a:ln>
                          <a:solidFill>
                            <a:schemeClr val="tx1"/>
                          </a:solidFill>
                          <a:effectLst/>
                          <a:latin typeface="+mn-lt"/>
                        </a:rPr>
                        <a:t>Ending</a:t>
                      </a:r>
                      <a:br>
                        <a:rPr kumimoji="0" lang="en-US" sz="900" b="1" i="1" u="none" strike="noStrike" cap="none" normalizeH="0" baseline="0" dirty="0">
                          <a:ln>
                            <a:noFill/>
                          </a:ln>
                          <a:solidFill>
                            <a:schemeClr val="tx1"/>
                          </a:solidFill>
                          <a:effectLst/>
                          <a:latin typeface="+mn-lt"/>
                        </a:rPr>
                      </a:br>
                      <a:r>
                        <a:rPr kumimoji="0" lang="en-US" sz="900" b="1" i="1" u="none" strike="noStrike" cap="none" normalizeH="0" baseline="0" dirty="0">
                          <a:ln>
                            <a:noFill/>
                          </a:ln>
                          <a:solidFill>
                            <a:schemeClr val="tx1"/>
                          </a:solidFill>
                          <a:effectLst/>
                          <a:latin typeface="+mn-lt"/>
                        </a:rPr>
                        <a:t>inventory </a:t>
                      </a:r>
                      <a:br>
                        <a:rPr kumimoji="0" lang="en-US" sz="900" b="1" i="1" u="none" strike="noStrike" cap="none" normalizeH="0" baseline="0" dirty="0">
                          <a:ln>
                            <a:noFill/>
                          </a:ln>
                          <a:solidFill>
                            <a:schemeClr val="tx1"/>
                          </a:solidFill>
                          <a:effectLst/>
                          <a:latin typeface="+mn-lt"/>
                        </a:rPr>
                      </a:br>
                      <a:r>
                        <a:rPr kumimoji="0" lang="en-US" sz="900" b="1" i="1" u="none" strike="noStrike" cap="none" normalizeH="0" baseline="0" dirty="0">
                          <a:ln>
                            <a:noFill/>
                          </a:ln>
                          <a:solidFill>
                            <a:schemeClr val="tx1"/>
                          </a:solidFill>
                          <a:effectLst/>
                          <a:latin typeface="+mn-lt"/>
                        </a:rPr>
                        <a:t>period n</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1" i="1" u="none" strike="noStrike" cap="none" normalizeH="0" baseline="0" dirty="0">
                          <a:ln>
                            <a:noFill/>
                          </a:ln>
                          <a:solidFill>
                            <a:schemeClr val="tx1"/>
                          </a:solidFill>
                          <a:effectLst/>
                          <a:latin typeface="+mn-lt"/>
                        </a:rPr>
                        <a:t>Unused</a:t>
                      </a:r>
                      <a:br>
                        <a:rPr kumimoji="0" lang="en-US" sz="900" b="1" i="1" u="none" strike="noStrike" cap="none" normalizeH="0" baseline="0" dirty="0">
                          <a:ln>
                            <a:noFill/>
                          </a:ln>
                          <a:solidFill>
                            <a:schemeClr val="tx1"/>
                          </a:solidFill>
                          <a:effectLst/>
                          <a:latin typeface="+mn-lt"/>
                        </a:rPr>
                      </a:br>
                      <a:r>
                        <a:rPr kumimoji="0" lang="en-US" sz="900" b="1" i="1" u="none" strike="noStrike" cap="none" normalizeH="0" baseline="0" dirty="0">
                          <a:ln>
                            <a:noFill/>
                          </a:ln>
                          <a:solidFill>
                            <a:schemeClr val="tx1"/>
                          </a:solidFill>
                          <a:effectLst/>
                          <a:latin typeface="+mn-lt"/>
                        </a:rPr>
                        <a:t>capacity</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1" i="1" u="none" strike="noStrike" cap="none" normalizeH="0" baseline="0" dirty="0">
                          <a:ln>
                            <a:noFill/>
                          </a:ln>
                          <a:solidFill>
                            <a:schemeClr val="tx1"/>
                          </a:solidFill>
                          <a:effectLst/>
                          <a:latin typeface="+mn-lt"/>
                        </a:rPr>
                        <a:t>Capacity</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extLst>
                  <a:ext uri="{0D108BD9-81ED-4DB2-BD59-A6C34878D82A}">
                    <a16:rowId xmlns:a16="http://schemas.microsoft.com/office/drawing/2014/main" val="10000"/>
                  </a:ext>
                </a:extLst>
              </a:tr>
              <a:tr h="430336">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dirty="0">
                          <a:ln>
                            <a:noFill/>
                          </a:ln>
                          <a:solidFill>
                            <a:srgbClr val="333333"/>
                          </a:solidFill>
                          <a:effectLst/>
                          <a:latin typeface="+mn-lt"/>
                        </a:rPr>
                        <a:t>Period</a:t>
                      </a:r>
                    </a:p>
                  </a:txBody>
                  <a:tcPr vert="vert27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dirty="0">
                          <a:ln>
                            <a:noFill/>
                          </a:ln>
                          <a:solidFill>
                            <a:srgbClr val="333333"/>
                          </a:solidFill>
                          <a:effectLst/>
                          <a:latin typeface="+mn-lt"/>
                        </a:rPr>
                        <a:t>Beginning </a:t>
                      </a:r>
                    </a:p>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dirty="0">
                          <a:ln>
                            <a:noFill/>
                          </a:ln>
                          <a:solidFill>
                            <a:srgbClr val="333333"/>
                          </a:solidFill>
                          <a:effectLst/>
                          <a:latin typeface="+mn-lt"/>
                        </a:rPr>
                        <a:t>inventory</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dirty="0">
                          <a:ln>
                            <a:noFill/>
                          </a:ln>
                          <a:solidFill>
                            <a:srgbClr val="333333"/>
                          </a:solidFill>
                          <a:effectLst/>
                          <a:latin typeface="+mn-lt"/>
                        </a:rPr>
                        <a:t>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dirty="0">
                          <a:ln>
                            <a:noFill/>
                          </a:ln>
                          <a:solidFill>
                            <a:srgbClr val="333333"/>
                          </a:solidFill>
                          <a:effectLst/>
                          <a:latin typeface="+mn-lt"/>
                        </a:rPr>
                        <a:t>h</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dirty="0">
                          <a:ln>
                            <a:noFill/>
                          </a:ln>
                          <a:solidFill>
                            <a:srgbClr val="333333"/>
                          </a:solidFill>
                          <a:effectLst/>
                          <a:latin typeface="+mn-lt"/>
                        </a:rPr>
                        <a:t>2</a:t>
                      </a:r>
                      <a:r>
                        <a:rPr kumimoji="0" lang="en-US" sz="900" b="0" i="1" u="none" strike="noStrike" cap="none" normalizeH="0" baseline="0" dirty="0">
                          <a:ln>
                            <a:noFill/>
                          </a:ln>
                          <a:solidFill>
                            <a:srgbClr val="333333"/>
                          </a:solidFill>
                          <a:effectLst/>
                          <a:latin typeface="+mn-lt"/>
                        </a:rPr>
                        <a:t>h</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dirty="0">
                          <a:ln>
                            <a:noFill/>
                          </a:ln>
                          <a:solidFill>
                            <a:srgbClr val="333333"/>
                          </a:solidFill>
                          <a:effectLst/>
                          <a:latin typeface="+mn-lt"/>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dirty="0">
                          <a:ln>
                            <a:noFill/>
                          </a:ln>
                          <a:solidFill>
                            <a:srgbClr val="333333"/>
                          </a:solidFill>
                          <a:effectLst/>
                          <a:latin typeface="+mn-lt"/>
                        </a:rPr>
                        <a:t>(</a:t>
                      </a:r>
                      <a:r>
                        <a:rPr kumimoji="0" lang="en-US" sz="900" b="0" i="1" u="none" strike="noStrike" cap="none" normalizeH="0" baseline="0" dirty="0">
                          <a:ln>
                            <a:noFill/>
                          </a:ln>
                          <a:solidFill>
                            <a:srgbClr val="333333"/>
                          </a:solidFill>
                          <a:effectLst/>
                          <a:latin typeface="+mn-lt"/>
                        </a:rPr>
                        <a:t>n</a:t>
                      </a:r>
                      <a:r>
                        <a:rPr kumimoji="0" lang="en-US" sz="900" b="0" i="0" u="none" strike="noStrike" cap="none" normalizeH="0" baseline="0" dirty="0">
                          <a:ln>
                            <a:noFill/>
                          </a:ln>
                          <a:solidFill>
                            <a:srgbClr val="333333"/>
                          </a:solidFill>
                          <a:effectLst/>
                          <a:latin typeface="+mn-lt"/>
                        </a:rPr>
                        <a:t>–1)</a:t>
                      </a:r>
                      <a:r>
                        <a:rPr kumimoji="0" lang="en-US" sz="900" b="0" i="1" u="none" strike="noStrike" cap="none" normalizeH="0" baseline="0" dirty="0">
                          <a:ln>
                            <a:noFill/>
                          </a:ln>
                          <a:solidFill>
                            <a:srgbClr val="333333"/>
                          </a:solidFill>
                          <a:effectLst/>
                          <a:latin typeface="+mn-lt"/>
                        </a:rPr>
                        <a:t>h</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a:ln>
                            <a:noFill/>
                          </a:ln>
                          <a:solidFill>
                            <a:srgbClr val="333333"/>
                          </a:solidFill>
                          <a:effectLst/>
                          <a:latin typeface="+mn-lt"/>
                        </a:rPr>
                        <a:t>0</a:t>
                      </a: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1" u="none" strike="noStrike" cap="none" normalizeH="0" baseline="0" dirty="0">
                          <a:ln>
                            <a:noFill/>
                          </a:ln>
                          <a:solidFill>
                            <a:srgbClr val="333333"/>
                          </a:solidFill>
                          <a:effectLst/>
                          <a:latin typeface="+mn-lt"/>
                        </a:rPr>
                        <a:t>I</a:t>
                      </a:r>
                      <a:r>
                        <a:rPr kumimoji="0" lang="en-US" sz="900" b="0" i="0" u="none" strike="noStrike" cap="none" normalizeH="0" baseline="-25000" dirty="0">
                          <a:ln>
                            <a:noFill/>
                          </a:ln>
                          <a:solidFill>
                            <a:srgbClr val="333333"/>
                          </a:solidFill>
                          <a:effectLst/>
                          <a:latin typeface="+mn-lt"/>
                        </a:rPr>
                        <a:t>0</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1"/>
                  </a:ext>
                </a:extLst>
              </a:tr>
              <a:tr h="299506">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dirty="0">
                          <a:ln>
                            <a:noFill/>
                          </a:ln>
                          <a:solidFill>
                            <a:srgbClr val="333333"/>
                          </a:solidFill>
                          <a:effectLst/>
                          <a:latin typeface="+mn-lt"/>
                        </a:rPr>
                        <a:t>1</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dirty="0">
                          <a:ln>
                            <a:noFill/>
                          </a:ln>
                          <a:solidFill>
                            <a:srgbClr val="333333"/>
                          </a:solidFill>
                          <a:effectLst/>
                          <a:latin typeface="+mn-lt"/>
                        </a:rPr>
                        <a:t>Regular time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1" u="none" strike="noStrike" cap="none" normalizeH="0" baseline="0" dirty="0">
                          <a:ln>
                            <a:noFill/>
                          </a:ln>
                          <a:solidFill>
                            <a:srgbClr val="333333"/>
                          </a:solidFill>
                          <a:effectLst/>
                          <a:latin typeface="+mn-lt"/>
                        </a:rPr>
                        <a:t>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r>
                        <a:rPr kumimoji="0" lang="en-US" sz="900" b="0" i="1" u="none" strike="noStrike" cap="none" normalizeH="0" baseline="0" dirty="0">
                          <a:ln>
                            <a:noFill/>
                          </a:ln>
                          <a:solidFill>
                            <a:srgbClr val="333333"/>
                          </a:solidFill>
                          <a:effectLst/>
                          <a:latin typeface="+mn-lt"/>
                        </a:rPr>
                        <a:t>r + h</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1" u="none" strike="noStrike" cap="none" normalizeH="0" baseline="0" dirty="0">
                          <a:ln>
                            <a:noFill/>
                          </a:ln>
                          <a:solidFill>
                            <a:srgbClr val="333333"/>
                          </a:solidFill>
                          <a:effectLst/>
                          <a:latin typeface="+mn-lt"/>
                        </a:rPr>
                        <a:t>r </a:t>
                      </a:r>
                      <a:r>
                        <a:rPr kumimoji="0" lang="en-US" sz="900" b="0" i="0" u="none" strike="noStrike" cap="none" normalizeH="0" baseline="0" dirty="0">
                          <a:ln>
                            <a:noFill/>
                          </a:ln>
                          <a:solidFill>
                            <a:srgbClr val="333333"/>
                          </a:solidFill>
                          <a:effectLst/>
                          <a:latin typeface="+mn-lt"/>
                        </a:rPr>
                        <a:t>+ 2</a:t>
                      </a:r>
                      <a:r>
                        <a:rPr kumimoji="0" lang="en-US" sz="900" b="0" i="1" u="none" strike="noStrike" cap="none" normalizeH="0" baseline="0" dirty="0">
                          <a:ln>
                            <a:noFill/>
                          </a:ln>
                          <a:solidFill>
                            <a:srgbClr val="333333"/>
                          </a:solidFill>
                          <a:effectLst/>
                          <a:latin typeface="+mn-lt"/>
                        </a:rPr>
                        <a:t>h</a:t>
                      </a: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a:ln>
                            <a:noFill/>
                          </a:ln>
                          <a:solidFill>
                            <a:srgbClr val="333333"/>
                          </a:solidFill>
                          <a:effectLst/>
                          <a:latin typeface="+mn-lt"/>
                        </a:rPr>
                        <a:t>…</a:t>
                      </a: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1" u="none" strike="noStrike" cap="none" normalizeH="0" baseline="0" dirty="0">
                          <a:ln>
                            <a:noFill/>
                          </a:ln>
                          <a:solidFill>
                            <a:srgbClr val="333333"/>
                          </a:solidFill>
                          <a:effectLst/>
                          <a:latin typeface="+mn-lt"/>
                        </a:rPr>
                        <a:t>r</a:t>
                      </a:r>
                      <a:r>
                        <a:rPr kumimoji="0" lang="en-US" sz="900" b="0" i="0" u="none" strike="noStrike" cap="none" normalizeH="0" baseline="0" dirty="0">
                          <a:ln>
                            <a:noFill/>
                          </a:ln>
                          <a:solidFill>
                            <a:srgbClr val="333333"/>
                          </a:solidFill>
                          <a:effectLst/>
                          <a:latin typeface="+mn-lt"/>
                        </a:rPr>
                        <a:t>+(</a:t>
                      </a:r>
                      <a:r>
                        <a:rPr kumimoji="0" lang="en-US" sz="900" b="0" i="1" u="none" strike="noStrike" cap="none" normalizeH="0" baseline="0" dirty="0">
                          <a:ln>
                            <a:noFill/>
                          </a:ln>
                          <a:solidFill>
                            <a:srgbClr val="333333"/>
                          </a:solidFill>
                          <a:effectLst/>
                          <a:latin typeface="+mn-lt"/>
                        </a:rPr>
                        <a:t>n</a:t>
                      </a:r>
                      <a:r>
                        <a:rPr kumimoji="0" lang="en-US" sz="900" b="0" i="0" u="none" strike="noStrike" cap="none" normalizeH="0" baseline="0" dirty="0">
                          <a:ln>
                            <a:noFill/>
                          </a:ln>
                          <a:solidFill>
                            <a:srgbClr val="333333"/>
                          </a:solidFill>
                          <a:effectLst/>
                          <a:latin typeface="+mn-lt"/>
                        </a:rPr>
                        <a:t>–1)</a:t>
                      </a:r>
                      <a:r>
                        <a:rPr kumimoji="0" lang="en-US" sz="900" b="0" i="1" u="none" strike="noStrike" cap="none" normalizeH="0" baseline="0" dirty="0">
                          <a:ln>
                            <a:noFill/>
                          </a:ln>
                          <a:solidFill>
                            <a:srgbClr val="333333"/>
                          </a:solidFill>
                          <a:effectLst/>
                          <a:latin typeface="+mn-lt"/>
                        </a:rPr>
                        <a:t>h</a:t>
                      </a: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a:ln>
                            <a:noFill/>
                          </a:ln>
                          <a:solidFill>
                            <a:srgbClr val="333333"/>
                          </a:solidFill>
                          <a:effectLst/>
                          <a:latin typeface="+mn-lt"/>
                        </a:rPr>
                        <a:t>0</a:t>
                      </a: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r>
                        <a:rPr kumimoji="0" lang="en-US" sz="900" b="0" i="1" u="none" strike="noStrike" cap="none" normalizeH="0" baseline="0" dirty="0">
                          <a:ln>
                            <a:noFill/>
                          </a:ln>
                          <a:solidFill>
                            <a:srgbClr val="333333"/>
                          </a:solidFill>
                          <a:effectLst/>
                          <a:latin typeface="+mn-lt"/>
                        </a:rPr>
                        <a:t>R</a:t>
                      </a:r>
                      <a:r>
                        <a:rPr kumimoji="0" lang="en-US" sz="900" b="0" i="0" u="none" strike="noStrike" cap="none" normalizeH="0" baseline="-25000" dirty="0">
                          <a:ln>
                            <a:noFill/>
                          </a:ln>
                          <a:solidFill>
                            <a:srgbClr val="333333"/>
                          </a:solidFill>
                          <a:effectLst/>
                          <a:latin typeface="+mn-lt"/>
                        </a:rPr>
                        <a:t>1</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2"/>
                  </a:ext>
                </a:extLst>
              </a:tr>
              <a:tr h="250722">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900" b="0" i="0" u="none" strike="noStrike" cap="none" normalizeH="0" baseline="0" dirty="0">
                        <a:ln>
                          <a:noFill/>
                        </a:ln>
                        <a:solidFill>
                          <a:srgbClr val="333333"/>
                        </a:solidFill>
                        <a:effectLst/>
                        <a:latin typeface="+mn-lt"/>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dirty="0">
                          <a:ln>
                            <a:noFill/>
                          </a:ln>
                          <a:solidFill>
                            <a:srgbClr val="333333"/>
                          </a:solidFill>
                          <a:effectLst/>
                          <a:latin typeface="+mn-lt"/>
                        </a:rPr>
                        <a:t>Overtime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1" u="none" strike="noStrike" cap="none" normalizeH="0" baseline="0" dirty="0">
                          <a:ln>
                            <a:noFill/>
                          </a:ln>
                          <a:solidFill>
                            <a:srgbClr val="333333"/>
                          </a:solidFill>
                          <a:effectLst/>
                          <a:latin typeface="+mn-lt"/>
                        </a:rPr>
                        <a:t>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r>
                        <a:rPr kumimoji="0" lang="en-US" sz="900" b="0" i="1" u="none" strike="noStrike" cap="none" normalizeH="0" baseline="0" dirty="0">
                          <a:ln>
                            <a:noFill/>
                          </a:ln>
                          <a:solidFill>
                            <a:srgbClr val="333333"/>
                          </a:solidFill>
                          <a:effectLst/>
                          <a:latin typeface="+mn-lt"/>
                        </a:rPr>
                        <a:t>t + h</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1" u="none" strike="noStrike" cap="none" normalizeH="0" baseline="0" dirty="0">
                          <a:ln>
                            <a:noFill/>
                          </a:ln>
                          <a:solidFill>
                            <a:srgbClr val="333333"/>
                          </a:solidFill>
                          <a:effectLst/>
                          <a:latin typeface="+mn-lt"/>
                        </a:rPr>
                        <a:t>t</a:t>
                      </a:r>
                      <a:r>
                        <a:rPr kumimoji="0" lang="en-US" sz="900" b="0" i="0" u="none" strike="noStrike" cap="none" normalizeH="0" baseline="0" dirty="0">
                          <a:ln>
                            <a:noFill/>
                          </a:ln>
                          <a:solidFill>
                            <a:srgbClr val="333333"/>
                          </a:solidFill>
                          <a:effectLst/>
                          <a:latin typeface="+mn-lt"/>
                        </a:rPr>
                        <a:t> + 2</a:t>
                      </a:r>
                      <a:r>
                        <a:rPr kumimoji="0" lang="en-US" sz="900" b="0" i="1" u="none" strike="noStrike" cap="none" normalizeH="0" baseline="0" dirty="0">
                          <a:ln>
                            <a:noFill/>
                          </a:ln>
                          <a:solidFill>
                            <a:srgbClr val="333333"/>
                          </a:solidFill>
                          <a:effectLst/>
                          <a:latin typeface="+mn-lt"/>
                        </a:rPr>
                        <a:t>h</a:t>
                      </a: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a:ln>
                            <a:noFill/>
                          </a:ln>
                          <a:solidFill>
                            <a:srgbClr val="333333"/>
                          </a:solidFill>
                          <a:effectLst/>
                          <a:latin typeface="+mn-lt"/>
                        </a:rPr>
                        <a:t>…</a:t>
                      </a: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1" u="none" strike="noStrike" cap="none" normalizeH="0" baseline="0" dirty="0">
                          <a:ln>
                            <a:noFill/>
                          </a:ln>
                          <a:solidFill>
                            <a:srgbClr val="333333"/>
                          </a:solidFill>
                          <a:effectLst/>
                          <a:latin typeface="+mn-lt"/>
                        </a:rPr>
                        <a:t>t</a:t>
                      </a:r>
                      <a:r>
                        <a:rPr kumimoji="0" lang="en-US" sz="900" b="0" i="0" u="none" strike="noStrike" cap="none" normalizeH="0" baseline="0" dirty="0">
                          <a:ln>
                            <a:noFill/>
                          </a:ln>
                          <a:solidFill>
                            <a:srgbClr val="333333"/>
                          </a:solidFill>
                          <a:effectLst/>
                          <a:latin typeface="+mn-lt"/>
                        </a:rPr>
                        <a:t>+(</a:t>
                      </a:r>
                      <a:r>
                        <a:rPr kumimoji="0" lang="en-US" sz="900" b="0" i="1" u="none" strike="noStrike" cap="none" normalizeH="0" baseline="0" dirty="0">
                          <a:ln>
                            <a:noFill/>
                          </a:ln>
                          <a:solidFill>
                            <a:srgbClr val="333333"/>
                          </a:solidFill>
                          <a:effectLst/>
                          <a:latin typeface="+mn-lt"/>
                        </a:rPr>
                        <a:t>n</a:t>
                      </a:r>
                      <a:r>
                        <a:rPr kumimoji="0" lang="en-US" sz="900" b="0" i="0" u="none" strike="noStrike" cap="none" normalizeH="0" baseline="0" dirty="0">
                          <a:ln>
                            <a:noFill/>
                          </a:ln>
                          <a:solidFill>
                            <a:srgbClr val="333333"/>
                          </a:solidFill>
                          <a:effectLst/>
                          <a:latin typeface="+mn-lt"/>
                        </a:rPr>
                        <a:t>–1)</a:t>
                      </a:r>
                      <a:r>
                        <a:rPr kumimoji="0" lang="en-US" sz="900" b="0" i="1" u="none" strike="noStrike" cap="none" normalizeH="0" baseline="0" dirty="0">
                          <a:ln>
                            <a:noFill/>
                          </a:ln>
                          <a:solidFill>
                            <a:srgbClr val="333333"/>
                          </a:solidFill>
                          <a:effectLst/>
                          <a:latin typeface="+mn-lt"/>
                        </a:rPr>
                        <a:t>h</a:t>
                      </a: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a:ln>
                            <a:noFill/>
                          </a:ln>
                          <a:solidFill>
                            <a:srgbClr val="333333"/>
                          </a:solidFill>
                          <a:effectLst/>
                          <a:latin typeface="+mn-lt"/>
                        </a:rPr>
                        <a:t>0</a:t>
                      </a: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r>
                        <a:rPr kumimoji="0" lang="en-US" sz="900" b="0" i="1" u="none" strike="noStrike" cap="none" normalizeH="0" baseline="0" dirty="0">
                          <a:ln>
                            <a:noFill/>
                          </a:ln>
                          <a:solidFill>
                            <a:srgbClr val="333333"/>
                          </a:solidFill>
                          <a:effectLst/>
                          <a:latin typeface="+mn-lt"/>
                        </a:rPr>
                        <a:t>O</a:t>
                      </a:r>
                      <a:r>
                        <a:rPr kumimoji="0" lang="en-US" sz="900" b="0" i="0" u="none" strike="noStrike" cap="none" normalizeH="0" baseline="-25000" dirty="0">
                          <a:ln>
                            <a:noFill/>
                          </a:ln>
                          <a:solidFill>
                            <a:srgbClr val="333333"/>
                          </a:solidFill>
                          <a:effectLst/>
                          <a:latin typeface="+mn-lt"/>
                        </a:rPr>
                        <a:t>1</a:t>
                      </a: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3"/>
                  </a:ext>
                </a:extLst>
              </a:tr>
              <a:tr h="250723">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900" b="0" i="0" u="none" strike="noStrike" cap="none" normalizeH="0" baseline="0" dirty="0">
                        <a:ln>
                          <a:noFill/>
                        </a:ln>
                        <a:solidFill>
                          <a:srgbClr val="333333"/>
                        </a:solidFill>
                        <a:effectLst/>
                        <a:latin typeface="+mn-lt"/>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dirty="0">
                          <a:ln>
                            <a:noFill/>
                          </a:ln>
                          <a:solidFill>
                            <a:srgbClr val="333333"/>
                          </a:solidFill>
                          <a:effectLst/>
                          <a:latin typeface="+mn-lt"/>
                        </a:rPr>
                        <a:t>Subcontract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1" u="none" strike="noStrike" cap="none" normalizeH="0" baseline="0" dirty="0">
                          <a:ln>
                            <a:noFill/>
                          </a:ln>
                          <a:solidFill>
                            <a:srgbClr val="333333"/>
                          </a:solidFill>
                          <a:effectLst/>
                          <a:latin typeface="+mn-lt"/>
                        </a:rPr>
                        <a:t>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r>
                        <a:rPr kumimoji="0" lang="en-US" sz="900" b="0" i="1" u="none" strike="noStrike" cap="none" normalizeH="0" baseline="0" dirty="0">
                          <a:ln>
                            <a:noFill/>
                          </a:ln>
                          <a:solidFill>
                            <a:srgbClr val="333333"/>
                          </a:solidFill>
                          <a:effectLst/>
                          <a:latin typeface="+mn-lt"/>
                        </a:rPr>
                        <a:t>s + h</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1" u="none" strike="noStrike" cap="none" normalizeH="0" baseline="0" dirty="0">
                          <a:ln>
                            <a:noFill/>
                          </a:ln>
                          <a:solidFill>
                            <a:srgbClr val="333333"/>
                          </a:solidFill>
                          <a:effectLst/>
                          <a:latin typeface="+mn-lt"/>
                        </a:rPr>
                        <a:t>s </a:t>
                      </a:r>
                      <a:r>
                        <a:rPr kumimoji="0" lang="en-US" sz="900" b="0" i="0" u="none" strike="noStrike" cap="none" normalizeH="0" baseline="0" dirty="0">
                          <a:ln>
                            <a:noFill/>
                          </a:ln>
                          <a:solidFill>
                            <a:srgbClr val="333333"/>
                          </a:solidFill>
                          <a:effectLst/>
                          <a:latin typeface="+mn-lt"/>
                        </a:rPr>
                        <a:t>+ 2</a:t>
                      </a:r>
                      <a:r>
                        <a:rPr kumimoji="0" lang="en-US" sz="900" b="0" i="1" u="none" strike="noStrike" cap="none" normalizeH="0" baseline="0" dirty="0">
                          <a:ln>
                            <a:noFill/>
                          </a:ln>
                          <a:solidFill>
                            <a:srgbClr val="333333"/>
                          </a:solidFill>
                          <a:effectLst/>
                          <a:latin typeface="+mn-lt"/>
                        </a:rPr>
                        <a:t>h</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a:ln>
                            <a:noFill/>
                          </a:ln>
                          <a:solidFill>
                            <a:srgbClr val="333333"/>
                          </a:solidFill>
                          <a:effectLst/>
                          <a:latin typeface="+mn-lt"/>
                        </a:rPr>
                        <a:t>…</a:t>
                      </a: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1" u="none" strike="noStrike" cap="none" normalizeH="0" baseline="0" dirty="0">
                          <a:ln>
                            <a:noFill/>
                          </a:ln>
                          <a:solidFill>
                            <a:srgbClr val="333333"/>
                          </a:solidFill>
                          <a:effectLst/>
                          <a:latin typeface="+mn-lt"/>
                        </a:rPr>
                        <a:t>s</a:t>
                      </a:r>
                      <a:r>
                        <a:rPr kumimoji="0" lang="en-US" sz="900" b="0" i="0" u="none" strike="noStrike" cap="none" normalizeH="0" baseline="0" dirty="0">
                          <a:ln>
                            <a:noFill/>
                          </a:ln>
                          <a:solidFill>
                            <a:srgbClr val="333333"/>
                          </a:solidFill>
                          <a:effectLst/>
                          <a:latin typeface="+mn-lt"/>
                        </a:rPr>
                        <a:t>+(</a:t>
                      </a:r>
                      <a:r>
                        <a:rPr kumimoji="0" lang="en-US" sz="900" b="0" i="1" u="none" strike="noStrike" cap="none" normalizeH="0" baseline="0" dirty="0">
                          <a:ln>
                            <a:noFill/>
                          </a:ln>
                          <a:solidFill>
                            <a:srgbClr val="333333"/>
                          </a:solidFill>
                          <a:effectLst/>
                          <a:latin typeface="+mn-lt"/>
                        </a:rPr>
                        <a:t>n</a:t>
                      </a:r>
                      <a:r>
                        <a:rPr kumimoji="0" lang="en-US" sz="900" b="0" i="0" u="none" strike="noStrike" cap="none" normalizeH="0" baseline="0" dirty="0">
                          <a:ln>
                            <a:noFill/>
                          </a:ln>
                          <a:solidFill>
                            <a:srgbClr val="333333"/>
                          </a:solidFill>
                          <a:effectLst/>
                          <a:latin typeface="+mn-lt"/>
                        </a:rPr>
                        <a:t>–1)</a:t>
                      </a:r>
                      <a:r>
                        <a:rPr kumimoji="0" lang="en-US" sz="900" b="0" i="1" u="none" strike="noStrike" cap="none" normalizeH="0" baseline="0" dirty="0">
                          <a:ln>
                            <a:noFill/>
                          </a:ln>
                          <a:solidFill>
                            <a:srgbClr val="333333"/>
                          </a:solidFill>
                          <a:effectLst/>
                          <a:latin typeface="+mn-lt"/>
                        </a:rPr>
                        <a:t>h</a:t>
                      </a: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a:ln>
                            <a:noFill/>
                          </a:ln>
                          <a:solidFill>
                            <a:srgbClr val="333333"/>
                          </a:solidFill>
                          <a:effectLst/>
                          <a:latin typeface="+mn-lt"/>
                        </a:rPr>
                        <a:t>0</a:t>
                      </a: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r>
                        <a:rPr kumimoji="0" lang="en-US" sz="900" b="0" i="1" u="none" strike="noStrike" cap="none" normalizeH="0" baseline="0" dirty="0">
                          <a:ln>
                            <a:noFill/>
                          </a:ln>
                          <a:solidFill>
                            <a:srgbClr val="333333"/>
                          </a:solidFill>
                          <a:effectLst/>
                          <a:latin typeface="+mn-lt"/>
                        </a:rPr>
                        <a:t>S</a:t>
                      </a:r>
                      <a:r>
                        <a:rPr kumimoji="0" lang="en-US" sz="900" b="0" i="0" u="none" strike="noStrike" cap="none" normalizeH="0" baseline="-25000" dirty="0">
                          <a:ln>
                            <a:noFill/>
                          </a:ln>
                          <a:solidFill>
                            <a:srgbClr val="333333"/>
                          </a:solidFill>
                          <a:effectLst/>
                          <a:latin typeface="+mn-lt"/>
                        </a:rPr>
                        <a:t>1</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4"/>
                  </a:ext>
                </a:extLst>
              </a:tr>
              <a:tr h="324476">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dirty="0">
                          <a:ln>
                            <a:noFill/>
                          </a:ln>
                          <a:solidFill>
                            <a:srgbClr val="333333"/>
                          </a:solidFill>
                          <a:effectLst/>
                          <a:latin typeface="+mn-lt"/>
                        </a:rPr>
                        <a:t>2</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dirty="0">
                          <a:ln>
                            <a:noFill/>
                          </a:ln>
                          <a:solidFill>
                            <a:srgbClr val="333333"/>
                          </a:solidFill>
                          <a:effectLst/>
                          <a:latin typeface="+mn-lt"/>
                        </a:rPr>
                        <a:t>Regular time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1" u="none" strike="noStrike" cap="none" normalizeH="0" baseline="0" dirty="0">
                          <a:ln>
                            <a:noFill/>
                          </a:ln>
                          <a:solidFill>
                            <a:srgbClr val="333333"/>
                          </a:solidFill>
                          <a:effectLst/>
                          <a:latin typeface="+mn-lt"/>
                        </a:rPr>
                        <a:t>r + b</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r>
                        <a:rPr kumimoji="0" lang="en-US" sz="900" b="0" i="1" u="none" strike="noStrike" cap="none" normalizeH="0" baseline="0" dirty="0">
                          <a:ln>
                            <a:noFill/>
                          </a:ln>
                          <a:solidFill>
                            <a:srgbClr val="333333"/>
                          </a:solidFill>
                          <a:effectLst/>
                          <a:latin typeface="+mn-lt"/>
                        </a:rPr>
                        <a:t>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1" u="none" strike="noStrike" cap="none" normalizeH="0" baseline="0" dirty="0">
                          <a:ln>
                            <a:noFill/>
                          </a:ln>
                          <a:solidFill>
                            <a:srgbClr val="333333"/>
                          </a:solidFill>
                          <a:effectLst/>
                          <a:latin typeface="+mn-lt"/>
                        </a:rPr>
                        <a:t>r + h</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a:ln>
                            <a:noFill/>
                          </a:ln>
                          <a:solidFill>
                            <a:srgbClr val="333333"/>
                          </a:solidFill>
                          <a:effectLst/>
                          <a:latin typeface="+mn-lt"/>
                        </a:rPr>
                        <a:t>…</a:t>
                      </a: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1" u="none" strike="noStrike" cap="none" normalizeH="0" baseline="0" dirty="0">
                          <a:ln>
                            <a:noFill/>
                          </a:ln>
                          <a:solidFill>
                            <a:srgbClr val="333333"/>
                          </a:solidFill>
                          <a:effectLst/>
                          <a:latin typeface="+mn-lt"/>
                        </a:rPr>
                        <a:t>r</a:t>
                      </a:r>
                      <a:r>
                        <a:rPr kumimoji="0" lang="en-US" sz="900" b="0" i="0" u="none" strike="noStrike" cap="none" normalizeH="0" baseline="0" dirty="0">
                          <a:ln>
                            <a:noFill/>
                          </a:ln>
                          <a:solidFill>
                            <a:srgbClr val="333333"/>
                          </a:solidFill>
                          <a:effectLst/>
                          <a:latin typeface="+mn-lt"/>
                        </a:rPr>
                        <a:t>+(</a:t>
                      </a:r>
                      <a:r>
                        <a:rPr kumimoji="0" lang="en-US" sz="900" b="0" i="1" u="none" strike="noStrike" cap="none" normalizeH="0" baseline="0" dirty="0">
                          <a:ln>
                            <a:noFill/>
                          </a:ln>
                          <a:solidFill>
                            <a:srgbClr val="333333"/>
                          </a:solidFill>
                          <a:effectLst/>
                          <a:latin typeface="+mn-lt"/>
                        </a:rPr>
                        <a:t>n</a:t>
                      </a:r>
                      <a:r>
                        <a:rPr kumimoji="0" lang="en-US" sz="900" b="0" i="0" u="none" strike="noStrike" cap="none" normalizeH="0" baseline="0" dirty="0">
                          <a:ln>
                            <a:noFill/>
                          </a:ln>
                          <a:solidFill>
                            <a:srgbClr val="333333"/>
                          </a:solidFill>
                          <a:effectLst/>
                          <a:latin typeface="+mn-lt"/>
                        </a:rPr>
                        <a:t>–2)</a:t>
                      </a:r>
                      <a:r>
                        <a:rPr kumimoji="0" lang="en-US" sz="900" b="0" i="1" u="none" strike="noStrike" cap="none" normalizeH="0" baseline="0" dirty="0">
                          <a:ln>
                            <a:noFill/>
                          </a:ln>
                          <a:solidFill>
                            <a:srgbClr val="333333"/>
                          </a:solidFill>
                          <a:effectLst/>
                          <a:latin typeface="+mn-lt"/>
                        </a:rPr>
                        <a:t>h</a:t>
                      </a: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a:ln>
                            <a:noFill/>
                          </a:ln>
                          <a:solidFill>
                            <a:srgbClr val="333333"/>
                          </a:solidFill>
                          <a:effectLst/>
                          <a:latin typeface="+mn-lt"/>
                        </a:rPr>
                        <a:t>0</a:t>
                      </a: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r>
                        <a:rPr kumimoji="0" lang="en-US" sz="900" b="0" i="1" u="none" strike="noStrike" cap="none" normalizeH="0" baseline="0" dirty="0">
                          <a:ln>
                            <a:noFill/>
                          </a:ln>
                          <a:solidFill>
                            <a:srgbClr val="333333"/>
                          </a:solidFill>
                          <a:effectLst/>
                          <a:latin typeface="+mn-lt"/>
                        </a:rPr>
                        <a:t>R</a:t>
                      </a:r>
                      <a:r>
                        <a:rPr kumimoji="0" lang="en-US" sz="900" b="0" i="0" u="none" strike="noStrike" cap="none" normalizeH="0" baseline="-25000" dirty="0">
                          <a:ln>
                            <a:noFill/>
                          </a:ln>
                          <a:solidFill>
                            <a:srgbClr val="333333"/>
                          </a:solidFill>
                          <a:effectLst/>
                          <a:latin typeface="+mn-lt"/>
                        </a:rPr>
                        <a:t>2</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5"/>
                  </a:ext>
                </a:extLst>
              </a:tr>
              <a:tr h="265482">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900" b="0" i="0" u="none" strike="noStrike" cap="none" normalizeH="0" baseline="0" dirty="0">
                        <a:ln>
                          <a:noFill/>
                        </a:ln>
                        <a:solidFill>
                          <a:srgbClr val="333333"/>
                        </a:solidFill>
                        <a:effectLst/>
                        <a:latin typeface="+mn-lt"/>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dirty="0">
                          <a:ln>
                            <a:noFill/>
                          </a:ln>
                          <a:solidFill>
                            <a:srgbClr val="333333"/>
                          </a:solidFill>
                          <a:effectLst/>
                          <a:latin typeface="+mn-lt"/>
                        </a:rPr>
                        <a:t>Overtime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r>
                        <a:rPr kumimoji="0" lang="en-US" sz="900" b="0" i="1" u="none" strike="noStrike" cap="none" normalizeH="0" baseline="0" dirty="0">
                          <a:ln>
                            <a:noFill/>
                          </a:ln>
                          <a:solidFill>
                            <a:srgbClr val="333333"/>
                          </a:solidFill>
                          <a:effectLst/>
                          <a:latin typeface="+mn-lt"/>
                        </a:rPr>
                        <a:t>t + b</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r>
                        <a:rPr kumimoji="0" lang="en-US" sz="900" b="0" i="1" u="none" strike="noStrike" cap="none" normalizeH="0" baseline="0" dirty="0">
                          <a:ln>
                            <a:noFill/>
                          </a:ln>
                          <a:solidFill>
                            <a:srgbClr val="333333"/>
                          </a:solidFill>
                          <a:effectLst/>
                          <a:latin typeface="+mn-lt"/>
                        </a:rPr>
                        <a:t>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r>
                        <a:rPr kumimoji="0" lang="en-US" sz="900" b="0" i="1" u="none" strike="noStrike" cap="none" normalizeH="0" baseline="0" dirty="0">
                          <a:ln>
                            <a:noFill/>
                          </a:ln>
                          <a:solidFill>
                            <a:srgbClr val="333333"/>
                          </a:solidFill>
                          <a:effectLst/>
                          <a:latin typeface="+mn-lt"/>
                        </a:rPr>
                        <a:t>t + h</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a:ln>
                            <a:noFill/>
                          </a:ln>
                          <a:solidFill>
                            <a:srgbClr val="333333"/>
                          </a:solidFill>
                          <a:effectLst/>
                          <a:latin typeface="+mn-lt"/>
                        </a:rPr>
                        <a:t>…</a:t>
                      </a: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1" u="none" strike="noStrike" cap="none" normalizeH="0" baseline="0" dirty="0">
                          <a:ln>
                            <a:noFill/>
                          </a:ln>
                          <a:solidFill>
                            <a:srgbClr val="333333"/>
                          </a:solidFill>
                          <a:effectLst/>
                          <a:latin typeface="+mn-lt"/>
                        </a:rPr>
                        <a:t>t</a:t>
                      </a:r>
                      <a:r>
                        <a:rPr kumimoji="0" lang="en-US" sz="900" b="0" i="0" u="none" strike="noStrike" cap="none" normalizeH="0" baseline="0" dirty="0">
                          <a:ln>
                            <a:noFill/>
                          </a:ln>
                          <a:solidFill>
                            <a:srgbClr val="333333"/>
                          </a:solidFill>
                          <a:effectLst/>
                          <a:latin typeface="+mn-lt"/>
                        </a:rPr>
                        <a:t>+(</a:t>
                      </a:r>
                      <a:r>
                        <a:rPr kumimoji="0" lang="en-US" sz="900" b="0" i="1" u="none" strike="noStrike" cap="none" normalizeH="0" baseline="0" dirty="0">
                          <a:ln>
                            <a:noFill/>
                          </a:ln>
                          <a:solidFill>
                            <a:srgbClr val="333333"/>
                          </a:solidFill>
                          <a:effectLst/>
                          <a:latin typeface="+mn-lt"/>
                        </a:rPr>
                        <a:t>n</a:t>
                      </a:r>
                      <a:r>
                        <a:rPr kumimoji="0" lang="en-US" sz="900" b="0" i="0" u="none" strike="noStrike" cap="none" normalizeH="0" baseline="0" dirty="0">
                          <a:ln>
                            <a:noFill/>
                          </a:ln>
                          <a:solidFill>
                            <a:srgbClr val="333333"/>
                          </a:solidFill>
                          <a:effectLst/>
                          <a:latin typeface="+mn-lt"/>
                        </a:rPr>
                        <a:t>–2)</a:t>
                      </a:r>
                      <a:r>
                        <a:rPr kumimoji="0" lang="en-US" sz="900" b="0" i="1" u="none" strike="noStrike" cap="none" normalizeH="0" baseline="0" dirty="0">
                          <a:ln>
                            <a:noFill/>
                          </a:ln>
                          <a:solidFill>
                            <a:srgbClr val="333333"/>
                          </a:solidFill>
                          <a:effectLst/>
                          <a:latin typeface="+mn-lt"/>
                        </a:rPr>
                        <a:t>h</a:t>
                      </a: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a:ln>
                            <a:noFill/>
                          </a:ln>
                          <a:solidFill>
                            <a:srgbClr val="333333"/>
                          </a:solidFill>
                          <a:effectLst/>
                          <a:latin typeface="+mn-lt"/>
                        </a:rPr>
                        <a:t>0</a:t>
                      </a: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r>
                        <a:rPr kumimoji="0" lang="en-US" sz="900" b="0" i="1" u="none" strike="noStrike" cap="none" normalizeH="0" baseline="0" dirty="0">
                          <a:ln>
                            <a:noFill/>
                          </a:ln>
                          <a:solidFill>
                            <a:srgbClr val="333333"/>
                          </a:solidFill>
                          <a:effectLst/>
                          <a:latin typeface="+mn-lt"/>
                        </a:rPr>
                        <a:t>O</a:t>
                      </a:r>
                      <a:r>
                        <a:rPr kumimoji="0" lang="en-US" sz="900" b="0" i="0" u="none" strike="noStrike" cap="none" normalizeH="0" baseline="-25000" dirty="0">
                          <a:ln>
                            <a:noFill/>
                          </a:ln>
                          <a:solidFill>
                            <a:srgbClr val="333333"/>
                          </a:solidFill>
                          <a:effectLst/>
                          <a:latin typeface="+mn-lt"/>
                        </a:rPr>
                        <a:t>2</a:t>
                      </a: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6"/>
                  </a:ext>
                </a:extLst>
              </a:tr>
              <a:tr h="294978">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900" b="0" i="0" u="none" strike="noStrike" cap="none" normalizeH="0" baseline="0" dirty="0">
                        <a:ln>
                          <a:noFill/>
                        </a:ln>
                        <a:solidFill>
                          <a:srgbClr val="333333"/>
                        </a:solidFill>
                        <a:effectLst/>
                        <a:latin typeface="+mn-lt"/>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dirty="0">
                          <a:ln>
                            <a:noFill/>
                          </a:ln>
                          <a:solidFill>
                            <a:srgbClr val="333333"/>
                          </a:solidFill>
                          <a:effectLst/>
                          <a:latin typeface="+mn-lt"/>
                        </a:rPr>
                        <a:t>Subcontract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r>
                        <a:rPr kumimoji="0" lang="en-US" sz="900" b="0" i="1" u="none" strike="noStrike" cap="none" normalizeH="0" baseline="0" dirty="0">
                          <a:ln>
                            <a:noFill/>
                          </a:ln>
                          <a:solidFill>
                            <a:srgbClr val="333333"/>
                          </a:solidFill>
                          <a:effectLst/>
                          <a:latin typeface="+mn-lt"/>
                        </a:rPr>
                        <a:t>s + b</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1" u="none" strike="noStrike" cap="none" normalizeH="0" baseline="0" dirty="0">
                          <a:ln>
                            <a:noFill/>
                          </a:ln>
                          <a:solidFill>
                            <a:srgbClr val="333333"/>
                          </a:solidFill>
                          <a:effectLst/>
                          <a:latin typeface="+mn-lt"/>
                        </a:rPr>
                        <a:t>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r>
                        <a:rPr kumimoji="0" lang="en-US" sz="900" b="0" i="1" u="none" strike="noStrike" cap="none" normalizeH="0" baseline="0" dirty="0">
                          <a:ln>
                            <a:noFill/>
                          </a:ln>
                          <a:solidFill>
                            <a:srgbClr val="333333"/>
                          </a:solidFill>
                          <a:effectLst/>
                          <a:latin typeface="+mn-lt"/>
                        </a:rPr>
                        <a:t>s + h</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a:ln>
                            <a:noFill/>
                          </a:ln>
                          <a:solidFill>
                            <a:srgbClr val="333333"/>
                          </a:solidFill>
                          <a:effectLst/>
                          <a:latin typeface="+mn-lt"/>
                        </a:rPr>
                        <a:t>…</a:t>
                      </a: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1" u="none" strike="noStrike" cap="none" normalizeH="0" baseline="0" dirty="0">
                          <a:ln>
                            <a:noFill/>
                          </a:ln>
                          <a:solidFill>
                            <a:srgbClr val="333333"/>
                          </a:solidFill>
                          <a:effectLst/>
                          <a:latin typeface="+mn-lt"/>
                        </a:rPr>
                        <a:t>s</a:t>
                      </a:r>
                      <a:r>
                        <a:rPr kumimoji="0" lang="en-US" sz="900" b="0" i="0" u="none" strike="noStrike" cap="none" normalizeH="0" baseline="0" dirty="0">
                          <a:ln>
                            <a:noFill/>
                          </a:ln>
                          <a:solidFill>
                            <a:srgbClr val="333333"/>
                          </a:solidFill>
                          <a:effectLst/>
                          <a:latin typeface="+mn-lt"/>
                        </a:rPr>
                        <a:t>+(</a:t>
                      </a:r>
                      <a:r>
                        <a:rPr kumimoji="0" lang="en-US" sz="900" b="0" i="1" u="none" strike="noStrike" cap="none" normalizeH="0" baseline="0" dirty="0">
                          <a:ln>
                            <a:noFill/>
                          </a:ln>
                          <a:solidFill>
                            <a:srgbClr val="333333"/>
                          </a:solidFill>
                          <a:effectLst/>
                          <a:latin typeface="+mn-lt"/>
                        </a:rPr>
                        <a:t>n</a:t>
                      </a:r>
                      <a:r>
                        <a:rPr kumimoji="0" lang="en-US" sz="900" b="0" i="0" u="none" strike="noStrike" cap="none" normalizeH="0" baseline="0" dirty="0">
                          <a:ln>
                            <a:noFill/>
                          </a:ln>
                          <a:solidFill>
                            <a:srgbClr val="333333"/>
                          </a:solidFill>
                          <a:effectLst/>
                          <a:latin typeface="+mn-lt"/>
                        </a:rPr>
                        <a:t>–2)</a:t>
                      </a:r>
                      <a:r>
                        <a:rPr kumimoji="0" lang="en-US" sz="900" b="0" i="1" u="none" strike="noStrike" cap="none" normalizeH="0" baseline="0" dirty="0">
                          <a:ln>
                            <a:noFill/>
                          </a:ln>
                          <a:solidFill>
                            <a:srgbClr val="333333"/>
                          </a:solidFill>
                          <a:effectLst/>
                          <a:latin typeface="+mn-lt"/>
                        </a:rPr>
                        <a:t>h</a:t>
                      </a: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a:ln>
                            <a:noFill/>
                          </a:ln>
                          <a:solidFill>
                            <a:srgbClr val="333333"/>
                          </a:solidFill>
                          <a:effectLst/>
                          <a:latin typeface="+mn-lt"/>
                        </a:rPr>
                        <a:t>0</a:t>
                      </a: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r>
                        <a:rPr kumimoji="0" lang="en-US" sz="900" b="0" i="1" u="none" strike="noStrike" cap="none" normalizeH="0" baseline="0" dirty="0">
                          <a:ln>
                            <a:noFill/>
                          </a:ln>
                          <a:solidFill>
                            <a:srgbClr val="333333"/>
                          </a:solidFill>
                          <a:effectLst/>
                          <a:latin typeface="+mn-lt"/>
                        </a:rPr>
                        <a:t>S</a:t>
                      </a:r>
                      <a:r>
                        <a:rPr kumimoji="0" lang="en-US" sz="900" b="0" i="0" u="none" strike="noStrike" cap="none" normalizeH="0" baseline="-25000" dirty="0">
                          <a:ln>
                            <a:noFill/>
                          </a:ln>
                          <a:solidFill>
                            <a:srgbClr val="333333"/>
                          </a:solidFill>
                          <a:effectLst/>
                          <a:latin typeface="+mn-lt"/>
                        </a:rPr>
                        <a:t>2</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7"/>
                  </a:ext>
                </a:extLst>
              </a:tr>
              <a:tr h="294978">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dirty="0">
                          <a:ln>
                            <a:noFill/>
                          </a:ln>
                          <a:solidFill>
                            <a:srgbClr val="333333"/>
                          </a:solidFill>
                          <a:effectLst/>
                          <a:latin typeface="+mn-lt"/>
                        </a:rPr>
                        <a:t>3</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dirty="0">
                          <a:ln>
                            <a:noFill/>
                          </a:ln>
                          <a:solidFill>
                            <a:srgbClr val="333333"/>
                          </a:solidFill>
                          <a:effectLst/>
                          <a:latin typeface="+mn-lt"/>
                        </a:rPr>
                        <a:t>Regular time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r>
                        <a:rPr kumimoji="0" lang="en-US" sz="900" b="0" i="1" u="none" strike="noStrike" cap="none" normalizeH="0" baseline="0" dirty="0">
                          <a:ln>
                            <a:noFill/>
                          </a:ln>
                          <a:solidFill>
                            <a:srgbClr val="333333"/>
                          </a:solidFill>
                          <a:effectLst/>
                          <a:latin typeface="+mn-lt"/>
                        </a:rPr>
                        <a:t>r + </a:t>
                      </a:r>
                      <a:r>
                        <a:rPr kumimoji="0" lang="en-US" sz="900" b="0" i="0" u="none" strike="noStrike" cap="none" normalizeH="0" baseline="0" dirty="0">
                          <a:ln>
                            <a:noFill/>
                          </a:ln>
                          <a:solidFill>
                            <a:srgbClr val="333333"/>
                          </a:solidFill>
                          <a:effectLst/>
                          <a:latin typeface="+mn-lt"/>
                        </a:rPr>
                        <a:t>2</a:t>
                      </a:r>
                      <a:r>
                        <a:rPr kumimoji="0" lang="en-US" sz="900" b="0" i="1" u="none" strike="noStrike" cap="none" normalizeH="0" baseline="0" dirty="0">
                          <a:ln>
                            <a:noFill/>
                          </a:ln>
                          <a:solidFill>
                            <a:srgbClr val="333333"/>
                          </a:solidFill>
                          <a:effectLst/>
                          <a:latin typeface="+mn-lt"/>
                        </a:rPr>
                        <a:t>b</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1" u="none" strike="noStrike" cap="none" normalizeH="0" baseline="0" dirty="0">
                          <a:ln>
                            <a:noFill/>
                          </a:ln>
                          <a:solidFill>
                            <a:srgbClr val="333333"/>
                          </a:solidFill>
                          <a:effectLst/>
                          <a:latin typeface="+mn-lt"/>
                        </a:rPr>
                        <a:t>r + b</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1" u="none" strike="noStrike" cap="none" normalizeH="0" baseline="0" dirty="0">
                          <a:ln>
                            <a:noFill/>
                          </a:ln>
                          <a:solidFill>
                            <a:srgbClr val="333333"/>
                          </a:solidFill>
                          <a:effectLst/>
                          <a:latin typeface="+mn-lt"/>
                        </a:rPr>
                        <a:t>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a:ln>
                            <a:noFill/>
                          </a:ln>
                          <a:solidFill>
                            <a:srgbClr val="333333"/>
                          </a:solidFill>
                          <a:effectLst/>
                          <a:latin typeface="+mn-lt"/>
                        </a:rPr>
                        <a:t>…</a:t>
                      </a: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1" u="none" strike="noStrike" cap="none" normalizeH="0" baseline="0" dirty="0">
                          <a:ln>
                            <a:noFill/>
                          </a:ln>
                          <a:solidFill>
                            <a:srgbClr val="333333"/>
                          </a:solidFill>
                          <a:effectLst/>
                          <a:latin typeface="+mn-lt"/>
                        </a:rPr>
                        <a:t>r</a:t>
                      </a:r>
                      <a:r>
                        <a:rPr kumimoji="0" lang="en-US" sz="900" b="0" i="0" u="none" strike="noStrike" cap="none" normalizeH="0" baseline="0" dirty="0">
                          <a:ln>
                            <a:noFill/>
                          </a:ln>
                          <a:solidFill>
                            <a:srgbClr val="333333"/>
                          </a:solidFill>
                          <a:effectLst/>
                          <a:latin typeface="+mn-lt"/>
                        </a:rPr>
                        <a:t>+(</a:t>
                      </a:r>
                      <a:r>
                        <a:rPr kumimoji="0" lang="en-US" sz="900" b="0" i="1" u="none" strike="noStrike" cap="none" normalizeH="0" baseline="0" dirty="0">
                          <a:ln>
                            <a:noFill/>
                          </a:ln>
                          <a:solidFill>
                            <a:srgbClr val="333333"/>
                          </a:solidFill>
                          <a:effectLst/>
                          <a:latin typeface="+mn-lt"/>
                        </a:rPr>
                        <a:t>n</a:t>
                      </a:r>
                      <a:r>
                        <a:rPr kumimoji="0" lang="en-US" sz="900" b="0" i="0" u="none" strike="noStrike" cap="none" normalizeH="0" baseline="0" dirty="0">
                          <a:ln>
                            <a:noFill/>
                          </a:ln>
                          <a:solidFill>
                            <a:srgbClr val="333333"/>
                          </a:solidFill>
                          <a:effectLst/>
                          <a:latin typeface="+mn-lt"/>
                        </a:rPr>
                        <a:t>–3)</a:t>
                      </a:r>
                      <a:r>
                        <a:rPr kumimoji="0" lang="en-US" sz="900" b="0" i="1" u="none" strike="noStrike" cap="none" normalizeH="0" baseline="0" dirty="0">
                          <a:ln>
                            <a:noFill/>
                          </a:ln>
                          <a:solidFill>
                            <a:srgbClr val="333333"/>
                          </a:solidFill>
                          <a:effectLst/>
                          <a:latin typeface="+mn-lt"/>
                        </a:rPr>
                        <a:t>h</a:t>
                      </a: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a:ln>
                            <a:noFill/>
                          </a:ln>
                          <a:solidFill>
                            <a:srgbClr val="333333"/>
                          </a:solidFill>
                          <a:effectLst/>
                          <a:latin typeface="+mn-lt"/>
                        </a:rPr>
                        <a:t>0</a:t>
                      </a: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r>
                        <a:rPr kumimoji="0" lang="en-US" sz="900" b="0" i="1" u="none" strike="noStrike" cap="none" normalizeH="0" baseline="0" dirty="0">
                          <a:ln>
                            <a:noFill/>
                          </a:ln>
                          <a:solidFill>
                            <a:srgbClr val="333333"/>
                          </a:solidFill>
                          <a:effectLst/>
                          <a:latin typeface="+mn-lt"/>
                        </a:rPr>
                        <a:t>R</a:t>
                      </a:r>
                      <a:r>
                        <a:rPr kumimoji="0" lang="en-US" sz="900" b="0" i="0" u="none" strike="noStrike" cap="none" normalizeH="0" baseline="-25000" dirty="0">
                          <a:ln>
                            <a:noFill/>
                          </a:ln>
                          <a:solidFill>
                            <a:srgbClr val="333333"/>
                          </a:solidFill>
                          <a:effectLst/>
                          <a:latin typeface="+mn-lt"/>
                        </a:rPr>
                        <a:t>3</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8"/>
                  </a:ext>
                </a:extLst>
              </a:tr>
              <a:tr h="250733">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900" b="0" i="0" u="none" strike="noStrike" cap="none" normalizeH="0" baseline="0" dirty="0">
                        <a:ln>
                          <a:noFill/>
                        </a:ln>
                        <a:solidFill>
                          <a:srgbClr val="333333"/>
                        </a:solidFill>
                        <a:effectLst/>
                        <a:latin typeface="+mn-lt"/>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dirty="0">
                          <a:ln>
                            <a:noFill/>
                          </a:ln>
                          <a:solidFill>
                            <a:srgbClr val="333333"/>
                          </a:solidFill>
                          <a:effectLst/>
                          <a:latin typeface="+mn-lt"/>
                        </a:rPr>
                        <a:t>Overtime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r>
                        <a:rPr kumimoji="0" lang="en-US" sz="900" b="0" i="1" u="none" strike="noStrike" cap="none" normalizeH="0" baseline="0" dirty="0">
                          <a:ln>
                            <a:noFill/>
                          </a:ln>
                          <a:solidFill>
                            <a:srgbClr val="333333"/>
                          </a:solidFill>
                          <a:effectLst/>
                          <a:latin typeface="+mn-lt"/>
                        </a:rPr>
                        <a:t>t + </a:t>
                      </a:r>
                      <a:r>
                        <a:rPr kumimoji="0" lang="en-US" sz="900" b="0" i="0" u="none" strike="noStrike" cap="none" normalizeH="0" baseline="0" dirty="0">
                          <a:ln>
                            <a:noFill/>
                          </a:ln>
                          <a:solidFill>
                            <a:srgbClr val="333333"/>
                          </a:solidFill>
                          <a:effectLst/>
                          <a:latin typeface="+mn-lt"/>
                        </a:rPr>
                        <a:t>2</a:t>
                      </a:r>
                      <a:r>
                        <a:rPr kumimoji="0" lang="en-US" sz="900" b="0" i="1" u="none" strike="noStrike" cap="none" normalizeH="0" baseline="0" dirty="0">
                          <a:ln>
                            <a:noFill/>
                          </a:ln>
                          <a:solidFill>
                            <a:srgbClr val="333333"/>
                          </a:solidFill>
                          <a:effectLst/>
                          <a:latin typeface="+mn-lt"/>
                        </a:rPr>
                        <a:t>b</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r>
                        <a:rPr kumimoji="0" lang="en-US" sz="900" b="0" i="1" u="none" strike="noStrike" cap="none" normalizeH="0" baseline="0" dirty="0">
                          <a:ln>
                            <a:noFill/>
                          </a:ln>
                          <a:solidFill>
                            <a:srgbClr val="333333"/>
                          </a:solidFill>
                          <a:effectLst/>
                          <a:latin typeface="+mn-lt"/>
                        </a:rPr>
                        <a:t>t + b</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1" u="none" strike="noStrike" cap="none" normalizeH="0" baseline="0" dirty="0">
                          <a:ln>
                            <a:noFill/>
                          </a:ln>
                          <a:solidFill>
                            <a:srgbClr val="333333"/>
                          </a:solidFill>
                          <a:effectLst/>
                          <a:latin typeface="+mn-lt"/>
                        </a:rPr>
                        <a:t>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a:ln>
                            <a:noFill/>
                          </a:ln>
                          <a:solidFill>
                            <a:srgbClr val="333333"/>
                          </a:solidFill>
                          <a:effectLst/>
                          <a:latin typeface="+mn-lt"/>
                        </a:rPr>
                        <a:t>…</a:t>
                      </a: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1" u="none" strike="noStrike" cap="none" normalizeH="0" baseline="0" dirty="0">
                          <a:ln>
                            <a:noFill/>
                          </a:ln>
                          <a:solidFill>
                            <a:srgbClr val="333333"/>
                          </a:solidFill>
                          <a:effectLst/>
                          <a:latin typeface="+mn-lt"/>
                        </a:rPr>
                        <a:t>t</a:t>
                      </a:r>
                      <a:r>
                        <a:rPr kumimoji="0" lang="en-US" sz="900" b="0" i="0" u="none" strike="noStrike" cap="none" normalizeH="0" baseline="0" dirty="0">
                          <a:ln>
                            <a:noFill/>
                          </a:ln>
                          <a:solidFill>
                            <a:srgbClr val="333333"/>
                          </a:solidFill>
                          <a:effectLst/>
                          <a:latin typeface="+mn-lt"/>
                        </a:rPr>
                        <a:t>+(</a:t>
                      </a:r>
                      <a:r>
                        <a:rPr kumimoji="0" lang="en-US" sz="900" b="0" i="1" u="none" strike="noStrike" cap="none" normalizeH="0" baseline="0" dirty="0">
                          <a:ln>
                            <a:noFill/>
                          </a:ln>
                          <a:solidFill>
                            <a:srgbClr val="333333"/>
                          </a:solidFill>
                          <a:effectLst/>
                          <a:latin typeface="+mn-lt"/>
                        </a:rPr>
                        <a:t>n</a:t>
                      </a:r>
                      <a:r>
                        <a:rPr kumimoji="0" lang="en-US" sz="900" b="0" i="0" u="none" strike="noStrike" cap="none" normalizeH="0" baseline="0" dirty="0">
                          <a:ln>
                            <a:noFill/>
                          </a:ln>
                          <a:solidFill>
                            <a:srgbClr val="333333"/>
                          </a:solidFill>
                          <a:effectLst/>
                          <a:latin typeface="+mn-lt"/>
                        </a:rPr>
                        <a:t>–3)</a:t>
                      </a:r>
                      <a:r>
                        <a:rPr kumimoji="0" lang="en-US" sz="900" b="0" i="1" u="none" strike="noStrike" cap="none" normalizeH="0" baseline="0" dirty="0">
                          <a:ln>
                            <a:noFill/>
                          </a:ln>
                          <a:solidFill>
                            <a:srgbClr val="333333"/>
                          </a:solidFill>
                          <a:effectLst/>
                          <a:latin typeface="+mn-lt"/>
                        </a:rPr>
                        <a:t>h</a:t>
                      </a: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dirty="0">
                          <a:ln>
                            <a:noFill/>
                          </a:ln>
                          <a:solidFill>
                            <a:srgbClr val="333333"/>
                          </a:solidFill>
                          <a:effectLst/>
                          <a:latin typeface="+mn-lt"/>
                        </a:rPr>
                        <a:t>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r>
                        <a:rPr kumimoji="0" lang="en-US" sz="900" b="0" i="1" u="none" strike="noStrike" cap="none" normalizeH="0" baseline="0" dirty="0">
                          <a:ln>
                            <a:noFill/>
                          </a:ln>
                          <a:solidFill>
                            <a:srgbClr val="333333"/>
                          </a:solidFill>
                          <a:effectLst/>
                          <a:latin typeface="+mn-lt"/>
                        </a:rPr>
                        <a:t>O</a:t>
                      </a:r>
                      <a:r>
                        <a:rPr kumimoji="0" lang="en-US" sz="900" b="0" i="0" u="none" strike="noStrike" cap="none" normalizeH="0" baseline="-25000" dirty="0">
                          <a:ln>
                            <a:noFill/>
                          </a:ln>
                          <a:solidFill>
                            <a:srgbClr val="333333"/>
                          </a:solidFill>
                          <a:effectLst/>
                          <a:latin typeface="+mn-lt"/>
                        </a:rPr>
                        <a:t>3</a:t>
                      </a: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9"/>
                  </a:ext>
                </a:extLst>
              </a:tr>
              <a:tr h="265481">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900" b="0" i="0" u="none" strike="noStrike" cap="none" normalizeH="0" baseline="0" dirty="0">
                        <a:ln>
                          <a:noFill/>
                        </a:ln>
                        <a:solidFill>
                          <a:srgbClr val="333333"/>
                        </a:solidFill>
                        <a:effectLst/>
                        <a:latin typeface="+mn-lt"/>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dirty="0">
                          <a:ln>
                            <a:noFill/>
                          </a:ln>
                          <a:solidFill>
                            <a:srgbClr val="333333"/>
                          </a:solidFill>
                          <a:effectLst/>
                          <a:latin typeface="+mn-lt"/>
                        </a:rPr>
                        <a:t>Subcontract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r>
                        <a:rPr kumimoji="0" lang="en-US" sz="900" b="0" i="1" u="none" strike="noStrike" cap="none" normalizeH="0" baseline="0" dirty="0">
                          <a:ln>
                            <a:noFill/>
                          </a:ln>
                          <a:solidFill>
                            <a:srgbClr val="333333"/>
                          </a:solidFill>
                          <a:effectLst/>
                          <a:latin typeface="+mn-lt"/>
                        </a:rPr>
                        <a:t>s + </a:t>
                      </a:r>
                      <a:r>
                        <a:rPr kumimoji="0" lang="en-US" sz="900" b="0" i="0" u="none" strike="noStrike" cap="none" normalizeH="0" baseline="0" dirty="0">
                          <a:ln>
                            <a:noFill/>
                          </a:ln>
                          <a:solidFill>
                            <a:srgbClr val="333333"/>
                          </a:solidFill>
                          <a:effectLst/>
                          <a:latin typeface="+mn-lt"/>
                        </a:rPr>
                        <a:t>2</a:t>
                      </a:r>
                      <a:r>
                        <a:rPr kumimoji="0" lang="en-US" sz="900" b="0" i="1" u="none" strike="noStrike" cap="none" normalizeH="0" baseline="0" dirty="0">
                          <a:ln>
                            <a:noFill/>
                          </a:ln>
                          <a:solidFill>
                            <a:srgbClr val="333333"/>
                          </a:solidFill>
                          <a:effectLst/>
                          <a:latin typeface="+mn-lt"/>
                        </a:rPr>
                        <a:t>b</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r>
                        <a:rPr kumimoji="0" lang="en-US" sz="900" b="0" i="1" u="none" strike="noStrike" cap="none" normalizeH="0" baseline="0" dirty="0">
                          <a:ln>
                            <a:noFill/>
                          </a:ln>
                          <a:solidFill>
                            <a:srgbClr val="333333"/>
                          </a:solidFill>
                          <a:effectLst/>
                          <a:latin typeface="+mn-lt"/>
                        </a:rPr>
                        <a:t>s + b</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1" u="none" strike="noStrike" cap="none" normalizeH="0" baseline="0" dirty="0">
                          <a:ln>
                            <a:noFill/>
                          </a:ln>
                          <a:solidFill>
                            <a:srgbClr val="333333"/>
                          </a:solidFill>
                          <a:effectLst/>
                          <a:latin typeface="+mn-lt"/>
                        </a:rPr>
                        <a:t>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a:ln>
                            <a:noFill/>
                          </a:ln>
                          <a:solidFill>
                            <a:srgbClr val="333333"/>
                          </a:solidFill>
                          <a:effectLst/>
                          <a:latin typeface="+mn-lt"/>
                        </a:rPr>
                        <a:t>…</a:t>
                      </a: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1" u="none" strike="noStrike" cap="none" normalizeH="0" baseline="0" dirty="0">
                          <a:ln>
                            <a:noFill/>
                          </a:ln>
                          <a:solidFill>
                            <a:srgbClr val="333333"/>
                          </a:solidFill>
                          <a:effectLst/>
                          <a:latin typeface="+mn-lt"/>
                        </a:rPr>
                        <a:t>s</a:t>
                      </a:r>
                      <a:r>
                        <a:rPr kumimoji="0" lang="en-US" sz="900" b="0" i="0" u="none" strike="noStrike" cap="none" normalizeH="0" baseline="0" dirty="0">
                          <a:ln>
                            <a:noFill/>
                          </a:ln>
                          <a:solidFill>
                            <a:srgbClr val="333333"/>
                          </a:solidFill>
                          <a:effectLst/>
                          <a:latin typeface="+mn-lt"/>
                        </a:rPr>
                        <a:t>+(</a:t>
                      </a:r>
                      <a:r>
                        <a:rPr kumimoji="0" lang="en-US" sz="900" b="0" i="1" u="none" strike="noStrike" cap="none" normalizeH="0" baseline="0" dirty="0">
                          <a:ln>
                            <a:noFill/>
                          </a:ln>
                          <a:solidFill>
                            <a:srgbClr val="333333"/>
                          </a:solidFill>
                          <a:effectLst/>
                          <a:latin typeface="+mn-lt"/>
                        </a:rPr>
                        <a:t>n</a:t>
                      </a:r>
                      <a:r>
                        <a:rPr kumimoji="0" lang="en-US" sz="900" b="0" i="0" u="none" strike="noStrike" cap="none" normalizeH="0" baseline="0" dirty="0">
                          <a:ln>
                            <a:noFill/>
                          </a:ln>
                          <a:solidFill>
                            <a:srgbClr val="333333"/>
                          </a:solidFill>
                          <a:effectLst/>
                          <a:latin typeface="+mn-lt"/>
                        </a:rPr>
                        <a:t>–3)</a:t>
                      </a:r>
                      <a:r>
                        <a:rPr kumimoji="0" lang="en-US" sz="900" b="0" i="1" u="none" strike="noStrike" cap="none" normalizeH="0" baseline="0" dirty="0">
                          <a:ln>
                            <a:noFill/>
                          </a:ln>
                          <a:solidFill>
                            <a:srgbClr val="333333"/>
                          </a:solidFill>
                          <a:effectLst/>
                          <a:latin typeface="+mn-lt"/>
                        </a:rPr>
                        <a:t>h</a:t>
                      </a: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dirty="0">
                          <a:ln>
                            <a:noFill/>
                          </a:ln>
                          <a:solidFill>
                            <a:srgbClr val="333333"/>
                          </a:solidFill>
                          <a:effectLst/>
                          <a:latin typeface="+mn-lt"/>
                        </a:rPr>
                        <a:t>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r>
                        <a:rPr kumimoji="0" lang="en-US" sz="900" b="0" i="1" u="none" strike="noStrike" cap="none" normalizeH="0" baseline="0" dirty="0">
                          <a:ln>
                            <a:noFill/>
                          </a:ln>
                          <a:solidFill>
                            <a:srgbClr val="333333"/>
                          </a:solidFill>
                          <a:effectLst/>
                          <a:latin typeface="+mn-lt"/>
                        </a:rPr>
                        <a:t>S</a:t>
                      </a:r>
                      <a:r>
                        <a:rPr kumimoji="0" lang="en-US" sz="900" b="0" i="0" u="none" strike="noStrike" cap="none" normalizeH="0" baseline="-25000" dirty="0">
                          <a:ln>
                            <a:noFill/>
                          </a:ln>
                          <a:solidFill>
                            <a:srgbClr val="333333"/>
                          </a:solidFill>
                          <a:effectLst/>
                          <a:latin typeface="+mn-lt"/>
                        </a:rPr>
                        <a:t>3</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10"/>
                  </a:ext>
                </a:extLst>
              </a:tr>
              <a:tr h="250733">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900" b="0" i="0" u="none" strike="noStrike" cap="none" normalizeH="0" baseline="0" dirty="0">
                        <a:ln>
                          <a:noFill/>
                        </a:ln>
                        <a:solidFill>
                          <a:srgbClr val="333333"/>
                        </a:solidFill>
                        <a:effectLst/>
                        <a:latin typeface="+mn-lt"/>
                      </a:endParaRPr>
                    </a:p>
                  </a:txBody>
                  <a:tcPr anchor="ctr" horzOverflow="overflow">
                    <a:lnL w="28575"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dirty="0">
                          <a:ln>
                            <a:noFill/>
                          </a:ln>
                          <a:solidFill>
                            <a:srgbClr val="333333"/>
                          </a:solidFill>
                          <a:effectLst/>
                          <a:latin typeface="+mn-lt"/>
                        </a:rPr>
                        <a:t>Demand</a:t>
                      </a:r>
                    </a:p>
                  </a:txBody>
                  <a:tcPr anchor="ctr" horzOverflow="overflow">
                    <a:lnL w="2857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900" b="0" i="0" u="none" strike="noStrike" cap="none" normalizeH="0" baseline="0" dirty="0">
                          <a:ln>
                            <a:noFill/>
                          </a:ln>
                          <a:solidFill>
                            <a:srgbClr val="333333"/>
                          </a:solidFill>
                          <a:effectLst/>
                          <a:latin typeface="+mn-lt"/>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900" b="0" i="0" u="none" strike="noStrike" cap="none" normalizeH="0" baseline="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defRPr/>
                      </a:pPr>
                      <a:r>
                        <a:rPr kumimoji="0" lang="en-US" sz="900" b="0" i="0" u="none" strike="noStrike" cap="none" normalizeH="0" baseline="0" dirty="0">
                          <a:ln>
                            <a:noFill/>
                          </a:ln>
                          <a:solidFill>
                            <a:srgbClr val="333333"/>
                          </a:solidFill>
                          <a:effectLst/>
                          <a:latin typeface="+mn-lt"/>
                        </a:rPr>
                        <a:t>Total</a:t>
                      </a:r>
                      <a:endParaRPr kumimoji="0" lang="en-US" sz="900" b="0" i="0" u="none" strike="noStrike" cap="none" normalizeH="0" baseline="-25000" dirty="0">
                        <a:ln>
                          <a:noFill/>
                        </a:ln>
                        <a:solidFill>
                          <a:srgbClr val="333333"/>
                        </a:solidFill>
                        <a:effectLst/>
                        <a:latin typeface="+mn-lt"/>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11"/>
                  </a:ext>
                </a:extLst>
              </a:tr>
            </a:tbl>
          </a:graphicData>
        </a:graphic>
      </p:graphicFrame>
      <p:sp>
        <p:nvSpPr>
          <p:cNvPr id="6" name="Content Placeholder 5"/>
          <p:cNvSpPr>
            <a:spLocks noGrp="1"/>
          </p:cNvSpPr>
          <p:nvPr>
            <p:ph sz="quarter" idx="15"/>
          </p:nvPr>
        </p:nvSpPr>
        <p:spPr>
          <a:xfrm>
            <a:off x="6000750" y="1840771"/>
            <a:ext cx="2800350" cy="1966331"/>
          </a:xfrm>
        </p:spPr>
        <p:txBody>
          <a:bodyPr/>
          <a:lstStyle/>
          <a:p>
            <a:r>
              <a:rPr lang="en-US" sz="1200" i="1" dirty="0"/>
              <a:t>r</a:t>
            </a:r>
            <a:r>
              <a:rPr lang="en-US" sz="1200" dirty="0"/>
              <a:t> =  Regular production cost per unit</a:t>
            </a:r>
          </a:p>
          <a:p>
            <a:r>
              <a:rPr lang="en-US" sz="1200" i="1" dirty="0"/>
              <a:t>f</a:t>
            </a:r>
            <a:r>
              <a:rPr lang="en-US" sz="1200" dirty="0"/>
              <a:t> =  Overtime cost per unit</a:t>
            </a:r>
          </a:p>
          <a:p>
            <a:r>
              <a:rPr lang="en-US" sz="1200" i="1" dirty="0"/>
              <a:t>s</a:t>
            </a:r>
            <a:r>
              <a:rPr lang="en-US" sz="1200" dirty="0"/>
              <a:t> =  Subcontracting cost per unit</a:t>
            </a:r>
          </a:p>
          <a:p>
            <a:r>
              <a:rPr lang="en-US" sz="1200" i="1" dirty="0"/>
              <a:t>h</a:t>
            </a:r>
            <a:r>
              <a:rPr lang="en-US" sz="1200" dirty="0"/>
              <a:t> =  Holding cost per unit period</a:t>
            </a:r>
          </a:p>
          <a:p>
            <a:r>
              <a:rPr lang="en-US" sz="1200" i="1" dirty="0"/>
              <a:t>b</a:t>
            </a:r>
            <a:r>
              <a:rPr lang="en-US" sz="1200" dirty="0"/>
              <a:t> =  Backorder cost per unit per period</a:t>
            </a:r>
          </a:p>
          <a:p>
            <a:pPr marL="293688" indent="-301625"/>
            <a:r>
              <a:rPr lang="en-US" sz="1200" i="1" dirty="0"/>
              <a:t>n</a:t>
            </a:r>
            <a:r>
              <a:rPr lang="en-US" sz="1200" dirty="0"/>
              <a:t> =  Number of periods in planning   horizon</a:t>
            </a:r>
          </a:p>
        </p:txBody>
      </p:sp>
    </p:spTree>
    <p:extLst>
      <p:ext uri="{BB962C8B-B14F-4D97-AF65-F5344CB8AC3E}">
        <p14:creationId xmlns:p14="http://schemas.microsoft.com/office/powerpoint/2010/main" val="29960249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1386E-A325-4273-9B72-2C7F42614BF3}"/>
              </a:ext>
            </a:extLst>
          </p:cNvPr>
          <p:cNvSpPr>
            <a:spLocks noGrp="1"/>
          </p:cNvSpPr>
          <p:nvPr>
            <p:ph type="title"/>
          </p:nvPr>
        </p:nvSpPr>
        <p:spPr/>
        <p:txBody>
          <a:bodyPr/>
          <a:lstStyle/>
          <a:p>
            <a:r>
              <a:rPr lang="en-US" dirty="0"/>
              <a:t>Aggregate Planning Example </a:t>
            </a:r>
            <a:r>
              <a:rPr lang="en-US" sz="1200" dirty="0"/>
              <a:t>1</a:t>
            </a:r>
            <a:endParaRPr lang="en-IN" dirty="0"/>
          </a:p>
        </p:txBody>
      </p:sp>
      <p:sp>
        <p:nvSpPr>
          <p:cNvPr id="3" name="Content Placeholder 2">
            <a:extLst>
              <a:ext uri="{FF2B5EF4-FFF2-40B4-BE49-F238E27FC236}">
                <a16:creationId xmlns:a16="http://schemas.microsoft.com/office/drawing/2014/main" id="{F9F5869C-34FF-454C-BF53-47ECEA33377D}"/>
              </a:ext>
            </a:extLst>
          </p:cNvPr>
          <p:cNvSpPr>
            <a:spLocks noGrp="1"/>
          </p:cNvSpPr>
          <p:nvPr>
            <p:ph sz="quarter" idx="11"/>
          </p:nvPr>
        </p:nvSpPr>
        <p:spPr>
          <a:xfrm>
            <a:off x="0" y="6231304"/>
            <a:ext cx="1024128" cy="374904"/>
          </a:xfrm>
        </p:spPr>
        <p:txBody>
          <a:bodyPr/>
          <a:lstStyle/>
          <a:p>
            <a:r>
              <a:rPr lang="en-US" sz="1800" b="1" dirty="0">
                <a:solidFill>
                  <a:schemeClr val="tx1"/>
                </a:solidFill>
              </a:rPr>
              <a:t>LO 11.5</a:t>
            </a:r>
          </a:p>
        </p:txBody>
      </p:sp>
      <p:graphicFrame>
        <p:nvGraphicFramePr>
          <p:cNvPr id="11" name="Table 3">
            <a:extLst>
              <a:ext uri="{FF2B5EF4-FFF2-40B4-BE49-F238E27FC236}">
                <a16:creationId xmlns:a16="http://schemas.microsoft.com/office/drawing/2014/main" id="{7027417B-46E2-4A9E-BFDB-908D17CF8033}"/>
              </a:ext>
            </a:extLst>
          </p:cNvPr>
          <p:cNvGraphicFramePr>
            <a:graphicFrameLocks noGrp="1"/>
          </p:cNvGraphicFramePr>
          <p:nvPr>
            <p:ph sz="quarter" idx="14"/>
            <p:extLst>
              <p:ext uri="{D42A27DB-BD31-4B8C-83A1-F6EECF244321}">
                <p14:modId xmlns:p14="http://schemas.microsoft.com/office/powerpoint/2010/main" val="2716683719"/>
              </p:ext>
            </p:extLst>
          </p:nvPr>
        </p:nvGraphicFramePr>
        <p:xfrm>
          <a:off x="491612" y="1076186"/>
          <a:ext cx="8160776" cy="741680"/>
        </p:xfrm>
        <a:graphic>
          <a:graphicData uri="http://schemas.openxmlformats.org/drawingml/2006/table">
            <a:tbl>
              <a:tblPr firstRow="1" bandRow="1">
                <a:tableStyleId>{5C22544A-7EE6-4342-B048-85BDC9FD1C3A}</a:tableStyleId>
              </a:tblPr>
              <a:tblGrid>
                <a:gridCol w="1112833">
                  <a:extLst>
                    <a:ext uri="{9D8B030D-6E8A-4147-A177-3AD203B41FA5}">
                      <a16:colId xmlns:a16="http://schemas.microsoft.com/office/drawing/2014/main" val="20000"/>
                    </a:ext>
                  </a:extLst>
                </a:gridCol>
                <a:gridCol w="989185">
                  <a:extLst>
                    <a:ext uri="{9D8B030D-6E8A-4147-A177-3AD203B41FA5}">
                      <a16:colId xmlns:a16="http://schemas.microsoft.com/office/drawing/2014/main" val="20001"/>
                    </a:ext>
                  </a:extLst>
                </a:gridCol>
                <a:gridCol w="989185">
                  <a:extLst>
                    <a:ext uri="{9D8B030D-6E8A-4147-A177-3AD203B41FA5}">
                      <a16:colId xmlns:a16="http://schemas.microsoft.com/office/drawing/2014/main" val="20002"/>
                    </a:ext>
                  </a:extLst>
                </a:gridCol>
                <a:gridCol w="989185">
                  <a:extLst>
                    <a:ext uri="{9D8B030D-6E8A-4147-A177-3AD203B41FA5}">
                      <a16:colId xmlns:a16="http://schemas.microsoft.com/office/drawing/2014/main" val="20003"/>
                    </a:ext>
                  </a:extLst>
                </a:gridCol>
                <a:gridCol w="989185">
                  <a:extLst>
                    <a:ext uri="{9D8B030D-6E8A-4147-A177-3AD203B41FA5}">
                      <a16:colId xmlns:a16="http://schemas.microsoft.com/office/drawing/2014/main" val="20004"/>
                    </a:ext>
                  </a:extLst>
                </a:gridCol>
                <a:gridCol w="989185">
                  <a:extLst>
                    <a:ext uri="{9D8B030D-6E8A-4147-A177-3AD203B41FA5}">
                      <a16:colId xmlns:a16="http://schemas.microsoft.com/office/drawing/2014/main" val="20005"/>
                    </a:ext>
                  </a:extLst>
                </a:gridCol>
                <a:gridCol w="989185">
                  <a:extLst>
                    <a:ext uri="{9D8B030D-6E8A-4147-A177-3AD203B41FA5}">
                      <a16:colId xmlns:a16="http://schemas.microsoft.com/office/drawing/2014/main" val="20006"/>
                    </a:ext>
                  </a:extLst>
                </a:gridCol>
                <a:gridCol w="1112833">
                  <a:extLst>
                    <a:ext uri="{9D8B030D-6E8A-4147-A177-3AD203B41FA5}">
                      <a16:colId xmlns:a16="http://schemas.microsoft.com/office/drawing/2014/main" val="20007"/>
                    </a:ext>
                  </a:extLst>
                </a:gridCol>
              </a:tblGrid>
              <a:tr h="370840">
                <a:tc>
                  <a:txBody>
                    <a:bodyPr/>
                    <a:lstStyle/>
                    <a:p>
                      <a:r>
                        <a:rPr lang="en-US" dirty="0">
                          <a:solidFill>
                            <a:sysClr val="windowText" lastClr="000000"/>
                          </a:solidFill>
                        </a:rPr>
                        <a:t>Period</a:t>
                      </a:r>
                    </a:p>
                  </a:txBody>
                  <a:tcPr>
                    <a:solidFill>
                      <a:srgbClr val="D1CBAF"/>
                    </a:solidFill>
                  </a:tcPr>
                </a:tc>
                <a:tc>
                  <a:txBody>
                    <a:bodyPr/>
                    <a:lstStyle/>
                    <a:p>
                      <a:pPr algn="ctr"/>
                      <a:r>
                        <a:rPr lang="en-US" dirty="0">
                          <a:solidFill>
                            <a:sysClr val="windowText" lastClr="000000"/>
                          </a:solidFill>
                        </a:rPr>
                        <a:t>1</a:t>
                      </a:r>
                    </a:p>
                  </a:txBody>
                  <a:tcPr>
                    <a:solidFill>
                      <a:srgbClr val="D1CBAF"/>
                    </a:solidFill>
                  </a:tcPr>
                </a:tc>
                <a:tc>
                  <a:txBody>
                    <a:bodyPr/>
                    <a:lstStyle/>
                    <a:p>
                      <a:pPr algn="ctr"/>
                      <a:r>
                        <a:rPr lang="en-US" dirty="0">
                          <a:solidFill>
                            <a:sysClr val="windowText" lastClr="000000"/>
                          </a:solidFill>
                        </a:rPr>
                        <a:t>2</a:t>
                      </a:r>
                    </a:p>
                  </a:txBody>
                  <a:tcPr>
                    <a:solidFill>
                      <a:srgbClr val="D1CBAF"/>
                    </a:solidFill>
                  </a:tcPr>
                </a:tc>
                <a:tc>
                  <a:txBody>
                    <a:bodyPr/>
                    <a:lstStyle/>
                    <a:p>
                      <a:pPr algn="ctr"/>
                      <a:r>
                        <a:rPr lang="en-US" dirty="0">
                          <a:solidFill>
                            <a:sysClr val="windowText" lastClr="000000"/>
                          </a:solidFill>
                        </a:rPr>
                        <a:t>3</a:t>
                      </a:r>
                    </a:p>
                  </a:txBody>
                  <a:tcPr>
                    <a:solidFill>
                      <a:srgbClr val="D1CBAF"/>
                    </a:solidFill>
                  </a:tcPr>
                </a:tc>
                <a:tc>
                  <a:txBody>
                    <a:bodyPr/>
                    <a:lstStyle/>
                    <a:p>
                      <a:pPr algn="ctr"/>
                      <a:r>
                        <a:rPr lang="en-US" dirty="0">
                          <a:solidFill>
                            <a:sysClr val="windowText" lastClr="000000"/>
                          </a:solidFill>
                        </a:rPr>
                        <a:t>4</a:t>
                      </a:r>
                    </a:p>
                  </a:txBody>
                  <a:tcPr>
                    <a:solidFill>
                      <a:srgbClr val="D1CBAF"/>
                    </a:solidFill>
                  </a:tcPr>
                </a:tc>
                <a:tc>
                  <a:txBody>
                    <a:bodyPr/>
                    <a:lstStyle/>
                    <a:p>
                      <a:pPr algn="ctr"/>
                      <a:r>
                        <a:rPr lang="en-US" dirty="0">
                          <a:solidFill>
                            <a:sysClr val="windowText" lastClr="000000"/>
                          </a:solidFill>
                        </a:rPr>
                        <a:t>5</a:t>
                      </a:r>
                    </a:p>
                  </a:txBody>
                  <a:tcPr>
                    <a:solidFill>
                      <a:srgbClr val="D1CBAF"/>
                    </a:solidFill>
                  </a:tcPr>
                </a:tc>
                <a:tc>
                  <a:txBody>
                    <a:bodyPr/>
                    <a:lstStyle/>
                    <a:p>
                      <a:pPr algn="ctr"/>
                      <a:r>
                        <a:rPr lang="en-US" dirty="0">
                          <a:solidFill>
                            <a:sysClr val="windowText" lastClr="000000"/>
                          </a:solidFill>
                        </a:rPr>
                        <a:t>6</a:t>
                      </a:r>
                    </a:p>
                  </a:txBody>
                  <a:tcPr>
                    <a:solidFill>
                      <a:srgbClr val="D1CBAF"/>
                    </a:solidFill>
                  </a:tcPr>
                </a:tc>
                <a:tc>
                  <a:txBody>
                    <a:bodyPr/>
                    <a:lstStyle/>
                    <a:p>
                      <a:r>
                        <a:rPr lang="en-US" dirty="0">
                          <a:solidFill>
                            <a:sysClr val="windowText" lastClr="000000"/>
                          </a:solidFill>
                        </a:rPr>
                        <a:t>Total</a:t>
                      </a:r>
                    </a:p>
                  </a:txBody>
                  <a:tcPr>
                    <a:solidFill>
                      <a:srgbClr val="D1CBAF"/>
                    </a:solidFill>
                  </a:tcPr>
                </a:tc>
                <a:extLst>
                  <a:ext uri="{0D108BD9-81ED-4DB2-BD59-A6C34878D82A}">
                    <a16:rowId xmlns:a16="http://schemas.microsoft.com/office/drawing/2014/main" val="10000"/>
                  </a:ext>
                </a:extLst>
              </a:tr>
              <a:tr h="370840">
                <a:tc>
                  <a:txBody>
                    <a:bodyPr/>
                    <a:lstStyle/>
                    <a:p>
                      <a:r>
                        <a:rPr lang="en-US" dirty="0"/>
                        <a:t>Forecast</a:t>
                      </a:r>
                    </a:p>
                  </a:txBody>
                  <a:tcPr>
                    <a:solidFill>
                      <a:srgbClr val="D1CBAF"/>
                    </a:solidFill>
                  </a:tcPr>
                </a:tc>
                <a:tc>
                  <a:txBody>
                    <a:bodyPr/>
                    <a:lstStyle/>
                    <a:p>
                      <a:pPr algn="ctr"/>
                      <a:r>
                        <a:rPr lang="en-US" dirty="0"/>
                        <a:t>200</a:t>
                      </a:r>
                    </a:p>
                  </a:txBody>
                  <a:tcPr>
                    <a:solidFill>
                      <a:srgbClr val="D1CBAF"/>
                    </a:solidFill>
                  </a:tcPr>
                </a:tc>
                <a:tc>
                  <a:txBody>
                    <a:bodyPr/>
                    <a:lstStyle/>
                    <a:p>
                      <a:pPr algn="ctr"/>
                      <a:r>
                        <a:rPr lang="en-US" dirty="0"/>
                        <a:t>200</a:t>
                      </a:r>
                    </a:p>
                  </a:txBody>
                  <a:tcPr>
                    <a:solidFill>
                      <a:srgbClr val="D1CBAF"/>
                    </a:solidFill>
                  </a:tcPr>
                </a:tc>
                <a:tc>
                  <a:txBody>
                    <a:bodyPr/>
                    <a:lstStyle/>
                    <a:p>
                      <a:pPr algn="ctr"/>
                      <a:r>
                        <a:rPr lang="en-US" dirty="0"/>
                        <a:t>300</a:t>
                      </a:r>
                    </a:p>
                  </a:txBody>
                  <a:tcPr>
                    <a:solidFill>
                      <a:srgbClr val="D1CBAF"/>
                    </a:solidFill>
                  </a:tcPr>
                </a:tc>
                <a:tc>
                  <a:txBody>
                    <a:bodyPr/>
                    <a:lstStyle/>
                    <a:p>
                      <a:pPr algn="ctr"/>
                      <a:r>
                        <a:rPr lang="en-US" dirty="0"/>
                        <a:t>400</a:t>
                      </a:r>
                    </a:p>
                  </a:txBody>
                  <a:tcPr>
                    <a:solidFill>
                      <a:srgbClr val="D1CBAF"/>
                    </a:solidFill>
                  </a:tcPr>
                </a:tc>
                <a:tc>
                  <a:txBody>
                    <a:bodyPr/>
                    <a:lstStyle/>
                    <a:p>
                      <a:pPr algn="ctr"/>
                      <a:r>
                        <a:rPr lang="en-US" dirty="0"/>
                        <a:t>500</a:t>
                      </a:r>
                    </a:p>
                  </a:txBody>
                  <a:tcPr>
                    <a:solidFill>
                      <a:srgbClr val="D1CBAF"/>
                    </a:solidFill>
                  </a:tcPr>
                </a:tc>
                <a:tc>
                  <a:txBody>
                    <a:bodyPr/>
                    <a:lstStyle/>
                    <a:p>
                      <a:pPr algn="ctr"/>
                      <a:r>
                        <a:rPr lang="en-US" dirty="0"/>
                        <a:t>200</a:t>
                      </a:r>
                    </a:p>
                  </a:txBody>
                  <a:tcPr>
                    <a:solidFill>
                      <a:srgbClr val="D1CBAF"/>
                    </a:solidFill>
                  </a:tcPr>
                </a:tc>
                <a:tc>
                  <a:txBody>
                    <a:bodyPr/>
                    <a:lstStyle/>
                    <a:p>
                      <a:pPr algn="ctr"/>
                      <a:r>
                        <a:rPr lang="en-US" dirty="0"/>
                        <a:t>1,800</a:t>
                      </a:r>
                    </a:p>
                  </a:txBody>
                  <a:tcPr>
                    <a:solidFill>
                      <a:srgbClr val="D1CBAF"/>
                    </a:solidFill>
                  </a:tcPr>
                </a:tc>
                <a:extLst>
                  <a:ext uri="{0D108BD9-81ED-4DB2-BD59-A6C34878D82A}">
                    <a16:rowId xmlns:a16="http://schemas.microsoft.com/office/drawing/2014/main" val="10001"/>
                  </a:ext>
                </a:extLst>
              </a:tr>
            </a:tbl>
          </a:graphicData>
        </a:graphic>
      </p:graphicFrame>
      <p:sp>
        <p:nvSpPr>
          <p:cNvPr id="12" name="Table 4">
            <a:extLst>
              <a:ext uri="{FF2B5EF4-FFF2-40B4-BE49-F238E27FC236}">
                <a16:creationId xmlns:a16="http://schemas.microsoft.com/office/drawing/2014/main" id="{C005590D-5328-4E14-95F0-762833674ED2}"/>
              </a:ext>
            </a:extLst>
          </p:cNvPr>
          <p:cNvSpPr>
            <a:spLocks noGrp="1"/>
          </p:cNvSpPr>
          <p:nvPr>
            <p:ph sz="quarter" idx="15"/>
          </p:nvPr>
        </p:nvSpPr>
        <p:spPr>
          <a:xfrm>
            <a:off x="491612" y="1853440"/>
            <a:ext cx="8160776" cy="2771567"/>
          </a:xfrm>
          <a:solidFill>
            <a:srgbClr val="D1CBAF"/>
          </a:solidFill>
        </p:spPr>
        <p:txBody>
          <a:bodyPr/>
          <a:lstStyle/>
          <a:p>
            <a:pPr>
              <a:spcAft>
                <a:spcPts val="0"/>
              </a:spcAft>
            </a:pPr>
            <a:r>
              <a:rPr lang="en-US" sz="1800" dirty="0"/>
              <a:t>Costs</a:t>
            </a:r>
          </a:p>
          <a:p>
            <a:pPr marL="457200" lvl="1" indent="0">
              <a:spcAft>
                <a:spcPts val="0"/>
              </a:spcAft>
              <a:buNone/>
            </a:pPr>
            <a:r>
              <a:rPr lang="en-US" sz="1800" dirty="0"/>
              <a:t>Output</a:t>
            </a:r>
          </a:p>
          <a:p>
            <a:pPr marL="914400" lvl="2" indent="0" defTabSz="1228725">
              <a:spcAft>
                <a:spcPts val="0"/>
              </a:spcAft>
              <a:buNone/>
            </a:pPr>
            <a:r>
              <a:rPr lang="en-US" sz="1800" dirty="0"/>
              <a:t>Regular time  = $2 per skateboard</a:t>
            </a:r>
          </a:p>
          <a:p>
            <a:pPr marL="914400" lvl="2" indent="0">
              <a:spcAft>
                <a:spcPts val="0"/>
              </a:spcAft>
              <a:buNone/>
            </a:pPr>
            <a:r>
              <a:rPr lang="en-US" sz="1800" dirty="0"/>
              <a:t>Overtime        = $3 per skateboard</a:t>
            </a:r>
          </a:p>
          <a:p>
            <a:pPr marL="914400" lvl="2" indent="0">
              <a:spcAft>
                <a:spcPts val="0"/>
              </a:spcAft>
              <a:buNone/>
            </a:pPr>
            <a:r>
              <a:rPr lang="en-US" sz="1800" dirty="0"/>
              <a:t>Subcontract   = $6 per skateboard</a:t>
            </a:r>
          </a:p>
          <a:p>
            <a:pPr marL="457200" lvl="1" indent="0">
              <a:spcAft>
                <a:spcPts val="0"/>
              </a:spcAft>
              <a:buNone/>
            </a:pPr>
            <a:r>
              <a:rPr lang="en-US" sz="1800" dirty="0"/>
              <a:t>Inventory               = $1 per skateboard per period on average inventory</a:t>
            </a:r>
          </a:p>
          <a:p>
            <a:pPr marL="457200" lvl="1" indent="0">
              <a:spcAft>
                <a:spcPts val="0"/>
              </a:spcAft>
              <a:buNone/>
            </a:pPr>
            <a:r>
              <a:rPr lang="en-US" sz="1800" dirty="0"/>
              <a:t>Back orders           = $5 per skateboard per period</a:t>
            </a:r>
          </a:p>
        </p:txBody>
      </p:sp>
      <p:sp>
        <p:nvSpPr>
          <p:cNvPr id="6" name="Content Placeholder 5">
            <a:extLst>
              <a:ext uri="{FF2B5EF4-FFF2-40B4-BE49-F238E27FC236}">
                <a16:creationId xmlns:a16="http://schemas.microsoft.com/office/drawing/2014/main" id="{21E6CE41-B686-441D-8E7D-D77393F4F411}"/>
              </a:ext>
            </a:extLst>
          </p:cNvPr>
          <p:cNvSpPr>
            <a:spLocks noGrp="1"/>
          </p:cNvSpPr>
          <p:nvPr>
            <p:ph sz="quarter" idx="16"/>
          </p:nvPr>
        </p:nvSpPr>
        <p:spPr>
          <a:xfrm>
            <a:off x="475421" y="4643249"/>
            <a:ext cx="8176967" cy="1691288"/>
          </a:xfrm>
        </p:spPr>
        <p:txBody>
          <a:bodyPr/>
          <a:lstStyle/>
          <a:p>
            <a:r>
              <a:rPr lang="en-US" sz="1600" dirty="0"/>
              <a:t>Planners for a company that makes several models of skateboards are about to prepare an aggregate plan that will cover six periods.</a:t>
            </a:r>
          </a:p>
          <a:p>
            <a:r>
              <a:rPr lang="en-US" sz="1600" dirty="0"/>
              <a:t>They want to evaluate a plan that calls for a steady rate of regular-time output, mainly using inventory to absorb the uneven demand but allowing some backlog. Overtime and subcontracting are not used because they want steady output. They intend to start with zero inventory on hand in the first period.</a:t>
            </a:r>
          </a:p>
        </p:txBody>
      </p:sp>
    </p:spTree>
    <p:extLst>
      <p:ext uri="{BB962C8B-B14F-4D97-AF65-F5344CB8AC3E}">
        <p14:creationId xmlns:p14="http://schemas.microsoft.com/office/powerpoint/2010/main" val="28243852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Aggregate Planning Example </a:t>
            </a:r>
            <a:r>
              <a:rPr lang="en-US" sz="1200" dirty="0"/>
              <a:t>2</a:t>
            </a:r>
            <a:endParaRPr lang="en-IN" sz="1200"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11.5</a:t>
            </a:r>
          </a:p>
        </p:txBody>
      </p:sp>
      <p:graphicFrame>
        <p:nvGraphicFramePr>
          <p:cNvPr id="5" name="Table 3"/>
          <p:cNvGraphicFramePr>
            <a:graphicFrameLocks/>
          </p:cNvGraphicFramePr>
          <p:nvPr>
            <p:extLst>
              <p:ext uri="{D42A27DB-BD31-4B8C-83A1-F6EECF244321}">
                <p14:modId xmlns:p14="http://schemas.microsoft.com/office/powerpoint/2010/main" val="1562220891"/>
              </p:ext>
            </p:extLst>
          </p:nvPr>
        </p:nvGraphicFramePr>
        <p:xfrm>
          <a:off x="304800" y="1524000"/>
          <a:ext cx="8526780" cy="4394200"/>
        </p:xfrm>
        <a:graphic>
          <a:graphicData uri="http://schemas.openxmlformats.org/drawingml/2006/table">
            <a:tbl>
              <a:tblPr firstRow="1" bandRow="1">
                <a:tableStyleId>{5C22544A-7EE6-4342-B048-85BDC9FD1C3A}</a:tableStyleId>
              </a:tblPr>
              <a:tblGrid>
                <a:gridCol w="2011680">
                  <a:extLst>
                    <a:ext uri="{9D8B030D-6E8A-4147-A177-3AD203B41FA5}">
                      <a16:colId xmlns:a16="http://schemas.microsoft.com/office/drawing/2014/main" val="20000"/>
                    </a:ext>
                  </a:extLst>
                </a:gridCol>
                <a:gridCol w="914400">
                  <a:extLst>
                    <a:ext uri="{9D8B030D-6E8A-4147-A177-3AD203B41FA5}">
                      <a16:colId xmlns:a16="http://schemas.microsoft.com/office/drawing/2014/main" val="20001"/>
                    </a:ext>
                  </a:extLst>
                </a:gridCol>
                <a:gridCol w="914400">
                  <a:extLst>
                    <a:ext uri="{9D8B030D-6E8A-4147-A177-3AD203B41FA5}">
                      <a16:colId xmlns:a16="http://schemas.microsoft.com/office/drawing/2014/main" val="20002"/>
                    </a:ext>
                  </a:extLst>
                </a:gridCol>
                <a:gridCol w="914400">
                  <a:extLst>
                    <a:ext uri="{9D8B030D-6E8A-4147-A177-3AD203B41FA5}">
                      <a16:colId xmlns:a16="http://schemas.microsoft.com/office/drawing/2014/main" val="20003"/>
                    </a:ext>
                  </a:extLst>
                </a:gridCol>
                <a:gridCol w="914400">
                  <a:extLst>
                    <a:ext uri="{9D8B030D-6E8A-4147-A177-3AD203B41FA5}">
                      <a16:colId xmlns:a16="http://schemas.microsoft.com/office/drawing/2014/main" val="20004"/>
                    </a:ext>
                  </a:extLst>
                </a:gridCol>
                <a:gridCol w="914400">
                  <a:extLst>
                    <a:ext uri="{9D8B030D-6E8A-4147-A177-3AD203B41FA5}">
                      <a16:colId xmlns:a16="http://schemas.microsoft.com/office/drawing/2014/main" val="20005"/>
                    </a:ext>
                  </a:extLst>
                </a:gridCol>
                <a:gridCol w="914400">
                  <a:extLst>
                    <a:ext uri="{9D8B030D-6E8A-4147-A177-3AD203B41FA5}">
                      <a16:colId xmlns:a16="http://schemas.microsoft.com/office/drawing/2014/main" val="20006"/>
                    </a:ext>
                  </a:extLst>
                </a:gridCol>
                <a:gridCol w="1028700">
                  <a:extLst>
                    <a:ext uri="{9D8B030D-6E8A-4147-A177-3AD203B41FA5}">
                      <a16:colId xmlns:a16="http://schemas.microsoft.com/office/drawing/2014/main" val="20007"/>
                    </a:ext>
                  </a:extLst>
                </a:gridCol>
              </a:tblGrid>
              <a:tr h="370840">
                <a:tc>
                  <a:txBody>
                    <a:bodyPr/>
                    <a:lstStyle/>
                    <a:p>
                      <a:r>
                        <a:rPr lang="en-US" dirty="0">
                          <a:solidFill>
                            <a:sysClr val="windowText" lastClr="000000"/>
                          </a:solidFill>
                        </a:rPr>
                        <a:t>Period</a:t>
                      </a:r>
                    </a:p>
                  </a:txBody>
                  <a:tcPr>
                    <a:solidFill>
                      <a:srgbClr val="D1CBAF"/>
                    </a:solidFill>
                  </a:tcPr>
                </a:tc>
                <a:tc>
                  <a:txBody>
                    <a:bodyPr/>
                    <a:lstStyle/>
                    <a:p>
                      <a:pPr algn="ctr"/>
                      <a:r>
                        <a:rPr lang="en-US" dirty="0">
                          <a:solidFill>
                            <a:sysClr val="windowText" lastClr="000000"/>
                          </a:solidFill>
                        </a:rPr>
                        <a:t>1</a:t>
                      </a:r>
                    </a:p>
                  </a:txBody>
                  <a:tcPr>
                    <a:solidFill>
                      <a:srgbClr val="D1CBAF"/>
                    </a:solidFill>
                  </a:tcPr>
                </a:tc>
                <a:tc>
                  <a:txBody>
                    <a:bodyPr/>
                    <a:lstStyle/>
                    <a:p>
                      <a:pPr algn="ctr"/>
                      <a:r>
                        <a:rPr lang="en-US" dirty="0">
                          <a:solidFill>
                            <a:sysClr val="windowText" lastClr="000000"/>
                          </a:solidFill>
                        </a:rPr>
                        <a:t>2</a:t>
                      </a:r>
                    </a:p>
                  </a:txBody>
                  <a:tcPr>
                    <a:solidFill>
                      <a:srgbClr val="D1CBAF"/>
                    </a:solidFill>
                  </a:tcPr>
                </a:tc>
                <a:tc>
                  <a:txBody>
                    <a:bodyPr/>
                    <a:lstStyle/>
                    <a:p>
                      <a:pPr algn="ctr"/>
                      <a:r>
                        <a:rPr lang="en-US" dirty="0">
                          <a:solidFill>
                            <a:sysClr val="windowText" lastClr="000000"/>
                          </a:solidFill>
                        </a:rPr>
                        <a:t>3</a:t>
                      </a:r>
                    </a:p>
                  </a:txBody>
                  <a:tcPr>
                    <a:solidFill>
                      <a:srgbClr val="D1CBAF"/>
                    </a:solidFill>
                  </a:tcPr>
                </a:tc>
                <a:tc>
                  <a:txBody>
                    <a:bodyPr/>
                    <a:lstStyle/>
                    <a:p>
                      <a:pPr algn="ctr"/>
                      <a:r>
                        <a:rPr lang="en-US" dirty="0">
                          <a:solidFill>
                            <a:sysClr val="windowText" lastClr="000000"/>
                          </a:solidFill>
                        </a:rPr>
                        <a:t>4</a:t>
                      </a:r>
                    </a:p>
                  </a:txBody>
                  <a:tcPr>
                    <a:solidFill>
                      <a:srgbClr val="D1CBAF"/>
                    </a:solidFill>
                  </a:tcPr>
                </a:tc>
                <a:tc>
                  <a:txBody>
                    <a:bodyPr/>
                    <a:lstStyle/>
                    <a:p>
                      <a:pPr algn="ctr"/>
                      <a:r>
                        <a:rPr lang="en-US" dirty="0">
                          <a:solidFill>
                            <a:sysClr val="windowText" lastClr="000000"/>
                          </a:solidFill>
                        </a:rPr>
                        <a:t>5</a:t>
                      </a:r>
                    </a:p>
                  </a:txBody>
                  <a:tcPr>
                    <a:solidFill>
                      <a:srgbClr val="D1CBAF"/>
                    </a:solidFill>
                  </a:tcPr>
                </a:tc>
                <a:tc>
                  <a:txBody>
                    <a:bodyPr/>
                    <a:lstStyle/>
                    <a:p>
                      <a:pPr algn="ctr"/>
                      <a:r>
                        <a:rPr lang="en-US" dirty="0">
                          <a:solidFill>
                            <a:sysClr val="windowText" lastClr="000000"/>
                          </a:solidFill>
                        </a:rPr>
                        <a:t>6</a:t>
                      </a:r>
                    </a:p>
                  </a:txBody>
                  <a:tcPr>
                    <a:solidFill>
                      <a:srgbClr val="D1CBAF"/>
                    </a:solidFill>
                  </a:tcPr>
                </a:tc>
                <a:tc>
                  <a:txBody>
                    <a:bodyPr/>
                    <a:lstStyle/>
                    <a:p>
                      <a:r>
                        <a:rPr lang="en-US" dirty="0">
                          <a:solidFill>
                            <a:sysClr val="windowText" lastClr="000000"/>
                          </a:solidFill>
                        </a:rPr>
                        <a:t>Total</a:t>
                      </a:r>
                    </a:p>
                  </a:txBody>
                  <a:tcPr>
                    <a:solidFill>
                      <a:srgbClr val="D1CBAF"/>
                    </a:solidFill>
                  </a:tcPr>
                </a:tc>
                <a:extLst>
                  <a:ext uri="{0D108BD9-81ED-4DB2-BD59-A6C34878D82A}">
                    <a16:rowId xmlns:a16="http://schemas.microsoft.com/office/drawing/2014/main" val="10000"/>
                  </a:ext>
                </a:extLst>
              </a:tr>
              <a:tr h="274320">
                <a:tc>
                  <a:txBody>
                    <a:bodyPr/>
                    <a:lstStyle/>
                    <a:p>
                      <a:r>
                        <a:rPr lang="en-US" sz="1600" b="1" dirty="0"/>
                        <a:t>Forecast</a:t>
                      </a:r>
                    </a:p>
                  </a:txBody>
                  <a:tcPr>
                    <a:solidFill>
                      <a:srgbClr val="E6E3D2"/>
                    </a:solidFill>
                  </a:tcPr>
                </a:tc>
                <a:tc>
                  <a:txBody>
                    <a:bodyPr/>
                    <a:lstStyle/>
                    <a:p>
                      <a:pPr algn="ctr"/>
                      <a:r>
                        <a:rPr lang="en-US" sz="1600" dirty="0"/>
                        <a:t>200</a:t>
                      </a:r>
                    </a:p>
                  </a:txBody>
                  <a:tcPr>
                    <a:solidFill>
                      <a:srgbClr val="E6E3D2"/>
                    </a:solidFill>
                  </a:tcPr>
                </a:tc>
                <a:tc>
                  <a:txBody>
                    <a:bodyPr/>
                    <a:lstStyle/>
                    <a:p>
                      <a:pPr algn="ctr"/>
                      <a:r>
                        <a:rPr lang="en-US" sz="1600" dirty="0"/>
                        <a:t>200</a:t>
                      </a:r>
                    </a:p>
                  </a:txBody>
                  <a:tcPr>
                    <a:solidFill>
                      <a:srgbClr val="E6E3D2"/>
                    </a:solidFill>
                  </a:tcPr>
                </a:tc>
                <a:tc>
                  <a:txBody>
                    <a:bodyPr/>
                    <a:lstStyle/>
                    <a:p>
                      <a:pPr algn="ctr"/>
                      <a:r>
                        <a:rPr lang="en-US" sz="1600" dirty="0"/>
                        <a:t>300</a:t>
                      </a:r>
                    </a:p>
                  </a:txBody>
                  <a:tcPr>
                    <a:solidFill>
                      <a:srgbClr val="E6E3D2"/>
                    </a:solidFill>
                  </a:tcPr>
                </a:tc>
                <a:tc>
                  <a:txBody>
                    <a:bodyPr/>
                    <a:lstStyle/>
                    <a:p>
                      <a:pPr algn="ctr"/>
                      <a:r>
                        <a:rPr lang="en-US" sz="1600" dirty="0"/>
                        <a:t>400</a:t>
                      </a:r>
                    </a:p>
                  </a:txBody>
                  <a:tcPr>
                    <a:solidFill>
                      <a:srgbClr val="E6E3D2"/>
                    </a:solidFill>
                  </a:tcPr>
                </a:tc>
                <a:tc>
                  <a:txBody>
                    <a:bodyPr/>
                    <a:lstStyle/>
                    <a:p>
                      <a:pPr algn="ctr"/>
                      <a:r>
                        <a:rPr lang="en-US" sz="1600" dirty="0"/>
                        <a:t>500</a:t>
                      </a:r>
                    </a:p>
                  </a:txBody>
                  <a:tcPr>
                    <a:solidFill>
                      <a:srgbClr val="E6E3D2"/>
                    </a:solidFill>
                  </a:tcPr>
                </a:tc>
                <a:tc>
                  <a:txBody>
                    <a:bodyPr/>
                    <a:lstStyle/>
                    <a:p>
                      <a:pPr algn="ctr"/>
                      <a:r>
                        <a:rPr lang="en-US" sz="1600" dirty="0"/>
                        <a:t>200</a:t>
                      </a:r>
                    </a:p>
                  </a:txBody>
                  <a:tcPr>
                    <a:solidFill>
                      <a:srgbClr val="E6E3D2"/>
                    </a:solidFill>
                  </a:tcPr>
                </a:tc>
                <a:tc>
                  <a:txBody>
                    <a:bodyPr/>
                    <a:lstStyle/>
                    <a:p>
                      <a:pPr algn="ctr"/>
                      <a:r>
                        <a:rPr lang="en-US" sz="1600" dirty="0"/>
                        <a:t>1,800</a:t>
                      </a:r>
                    </a:p>
                  </a:txBody>
                  <a:tcPr>
                    <a:solidFill>
                      <a:srgbClr val="E6E3D2"/>
                    </a:solidFill>
                  </a:tcPr>
                </a:tc>
                <a:extLst>
                  <a:ext uri="{0D108BD9-81ED-4DB2-BD59-A6C34878D82A}">
                    <a16:rowId xmlns:a16="http://schemas.microsoft.com/office/drawing/2014/main" val="10001"/>
                  </a:ext>
                </a:extLst>
              </a:tr>
              <a:tr h="274320">
                <a:tc>
                  <a:txBody>
                    <a:bodyPr/>
                    <a:lstStyle/>
                    <a:p>
                      <a:r>
                        <a:rPr lang="en-US" sz="1600" b="1" dirty="0"/>
                        <a:t>Output</a:t>
                      </a:r>
                    </a:p>
                  </a:txBody>
                  <a:tcPr>
                    <a:solidFill>
                      <a:srgbClr val="E6E3D2"/>
                    </a:solidFill>
                  </a:tcPr>
                </a:tc>
                <a:tc>
                  <a:txBody>
                    <a:bodyPr/>
                    <a:lstStyle/>
                    <a:p>
                      <a:pPr algn="ctr"/>
                      <a:endParaRPr lang="en-US" sz="1600" dirty="0"/>
                    </a:p>
                  </a:txBody>
                  <a:tcPr>
                    <a:solidFill>
                      <a:srgbClr val="E6E3D2"/>
                    </a:solidFill>
                  </a:tcPr>
                </a:tc>
                <a:tc>
                  <a:txBody>
                    <a:bodyPr/>
                    <a:lstStyle/>
                    <a:p>
                      <a:pPr algn="ctr"/>
                      <a:endParaRPr lang="en-US" sz="1600" dirty="0"/>
                    </a:p>
                  </a:txBody>
                  <a:tcPr>
                    <a:solidFill>
                      <a:srgbClr val="E6E3D2"/>
                    </a:solidFill>
                  </a:tcPr>
                </a:tc>
                <a:tc>
                  <a:txBody>
                    <a:bodyPr/>
                    <a:lstStyle/>
                    <a:p>
                      <a:pPr algn="ctr"/>
                      <a:endParaRPr lang="en-US" sz="1600" dirty="0"/>
                    </a:p>
                  </a:txBody>
                  <a:tcPr>
                    <a:solidFill>
                      <a:srgbClr val="E6E3D2"/>
                    </a:solidFill>
                  </a:tcPr>
                </a:tc>
                <a:tc>
                  <a:txBody>
                    <a:bodyPr/>
                    <a:lstStyle/>
                    <a:p>
                      <a:pPr algn="ctr"/>
                      <a:endParaRPr lang="en-US" sz="1600" dirty="0"/>
                    </a:p>
                  </a:txBody>
                  <a:tcPr>
                    <a:solidFill>
                      <a:srgbClr val="E6E3D2"/>
                    </a:solidFill>
                  </a:tcPr>
                </a:tc>
                <a:tc>
                  <a:txBody>
                    <a:bodyPr/>
                    <a:lstStyle/>
                    <a:p>
                      <a:pPr algn="ctr"/>
                      <a:endParaRPr lang="en-US" sz="1600" dirty="0"/>
                    </a:p>
                  </a:txBody>
                  <a:tcPr>
                    <a:solidFill>
                      <a:srgbClr val="E6E3D2"/>
                    </a:solidFill>
                  </a:tcPr>
                </a:tc>
                <a:tc>
                  <a:txBody>
                    <a:bodyPr/>
                    <a:lstStyle/>
                    <a:p>
                      <a:pPr algn="ctr"/>
                      <a:endParaRPr lang="en-US" sz="1600" dirty="0"/>
                    </a:p>
                  </a:txBody>
                  <a:tcPr>
                    <a:solidFill>
                      <a:srgbClr val="E6E3D2"/>
                    </a:solidFill>
                  </a:tcPr>
                </a:tc>
                <a:tc>
                  <a:txBody>
                    <a:bodyPr/>
                    <a:lstStyle/>
                    <a:p>
                      <a:pPr algn="ctr"/>
                      <a:endParaRPr lang="en-US" sz="1600" dirty="0"/>
                    </a:p>
                  </a:txBody>
                  <a:tcPr>
                    <a:solidFill>
                      <a:srgbClr val="E6E3D2"/>
                    </a:solidFill>
                  </a:tcPr>
                </a:tc>
                <a:extLst>
                  <a:ext uri="{0D108BD9-81ED-4DB2-BD59-A6C34878D82A}">
                    <a16:rowId xmlns:a16="http://schemas.microsoft.com/office/drawing/2014/main" val="10002"/>
                  </a:ext>
                </a:extLst>
              </a:tr>
              <a:tr h="274320">
                <a:tc>
                  <a:txBody>
                    <a:bodyPr/>
                    <a:lstStyle/>
                    <a:p>
                      <a:pPr lvl="1"/>
                      <a:r>
                        <a:rPr lang="en-US" sz="1600" b="1" dirty="0"/>
                        <a:t>Regular time</a:t>
                      </a:r>
                    </a:p>
                  </a:txBody>
                  <a:tcPr>
                    <a:solidFill>
                      <a:srgbClr val="E6E3D2"/>
                    </a:solidFill>
                  </a:tcPr>
                </a:tc>
                <a:tc>
                  <a:txBody>
                    <a:bodyPr/>
                    <a:lstStyle/>
                    <a:p>
                      <a:pPr algn="ctr"/>
                      <a:r>
                        <a:rPr lang="en-US" sz="1600" dirty="0"/>
                        <a:t>300</a:t>
                      </a:r>
                    </a:p>
                  </a:txBody>
                  <a:tcPr>
                    <a:solidFill>
                      <a:srgbClr val="E6E3D2"/>
                    </a:solidFill>
                  </a:tcPr>
                </a:tc>
                <a:tc>
                  <a:txBody>
                    <a:bodyPr/>
                    <a:lstStyle/>
                    <a:p>
                      <a:pPr algn="ctr"/>
                      <a:r>
                        <a:rPr lang="en-US" sz="1600" dirty="0"/>
                        <a:t>300</a:t>
                      </a:r>
                    </a:p>
                  </a:txBody>
                  <a:tcPr>
                    <a:solidFill>
                      <a:srgbClr val="E6E3D2"/>
                    </a:solidFill>
                  </a:tcPr>
                </a:tc>
                <a:tc>
                  <a:txBody>
                    <a:bodyPr/>
                    <a:lstStyle/>
                    <a:p>
                      <a:pPr algn="ctr"/>
                      <a:r>
                        <a:rPr lang="en-US" sz="1600" dirty="0"/>
                        <a:t>300</a:t>
                      </a:r>
                    </a:p>
                  </a:txBody>
                  <a:tcPr>
                    <a:solidFill>
                      <a:srgbClr val="E6E3D2"/>
                    </a:solidFill>
                  </a:tcPr>
                </a:tc>
                <a:tc>
                  <a:txBody>
                    <a:bodyPr/>
                    <a:lstStyle/>
                    <a:p>
                      <a:pPr algn="ctr"/>
                      <a:r>
                        <a:rPr lang="en-US" sz="1600" dirty="0"/>
                        <a:t>300</a:t>
                      </a:r>
                    </a:p>
                  </a:txBody>
                  <a:tcPr>
                    <a:solidFill>
                      <a:srgbClr val="E6E3D2"/>
                    </a:solidFill>
                  </a:tcPr>
                </a:tc>
                <a:tc>
                  <a:txBody>
                    <a:bodyPr/>
                    <a:lstStyle/>
                    <a:p>
                      <a:pPr algn="ctr"/>
                      <a:r>
                        <a:rPr lang="en-US" sz="1600" dirty="0"/>
                        <a:t>300</a:t>
                      </a:r>
                    </a:p>
                  </a:txBody>
                  <a:tcPr>
                    <a:solidFill>
                      <a:srgbClr val="E6E3D2"/>
                    </a:solidFill>
                  </a:tcPr>
                </a:tc>
                <a:tc>
                  <a:txBody>
                    <a:bodyPr/>
                    <a:lstStyle/>
                    <a:p>
                      <a:pPr algn="ctr"/>
                      <a:r>
                        <a:rPr lang="en-US" sz="1600" dirty="0"/>
                        <a:t>300</a:t>
                      </a:r>
                    </a:p>
                  </a:txBody>
                  <a:tcPr>
                    <a:solidFill>
                      <a:srgbClr val="E6E3D2"/>
                    </a:solidFill>
                  </a:tcPr>
                </a:tc>
                <a:tc>
                  <a:txBody>
                    <a:bodyPr/>
                    <a:lstStyle/>
                    <a:p>
                      <a:pPr algn="ctr"/>
                      <a:r>
                        <a:rPr lang="en-US" sz="1600" dirty="0"/>
                        <a:t>1,800</a:t>
                      </a:r>
                    </a:p>
                  </a:txBody>
                  <a:tcPr>
                    <a:solidFill>
                      <a:srgbClr val="E6E3D2"/>
                    </a:solidFill>
                  </a:tcPr>
                </a:tc>
                <a:extLst>
                  <a:ext uri="{0D108BD9-81ED-4DB2-BD59-A6C34878D82A}">
                    <a16:rowId xmlns:a16="http://schemas.microsoft.com/office/drawing/2014/main" val="10003"/>
                  </a:ext>
                </a:extLst>
              </a:tr>
              <a:tr h="274320">
                <a:tc>
                  <a:txBody>
                    <a:bodyPr/>
                    <a:lstStyle/>
                    <a:p>
                      <a:pPr lvl="1"/>
                      <a:r>
                        <a:rPr lang="en-US" sz="1600" b="1" dirty="0"/>
                        <a:t>Overtime</a:t>
                      </a:r>
                    </a:p>
                  </a:txBody>
                  <a:tcPr>
                    <a:solidFill>
                      <a:srgbClr val="E6E3D2"/>
                    </a:solidFill>
                  </a:tcPr>
                </a:tc>
                <a:tc>
                  <a:txBody>
                    <a:bodyPr/>
                    <a:lstStyle/>
                    <a:p>
                      <a:pPr algn="ctr"/>
                      <a:r>
                        <a:rPr lang="en-US" sz="1600" dirty="0"/>
                        <a:t>---</a:t>
                      </a:r>
                    </a:p>
                  </a:txBody>
                  <a:tcPr>
                    <a:solidFill>
                      <a:srgbClr val="E6E3D2"/>
                    </a:solidFill>
                  </a:tcPr>
                </a:tc>
                <a:tc>
                  <a:txBody>
                    <a:bodyPr/>
                    <a:lstStyle/>
                    <a:p>
                      <a:pPr algn="ctr"/>
                      <a:r>
                        <a:rPr lang="en-US" sz="1600" dirty="0"/>
                        <a:t>---</a:t>
                      </a:r>
                    </a:p>
                  </a:txBody>
                  <a:tcPr>
                    <a:solidFill>
                      <a:srgbClr val="E6E3D2"/>
                    </a:solidFill>
                  </a:tcPr>
                </a:tc>
                <a:tc>
                  <a:txBody>
                    <a:bodyPr/>
                    <a:lstStyle/>
                    <a:p>
                      <a:pPr algn="ctr"/>
                      <a:r>
                        <a:rPr lang="en-US" sz="1600" dirty="0"/>
                        <a:t>---</a:t>
                      </a:r>
                    </a:p>
                  </a:txBody>
                  <a:tcPr>
                    <a:solidFill>
                      <a:srgbClr val="E6E3D2"/>
                    </a:solidFill>
                  </a:tcPr>
                </a:tc>
                <a:tc>
                  <a:txBody>
                    <a:bodyPr/>
                    <a:lstStyle/>
                    <a:p>
                      <a:pPr algn="ctr"/>
                      <a:r>
                        <a:rPr lang="en-US" sz="1600" dirty="0"/>
                        <a:t>---</a:t>
                      </a:r>
                    </a:p>
                  </a:txBody>
                  <a:tcPr>
                    <a:solidFill>
                      <a:srgbClr val="E6E3D2"/>
                    </a:solidFill>
                  </a:tcPr>
                </a:tc>
                <a:tc>
                  <a:txBody>
                    <a:bodyPr/>
                    <a:lstStyle/>
                    <a:p>
                      <a:pPr algn="ctr"/>
                      <a:r>
                        <a:rPr lang="en-US" sz="1600" dirty="0"/>
                        <a:t>---</a:t>
                      </a:r>
                    </a:p>
                  </a:txBody>
                  <a:tcPr>
                    <a:solidFill>
                      <a:srgbClr val="E6E3D2"/>
                    </a:solidFill>
                  </a:tcPr>
                </a:tc>
                <a:tc>
                  <a:txBody>
                    <a:bodyPr/>
                    <a:lstStyle/>
                    <a:p>
                      <a:pPr algn="ctr"/>
                      <a:r>
                        <a:rPr lang="en-US" sz="1600" dirty="0"/>
                        <a:t>---</a:t>
                      </a:r>
                    </a:p>
                  </a:txBody>
                  <a:tcPr>
                    <a:solidFill>
                      <a:srgbClr val="E6E3D2"/>
                    </a:solidFill>
                  </a:tcPr>
                </a:tc>
                <a:tc>
                  <a:txBody>
                    <a:bodyPr/>
                    <a:lstStyle/>
                    <a:p>
                      <a:pPr algn="ctr"/>
                      <a:endParaRPr lang="en-US" sz="1600" dirty="0"/>
                    </a:p>
                  </a:txBody>
                  <a:tcPr>
                    <a:solidFill>
                      <a:srgbClr val="E6E3D2"/>
                    </a:solidFill>
                  </a:tcPr>
                </a:tc>
                <a:extLst>
                  <a:ext uri="{0D108BD9-81ED-4DB2-BD59-A6C34878D82A}">
                    <a16:rowId xmlns:a16="http://schemas.microsoft.com/office/drawing/2014/main" val="10004"/>
                  </a:ext>
                </a:extLst>
              </a:tr>
              <a:tr h="274320">
                <a:tc>
                  <a:txBody>
                    <a:bodyPr/>
                    <a:lstStyle/>
                    <a:p>
                      <a:pPr lvl="1"/>
                      <a:r>
                        <a:rPr lang="en-US" sz="1600" b="1" dirty="0"/>
                        <a:t>Subcontract</a:t>
                      </a:r>
                    </a:p>
                  </a:txBody>
                  <a:tcPr>
                    <a:solidFill>
                      <a:srgbClr val="E6E3D2"/>
                    </a:solidFill>
                  </a:tcPr>
                </a:tc>
                <a:tc>
                  <a:txBody>
                    <a:bodyPr/>
                    <a:lstStyle/>
                    <a:p>
                      <a:pPr algn="ctr"/>
                      <a:r>
                        <a:rPr lang="en-US" sz="1600" dirty="0"/>
                        <a:t>---</a:t>
                      </a:r>
                    </a:p>
                  </a:txBody>
                  <a:tcPr>
                    <a:solidFill>
                      <a:srgbClr val="E6E3D2"/>
                    </a:solidFill>
                  </a:tcPr>
                </a:tc>
                <a:tc>
                  <a:txBody>
                    <a:bodyPr/>
                    <a:lstStyle/>
                    <a:p>
                      <a:pPr algn="ctr"/>
                      <a:r>
                        <a:rPr lang="en-US" sz="1600" dirty="0"/>
                        <a:t>---</a:t>
                      </a:r>
                    </a:p>
                  </a:txBody>
                  <a:tcPr>
                    <a:solidFill>
                      <a:srgbClr val="E6E3D2"/>
                    </a:solidFill>
                  </a:tcPr>
                </a:tc>
                <a:tc>
                  <a:txBody>
                    <a:bodyPr/>
                    <a:lstStyle/>
                    <a:p>
                      <a:pPr algn="ctr"/>
                      <a:r>
                        <a:rPr lang="en-US" sz="1600" dirty="0"/>
                        <a:t>---</a:t>
                      </a:r>
                    </a:p>
                  </a:txBody>
                  <a:tcPr>
                    <a:solidFill>
                      <a:srgbClr val="E6E3D2"/>
                    </a:solidFill>
                  </a:tcPr>
                </a:tc>
                <a:tc>
                  <a:txBody>
                    <a:bodyPr/>
                    <a:lstStyle/>
                    <a:p>
                      <a:pPr algn="ctr"/>
                      <a:r>
                        <a:rPr lang="en-US" sz="1600" dirty="0"/>
                        <a:t>---</a:t>
                      </a:r>
                    </a:p>
                  </a:txBody>
                  <a:tcPr>
                    <a:solidFill>
                      <a:srgbClr val="E6E3D2"/>
                    </a:solidFill>
                  </a:tcPr>
                </a:tc>
                <a:tc>
                  <a:txBody>
                    <a:bodyPr/>
                    <a:lstStyle/>
                    <a:p>
                      <a:pPr algn="ctr"/>
                      <a:r>
                        <a:rPr lang="en-US" sz="1600" dirty="0"/>
                        <a:t>---</a:t>
                      </a:r>
                    </a:p>
                  </a:txBody>
                  <a:tcPr>
                    <a:solidFill>
                      <a:srgbClr val="E6E3D2"/>
                    </a:solidFill>
                  </a:tcPr>
                </a:tc>
                <a:tc>
                  <a:txBody>
                    <a:bodyPr/>
                    <a:lstStyle/>
                    <a:p>
                      <a:pPr algn="ctr"/>
                      <a:r>
                        <a:rPr lang="en-US" sz="1600" dirty="0"/>
                        <a:t>---</a:t>
                      </a:r>
                    </a:p>
                  </a:txBody>
                  <a:tcPr>
                    <a:solidFill>
                      <a:srgbClr val="E6E3D2"/>
                    </a:solidFill>
                  </a:tcPr>
                </a:tc>
                <a:tc>
                  <a:txBody>
                    <a:bodyPr/>
                    <a:lstStyle/>
                    <a:p>
                      <a:pPr algn="ctr"/>
                      <a:endParaRPr lang="en-US" sz="1600" dirty="0"/>
                    </a:p>
                  </a:txBody>
                  <a:tcPr>
                    <a:solidFill>
                      <a:srgbClr val="E6E3D2"/>
                    </a:solidFill>
                  </a:tcPr>
                </a:tc>
                <a:extLst>
                  <a:ext uri="{0D108BD9-81ED-4DB2-BD59-A6C34878D82A}">
                    <a16:rowId xmlns:a16="http://schemas.microsoft.com/office/drawing/2014/main" val="10005"/>
                  </a:ext>
                </a:extLst>
              </a:tr>
              <a:tr h="274320">
                <a:tc>
                  <a:txBody>
                    <a:bodyPr/>
                    <a:lstStyle/>
                    <a:p>
                      <a:r>
                        <a:rPr lang="en-US" sz="1600" b="1" dirty="0"/>
                        <a:t>Inventory</a:t>
                      </a:r>
                    </a:p>
                  </a:txBody>
                  <a:tcPr>
                    <a:solidFill>
                      <a:srgbClr val="E6E3D2"/>
                    </a:solidFill>
                  </a:tcPr>
                </a:tc>
                <a:tc>
                  <a:txBody>
                    <a:bodyPr/>
                    <a:lstStyle/>
                    <a:p>
                      <a:pPr algn="ctr"/>
                      <a:endParaRPr lang="en-US" sz="1600" dirty="0"/>
                    </a:p>
                  </a:txBody>
                  <a:tcPr>
                    <a:solidFill>
                      <a:srgbClr val="E6E3D2"/>
                    </a:solidFill>
                  </a:tcPr>
                </a:tc>
                <a:tc>
                  <a:txBody>
                    <a:bodyPr/>
                    <a:lstStyle/>
                    <a:p>
                      <a:pPr algn="ctr"/>
                      <a:endParaRPr lang="en-US" sz="1600" dirty="0"/>
                    </a:p>
                  </a:txBody>
                  <a:tcPr>
                    <a:solidFill>
                      <a:srgbClr val="E6E3D2"/>
                    </a:solidFill>
                  </a:tcPr>
                </a:tc>
                <a:tc>
                  <a:txBody>
                    <a:bodyPr/>
                    <a:lstStyle/>
                    <a:p>
                      <a:pPr algn="ctr"/>
                      <a:endParaRPr lang="en-US" sz="1600" dirty="0"/>
                    </a:p>
                  </a:txBody>
                  <a:tcPr>
                    <a:solidFill>
                      <a:srgbClr val="E6E3D2"/>
                    </a:solidFill>
                  </a:tcPr>
                </a:tc>
                <a:tc>
                  <a:txBody>
                    <a:bodyPr/>
                    <a:lstStyle/>
                    <a:p>
                      <a:pPr algn="ctr"/>
                      <a:endParaRPr lang="en-US" sz="1600" dirty="0"/>
                    </a:p>
                  </a:txBody>
                  <a:tcPr>
                    <a:solidFill>
                      <a:srgbClr val="E6E3D2"/>
                    </a:solidFill>
                  </a:tcPr>
                </a:tc>
                <a:tc>
                  <a:txBody>
                    <a:bodyPr/>
                    <a:lstStyle/>
                    <a:p>
                      <a:pPr algn="ctr"/>
                      <a:endParaRPr lang="en-US" sz="1600" dirty="0"/>
                    </a:p>
                  </a:txBody>
                  <a:tcPr>
                    <a:solidFill>
                      <a:srgbClr val="E6E3D2"/>
                    </a:solidFill>
                  </a:tcPr>
                </a:tc>
                <a:tc>
                  <a:txBody>
                    <a:bodyPr/>
                    <a:lstStyle/>
                    <a:p>
                      <a:pPr algn="ctr"/>
                      <a:endParaRPr lang="en-US" sz="1600" dirty="0"/>
                    </a:p>
                  </a:txBody>
                  <a:tcPr>
                    <a:solidFill>
                      <a:srgbClr val="E6E3D2"/>
                    </a:solidFill>
                  </a:tcPr>
                </a:tc>
                <a:tc>
                  <a:txBody>
                    <a:bodyPr/>
                    <a:lstStyle/>
                    <a:p>
                      <a:pPr algn="ctr"/>
                      <a:endParaRPr lang="en-US" sz="1600" dirty="0"/>
                    </a:p>
                  </a:txBody>
                  <a:tcPr>
                    <a:solidFill>
                      <a:srgbClr val="E6E3D2"/>
                    </a:solidFill>
                  </a:tcPr>
                </a:tc>
                <a:extLst>
                  <a:ext uri="{0D108BD9-81ED-4DB2-BD59-A6C34878D82A}">
                    <a16:rowId xmlns:a16="http://schemas.microsoft.com/office/drawing/2014/main" val="10006"/>
                  </a:ext>
                </a:extLst>
              </a:tr>
              <a:tr h="274320">
                <a:tc>
                  <a:txBody>
                    <a:bodyPr/>
                    <a:lstStyle/>
                    <a:p>
                      <a:r>
                        <a:rPr lang="en-US" sz="1600" b="1" dirty="0"/>
                        <a:t>Output</a:t>
                      </a:r>
                      <a:r>
                        <a:rPr lang="en-US" sz="1600" b="1" baseline="0" dirty="0"/>
                        <a:t> 2 Forecast</a:t>
                      </a:r>
                      <a:endParaRPr lang="en-US" sz="1600" b="1" dirty="0"/>
                    </a:p>
                  </a:txBody>
                  <a:tcPr>
                    <a:solidFill>
                      <a:srgbClr val="E6E3D2"/>
                    </a:solidFill>
                  </a:tcPr>
                </a:tc>
                <a:tc>
                  <a:txBody>
                    <a:bodyPr/>
                    <a:lstStyle/>
                    <a:p>
                      <a:pPr algn="ctr"/>
                      <a:r>
                        <a:rPr lang="en-US" sz="1600" dirty="0"/>
                        <a:t>100</a:t>
                      </a:r>
                    </a:p>
                  </a:txBody>
                  <a:tcPr>
                    <a:solidFill>
                      <a:srgbClr val="E6E3D2"/>
                    </a:solidFill>
                  </a:tcPr>
                </a:tc>
                <a:tc>
                  <a:txBody>
                    <a:bodyPr/>
                    <a:lstStyle/>
                    <a:p>
                      <a:pPr algn="ctr"/>
                      <a:r>
                        <a:rPr lang="en-US" sz="1600" dirty="0"/>
                        <a:t>100</a:t>
                      </a:r>
                    </a:p>
                  </a:txBody>
                  <a:tcPr>
                    <a:solidFill>
                      <a:srgbClr val="E6E3D2"/>
                    </a:solidFill>
                  </a:tcPr>
                </a:tc>
                <a:tc>
                  <a:txBody>
                    <a:bodyPr/>
                    <a:lstStyle/>
                    <a:p>
                      <a:pPr algn="ctr"/>
                      <a:r>
                        <a:rPr lang="en-US" sz="1600" dirty="0"/>
                        <a:t>0</a:t>
                      </a:r>
                    </a:p>
                  </a:txBody>
                  <a:tcPr>
                    <a:solidFill>
                      <a:srgbClr val="E6E3D2"/>
                    </a:solidFill>
                  </a:tcPr>
                </a:tc>
                <a:tc>
                  <a:txBody>
                    <a:bodyPr/>
                    <a:lstStyle/>
                    <a:p>
                      <a:pPr algn="ctr"/>
                      <a:r>
                        <a:rPr lang="en-US" sz="1600" dirty="0"/>
                        <a:t>(100)</a:t>
                      </a:r>
                    </a:p>
                  </a:txBody>
                  <a:tcPr>
                    <a:solidFill>
                      <a:srgbClr val="E6E3D2"/>
                    </a:solidFill>
                  </a:tcPr>
                </a:tc>
                <a:tc>
                  <a:txBody>
                    <a:bodyPr/>
                    <a:lstStyle/>
                    <a:p>
                      <a:pPr algn="ctr"/>
                      <a:r>
                        <a:rPr lang="en-US" sz="1600" dirty="0"/>
                        <a:t>(200)</a:t>
                      </a:r>
                    </a:p>
                  </a:txBody>
                  <a:tcPr>
                    <a:solidFill>
                      <a:srgbClr val="E6E3D2"/>
                    </a:solidFill>
                  </a:tcPr>
                </a:tc>
                <a:tc>
                  <a:txBody>
                    <a:bodyPr/>
                    <a:lstStyle/>
                    <a:p>
                      <a:pPr algn="ctr"/>
                      <a:r>
                        <a:rPr lang="en-US" sz="1600" dirty="0"/>
                        <a:t>100</a:t>
                      </a:r>
                    </a:p>
                  </a:txBody>
                  <a:tcPr>
                    <a:solidFill>
                      <a:srgbClr val="E6E3D2"/>
                    </a:solidFill>
                  </a:tcPr>
                </a:tc>
                <a:tc>
                  <a:txBody>
                    <a:bodyPr/>
                    <a:lstStyle/>
                    <a:p>
                      <a:pPr algn="ctr"/>
                      <a:r>
                        <a:rPr lang="en-US" sz="1600" dirty="0"/>
                        <a:t>0</a:t>
                      </a:r>
                    </a:p>
                  </a:txBody>
                  <a:tcPr>
                    <a:solidFill>
                      <a:srgbClr val="E6E3D2"/>
                    </a:solidFill>
                  </a:tcPr>
                </a:tc>
                <a:extLst>
                  <a:ext uri="{0D108BD9-81ED-4DB2-BD59-A6C34878D82A}">
                    <a16:rowId xmlns:a16="http://schemas.microsoft.com/office/drawing/2014/main" val="10007"/>
                  </a:ext>
                </a:extLst>
              </a:tr>
              <a:tr h="274320">
                <a:tc>
                  <a:txBody>
                    <a:bodyPr/>
                    <a:lstStyle/>
                    <a:p>
                      <a:r>
                        <a:rPr lang="en-US" sz="1600" b="1" dirty="0"/>
                        <a:t>Inventory</a:t>
                      </a:r>
                    </a:p>
                  </a:txBody>
                  <a:tcPr>
                    <a:solidFill>
                      <a:srgbClr val="E6E3D2"/>
                    </a:solidFill>
                  </a:tcPr>
                </a:tc>
                <a:tc>
                  <a:txBody>
                    <a:bodyPr/>
                    <a:lstStyle/>
                    <a:p>
                      <a:pPr algn="ctr"/>
                      <a:endParaRPr lang="en-US" sz="1600" dirty="0"/>
                    </a:p>
                  </a:txBody>
                  <a:tcPr>
                    <a:solidFill>
                      <a:srgbClr val="E6E3D2"/>
                    </a:solidFill>
                  </a:tcPr>
                </a:tc>
                <a:tc>
                  <a:txBody>
                    <a:bodyPr/>
                    <a:lstStyle/>
                    <a:p>
                      <a:pPr algn="ctr"/>
                      <a:endParaRPr lang="en-US" sz="1600" dirty="0"/>
                    </a:p>
                  </a:txBody>
                  <a:tcPr>
                    <a:solidFill>
                      <a:srgbClr val="E6E3D2"/>
                    </a:solidFill>
                  </a:tcPr>
                </a:tc>
                <a:tc>
                  <a:txBody>
                    <a:bodyPr/>
                    <a:lstStyle/>
                    <a:p>
                      <a:pPr algn="ctr"/>
                      <a:endParaRPr lang="en-US" sz="1600" dirty="0"/>
                    </a:p>
                  </a:txBody>
                  <a:tcPr>
                    <a:solidFill>
                      <a:srgbClr val="E6E3D2"/>
                    </a:solidFill>
                  </a:tcPr>
                </a:tc>
                <a:tc>
                  <a:txBody>
                    <a:bodyPr/>
                    <a:lstStyle/>
                    <a:p>
                      <a:pPr algn="ctr"/>
                      <a:endParaRPr lang="en-US" sz="1600" dirty="0"/>
                    </a:p>
                  </a:txBody>
                  <a:tcPr>
                    <a:solidFill>
                      <a:srgbClr val="E6E3D2"/>
                    </a:solidFill>
                  </a:tcPr>
                </a:tc>
                <a:tc>
                  <a:txBody>
                    <a:bodyPr/>
                    <a:lstStyle/>
                    <a:p>
                      <a:pPr algn="ctr"/>
                      <a:endParaRPr lang="en-US" sz="1600" dirty="0"/>
                    </a:p>
                  </a:txBody>
                  <a:tcPr>
                    <a:solidFill>
                      <a:srgbClr val="E6E3D2"/>
                    </a:solidFill>
                  </a:tcPr>
                </a:tc>
                <a:tc>
                  <a:txBody>
                    <a:bodyPr/>
                    <a:lstStyle/>
                    <a:p>
                      <a:pPr algn="ctr"/>
                      <a:endParaRPr lang="en-US" sz="1600" dirty="0"/>
                    </a:p>
                  </a:txBody>
                  <a:tcPr>
                    <a:solidFill>
                      <a:srgbClr val="E6E3D2"/>
                    </a:solidFill>
                  </a:tcPr>
                </a:tc>
                <a:tc>
                  <a:txBody>
                    <a:bodyPr/>
                    <a:lstStyle/>
                    <a:p>
                      <a:pPr algn="ctr"/>
                      <a:endParaRPr lang="en-US" sz="1600" dirty="0"/>
                    </a:p>
                  </a:txBody>
                  <a:tcPr>
                    <a:solidFill>
                      <a:srgbClr val="E6E3D2"/>
                    </a:solidFill>
                  </a:tcPr>
                </a:tc>
                <a:extLst>
                  <a:ext uri="{0D108BD9-81ED-4DB2-BD59-A6C34878D82A}">
                    <a16:rowId xmlns:a16="http://schemas.microsoft.com/office/drawing/2014/main" val="10008"/>
                  </a:ext>
                </a:extLst>
              </a:tr>
              <a:tr h="274320">
                <a:tc>
                  <a:txBody>
                    <a:bodyPr/>
                    <a:lstStyle/>
                    <a:p>
                      <a:pPr lvl="1"/>
                      <a:r>
                        <a:rPr lang="en-US" sz="1600" b="1" dirty="0"/>
                        <a:t>Beginning</a:t>
                      </a:r>
                    </a:p>
                  </a:txBody>
                  <a:tcPr>
                    <a:solidFill>
                      <a:srgbClr val="E6E3D2"/>
                    </a:solidFill>
                  </a:tcPr>
                </a:tc>
                <a:tc>
                  <a:txBody>
                    <a:bodyPr/>
                    <a:lstStyle/>
                    <a:p>
                      <a:pPr algn="ctr"/>
                      <a:r>
                        <a:rPr lang="en-US" sz="1600" dirty="0"/>
                        <a:t>0</a:t>
                      </a:r>
                    </a:p>
                  </a:txBody>
                  <a:tcPr>
                    <a:solidFill>
                      <a:srgbClr val="E6E3D2"/>
                    </a:solidFill>
                  </a:tcPr>
                </a:tc>
                <a:tc>
                  <a:txBody>
                    <a:bodyPr/>
                    <a:lstStyle/>
                    <a:p>
                      <a:pPr algn="ctr"/>
                      <a:r>
                        <a:rPr lang="en-US" sz="1600" dirty="0"/>
                        <a:t>100</a:t>
                      </a:r>
                    </a:p>
                  </a:txBody>
                  <a:tcPr>
                    <a:solidFill>
                      <a:srgbClr val="E6E3D2"/>
                    </a:solidFill>
                  </a:tcPr>
                </a:tc>
                <a:tc>
                  <a:txBody>
                    <a:bodyPr/>
                    <a:lstStyle/>
                    <a:p>
                      <a:pPr algn="ctr"/>
                      <a:r>
                        <a:rPr lang="en-US" sz="1600" dirty="0"/>
                        <a:t>200</a:t>
                      </a:r>
                    </a:p>
                  </a:txBody>
                  <a:tcPr>
                    <a:solidFill>
                      <a:srgbClr val="E6E3D2"/>
                    </a:solidFill>
                  </a:tcPr>
                </a:tc>
                <a:tc>
                  <a:txBody>
                    <a:bodyPr/>
                    <a:lstStyle/>
                    <a:p>
                      <a:pPr algn="ctr"/>
                      <a:r>
                        <a:rPr lang="en-US" sz="1600" dirty="0"/>
                        <a:t>200</a:t>
                      </a:r>
                    </a:p>
                  </a:txBody>
                  <a:tcPr>
                    <a:solidFill>
                      <a:srgbClr val="E6E3D2"/>
                    </a:solidFill>
                  </a:tcPr>
                </a:tc>
                <a:tc>
                  <a:txBody>
                    <a:bodyPr/>
                    <a:lstStyle/>
                    <a:p>
                      <a:pPr algn="ctr"/>
                      <a:r>
                        <a:rPr lang="en-US" sz="1600" dirty="0"/>
                        <a:t>100</a:t>
                      </a:r>
                    </a:p>
                  </a:txBody>
                  <a:tcPr>
                    <a:solidFill>
                      <a:srgbClr val="E6E3D2"/>
                    </a:solidFill>
                  </a:tcPr>
                </a:tc>
                <a:tc>
                  <a:txBody>
                    <a:bodyPr/>
                    <a:lstStyle/>
                    <a:p>
                      <a:pPr algn="ctr"/>
                      <a:r>
                        <a:rPr lang="en-US" sz="1600" dirty="0"/>
                        <a:t>0</a:t>
                      </a:r>
                    </a:p>
                  </a:txBody>
                  <a:tcPr>
                    <a:solidFill>
                      <a:srgbClr val="E6E3D2"/>
                    </a:solidFill>
                  </a:tcPr>
                </a:tc>
                <a:tc>
                  <a:txBody>
                    <a:bodyPr/>
                    <a:lstStyle/>
                    <a:p>
                      <a:pPr algn="ctr"/>
                      <a:endParaRPr lang="en-US" sz="1600" dirty="0"/>
                    </a:p>
                  </a:txBody>
                  <a:tcPr>
                    <a:solidFill>
                      <a:srgbClr val="E6E3D2"/>
                    </a:solidFill>
                  </a:tcPr>
                </a:tc>
                <a:extLst>
                  <a:ext uri="{0D108BD9-81ED-4DB2-BD59-A6C34878D82A}">
                    <a16:rowId xmlns:a16="http://schemas.microsoft.com/office/drawing/2014/main" val="10009"/>
                  </a:ext>
                </a:extLst>
              </a:tr>
              <a:tr h="274320">
                <a:tc>
                  <a:txBody>
                    <a:bodyPr/>
                    <a:lstStyle/>
                    <a:p>
                      <a:pPr lvl="1"/>
                      <a:r>
                        <a:rPr lang="en-US" sz="1600" b="1" dirty="0"/>
                        <a:t>Ending</a:t>
                      </a:r>
                    </a:p>
                  </a:txBody>
                  <a:tcPr>
                    <a:solidFill>
                      <a:srgbClr val="E6E3D2"/>
                    </a:solidFill>
                  </a:tcPr>
                </a:tc>
                <a:tc>
                  <a:txBody>
                    <a:bodyPr/>
                    <a:lstStyle/>
                    <a:p>
                      <a:pPr algn="ctr"/>
                      <a:r>
                        <a:rPr lang="en-US" sz="1600" dirty="0"/>
                        <a:t>100</a:t>
                      </a:r>
                    </a:p>
                  </a:txBody>
                  <a:tcPr>
                    <a:solidFill>
                      <a:srgbClr val="E6E3D2"/>
                    </a:solidFill>
                  </a:tcPr>
                </a:tc>
                <a:tc>
                  <a:txBody>
                    <a:bodyPr/>
                    <a:lstStyle/>
                    <a:p>
                      <a:pPr algn="ctr"/>
                      <a:r>
                        <a:rPr lang="en-US" sz="1600" dirty="0"/>
                        <a:t>200</a:t>
                      </a:r>
                    </a:p>
                  </a:txBody>
                  <a:tcPr>
                    <a:solidFill>
                      <a:srgbClr val="E6E3D2"/>
                    </a:solidFill>
                  </a:tcPr>
                </a:tc>
                <a:tc>
                  <a:txBody>
                    <a:bodyPr/>
                    <a:lstStyle/>
                    <a:p>
                      <a:pPr algn="ctr"/>
                      <a:r>
                        <a:rPr lang="en-US" sz="1600" dirty="0"/>
                        <a:t>200</a:t>
                      </a:r>
                    </a:p>
                  </a:txBody>
                  <a:tcPr>
                    <a:solidFill>
                      <a:srgbClr val="E6E3D2"/>
                    </a:solidFill>
                  </a:tcPr>
                </a:tc>
                <a:tc>
                  <a:txBody>
                    <a:bodyPr/>
                    <a:lstStyle/>
                    <a:p>
                      <a:pPr algn="ctr"/>
                      <a:r>
                        <a:rPr lang="en-US" sz="1600" dirty="0"/>
                        <a:t>100</a:t>
                      </a:r>
                    </a:p>
                  </a:txBody>
                  <a:tcPr>
                    <a:solidFill>
                      <a:srgbClr val="E6E3D2"/>
                    </a:solidFill>
                  </a:tcPr>
                </a:tc>
                <a:tc>
                  <a:txBody>
                    <a:bodyPr/>
                    <a:lstStyle/>
                    <a:p>
                      <a:pPr algn="ctr"/>
                      <a:r>
                        <a:rPr lang="en-US" sz="1600" dirty="0"/>
                        <a:t>0</a:t>
                      </a:r>
                    </a:p>
                  </a:txBody>
                  <a:tcPr>
                    <a:solidFill>
                      <a:srgbClr val="E6E3D2"/>
                    </a:solidFill>
                  </a:tcPr>
                </a:tc>
                <a:tc>
                  <a:txBody>
                    <a:bodyPr/>
                    <a:lstStyle/>
                    <a:p>
                      <a:pPr algn="ctr"/>
                      <a:r>
                        <a:rPr lang="en-US" sz="1600" dirty="0"/>
                        <a:t>0</a:t>
                      </a:r>
                    </a:p>
                  </a:txBody>
                  <a:tcPr>
                    <a:solidFill>
                      <a:srgbClr val="E6E3D2"/>
                    </a:solidFill>
                  </a:tcPr>
                </a:tc>
                <a:tc>
                  <a:txBody>
                    <a:bodyPr/>
                    <a:lstStyle/>
                    <a:p>
                      <a:pPr algn="ctr"/>
                      <a:endParaRPr lang="en-US" sz="1600" dirty="0"/>
                    </a:p>
                  </a:txBody>
                  <a:tcPr>
                    <a:solidFill>
                      <a:srgbClr val="E6E3D2"/>
                    </a:solidFill>
                  </a:tcPr>
                </a:tc>
                <a:extLst>
                  <a:ext uri="{0D108BD9-81ED-4DB2-BD59-A6C34878D82A}">
                    <a16:rowId xmlns:a16="http://schemas.microsoft.com/office/drawing/2014/main" val="10010"/>
                  </a:ext>
                </a:extLst>
              </a:tr>
              <a:tr h="274320">
                <a:tc>
                  <a:txBody>
                    <a:bodyPr/>
                    <a:lstStyle/>
                    <a:p>
                      <a:pPr lvl="1"/>
                      <a:r>
                        <a:rPr lang="en-US" sz="1600" b="1" dirty="0"/>
                        <a:t>Average</a:t>
                      </a:r>
                    </a:p>
                  </a:txBody>
                  <a:tcPr>
                    <a:solidFill>
                      <a:srgbClr val="E6E3D2"/>
                    </a:solidFill>
                  </a:tcPr>
                </a:tc>
                <a:tc>
                  <a:txBody>
                    <a:bodyPr/>
                    <a:lstStyle/>
                    <a:p>
                      <a:pPr algn="ctr"/>
                      <a:r>
                        <a:rPr lang="en-US" sz="1600" dirty="0"/>
                        <a:t>50</a:t>
                      </a:r>
                    </a:p>
                  </a:txBody>
                  <a:tcPr>
                    <a:solidFill>
                      <a:srgbClr val="E6E3D2"/>
                    </a:solidFill>
                  </a:tcPr>
                </a:tc>
                <a:tc>
                  <a:txBody>
                    <a:bodyPr/>
                    <a:lstStyle/>
                    <a:p>
                      <a:pPr algn="ctr"/>
                      <a:r>
                        <a:rPr lang="en-US" sz="1600" dirty="0"/>
                        <a:t>150</a:t>
                      </a:r>
                    </a:p>
                  </a:txBody>
                  <a:tcPr>
                    <a:solidFill>
                      <a:srgbClr val="E6E3D2"/>
                    </a:solidFill>
                  </a:tcPr>
                </a:tc>
                <a:tc>
                  <a:txBody>
                    <a:bodyPr/>
                    <a:lstStyle/>
                    <a:p>
                      <a:pPr algn="ctr"/>
                      <a:r>
                        <a:rPr lang="en-US" sz="1600" dirty="0"/>
                        <a:t>200</a:t>
                      </a:r>
                    </a:p>
                  </a:txBody>
                  <a:tcPr>
                    <a:solidFill>
                      <a:srgbClr val="E6E3D2"/>
                    </a:solidFill>
                  </a:tcPr>
                </a:tc>
                <a:tc>
                  <a:txBody>
                    <a:bodyPr/>
                    <a:lstStyle/>
                    <a:p>
                      <a:pPr algn="ctr"/>
                      <a:r>
                        <a:rPr lang="en-US" sz="1600" dirty="0"/>
                        <a:t>150</a:t>
                      </a:r>
                    </a:p>
                  </a:txBody>
                  <a:tcPr>
                    <a:solidFill>
                      <a:srgbClr val="E6E3D2"/>
                    </a:solidFill>
                  </a:tcPr>
                </a:tc>
                <a:tc>
                  <a:txBody>
                    <a:bodyPr/>
                    <a:lstStyle/>
                    <a:p>
                      <a:pPr algn="ctr"/>
                      <a:r>
                        <a:rPr lang="en-US" sz="1600" dirty="0"/>
                        <a:t>50</a:t>
                      </a:r>
                    </a:p>
                  </a:txBody>
                  <a:tcPr>
                    <a:solidFill>
                      <a:srgbClr val="E6E3D2"/>
                    </a:solidFill>
                  </a:tcPr>
                </a:tc>
                <a:tc>
                  <a:txBody>
                    <a:bodyPr/>
                    <a:lstStyle/>
                    <a:p>
                      <a:pPr algn="ctr"/>
                      <a:r>
                        <a:rPr lang="en-US" sz="1600" dirty="0"/>
                        <a:t>0</a:t>
                      </a:r>
                    </a:p>
                  </a:txBody>
                  <a:tcPr>
                    <a:solidFill>
                      <a:srgbClr val="E6E3D2"/>
                    </a:solidFill>
                  </a:tcPr>
                </a:tc>
                <a:tc>
                  <a:txBody>
                    <a:bodyPr/>
                    <a:lstStyle/>
                    <a:p>
                      <a:pPr algn="ctr"/>
                      <a:r>
                        <a:rPr lang="en-US" sz="1600" dirty="0"/>
                        <a:t>600</a:t>
                      </a:r>
                    </a:p>
                  </a:txBody>
                  <a:tcPr>
                    <a:solidFill>
                      <a:srgbClr val="E6E3D2"/>
                    </a:solidFill>
                  </a:tcPr>
                </a:tc>
                <a:extLst>
                  <a:ext uri="{0D108BD9-81ED-4DB2-BD59-A6C34878D82A}">
                    <a16:rowId xmlns:a16="http://schemas.microsoft.com/office/drawing/2014/main" val="10011"/>
                  </a:ext>
                </a:extLst>
              </a:tr>
              <a:tr h="274320">
                <a:tc>
                  <a:txBody>
                    <a:bodyPr/>
                    <a:lstStyle/>
                    <a:p>
                      <a:r>
                        <a:rPr lang="en-US" sz="1600" b="1" dirty="0"/>
                        <a:t>Backlog</a:t>
                      </a:r>
                    </a:p>
                  </a:txBody>
                  <a:tcPr>
                    <a:solidFill>
                      <a:srgbClr val="E6E3D2"/>
                    </a:solidFill>
                  </a:tcPr>
                </a:tc>
                <a:tc>
                  <a:txBody>
                    <a:bodyPr/>
                    <a:lstStyle/>
                    <a:p>
                      <a:pPr algn="ctr"/>
                      <a:r>
                        <a:rPr lang="en-US" sz="1600" dirty="0"/>
                        <a:t>0</a:t>
                      </a:r>
                    </a:p>
                  </a:txBody>
                  <a:tcPr>
                    <a:solidFill>
                      <a:srgbClr val="E6E3D2"/>
                    </a:solidFill>
                  </a:tcPr>
                </a:tc>
                <a:tc>
                  <a:txBody>
                    <a:bodyPr/>
                    <a:lstStyle/>
                    <a:p>
                      <a:pPr algn="ctr"/>
                      <a:r>
                        <a:rPr lang="en-US" sz="1600" dirty="0"/>
                        <a:t>0</a:t>
                      </a:r>
                    </a:p>
                  </a:txBody>
                  <a:tcPr>
                    <a:solidFill>
                      <a:srgbClr val="E6E3D2"/>
                    </a:solidFill>
                  </a:tcPr>
                </a:tc>
                <a:tc>
                  <a:txBody>
                    <a:bodyPr/>
                    <a:lstStyle/>
                    <a:p>
                      <a:pPr algn="ctr"/>
                      <a:r>
                        <a:rPr lang="en-US" sz="1600" dirty="0"/>
                        <a:t>0</a:t>
                      </a:r>
                    </a:p>
                  </a:txBody>
                  <a:tcPr>
                    <a:solidFill>
                      <a:srgbClr val="E6E3D2"/>
                    </a:solidFill>
                  </a:tcPr>
                </a:tc>
                <a:tc>
                  <a:txBody>
                    <a:bodyPr/>
                    <a:lstStyle/>
                    <a:p>
                      <a:pPr algn="ctr"/>
                      <a:r>
                        <a:rPr lang="en-US" sz="1600" dirty="0"/>
                        <a:t>0</a:t>
                      </a:r>
                    </a:p>
                  </a:txBody>
                  <a:tcPr>
                    <a:solidFill>
                      <a:srgbClr val="E6E3D2"/>
                    </a:solidFill>
                  </a:tcPr>
                </a:tc>
                <a:tc>
                  <a:txBody>
                    <a:bodyPr/>
                    <a:lstStyle/>
                    <a:p>
                      <a:pPr algn="ctr"/>
                      <a:r>
                        <a:rPr lang="en-US" sz="1600" dirty="0"/>
                        <a:t>100</a:t>
                      </a:r>
                    </a:p>
                  </a:txBody>
                  <a:tcPr>
                    <a:solidFill>
                      <a:srgbClr val="E6E3D2"/>
                    </a:solidFill>
                  </a:tcPr>
                </a:tc>
                <a:tc>
                  <a:txBody>
                    <a:bodyPr/>
                    <a:lstStyle/>
                    <a:p>
                      <a:pPr algn="ctr"/>
                      <a:r>
                        <a:rPr lang="en-US" sz="1600" dirty="0"/>
                        <a:t>0</a:t>
                      </a:r>
                    </a:p>
                  </a:txBody>
                  <a:tcPr>
                    <a:solidFill>
                      <a:srgbClr val="E6E3D2"/>
                    </a:solidFill>
                  </a:tcPr>
                </a:tc>
                <a:tc>
                  <a:txBody>
                    <a:bodyPr/>
                    <a:lstStyle/>
                    <a:p>
                      <a:pPr algn="ctr"/>
                      <a:r>
                        <a:rPr lang="en-US" sz="1600" dirty="0"/>
                        <a:t>100</a:t>
                      </a:r>
                    </a:p>
                  </a:txBody>
                  <a:tcPr>
                    <a:solidFill>
                      <a:srgbClr val="E6E3D2"/>
                    </a:solidFill>
                  </a:tcP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13357420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Aggregate Planning Example </a:t>
            </a:r>
            <a:r>
              <a:rPr lang="en-US" sz="1200" dirty="0"/>
              <a:t>3</a:t>
            </a:r>
            <a:endParaRPr lang="en-IN" sz="1200"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11.5</a:t>
            </a:r>
          </a:p>
        </p:txBody>
      </p:sp>
      <p:graphicFrame>
        <p:nvGraphicFramePr>
          <p:cNvPr id="5" name="Table 3"/>
          <p:cNvGraphicFramePr>
            <a:graphicFrameLocks/>
          </p:cNvGraphicFramePr>
          <p:nvPr>
            <p:extLst>
              <p:ext uri="{D42A27DB-BD31-4B8C-83A1-F6EECF244321}">
                <p14:modId xmlns:p14="http://schemas.microsoft.com/office/powerpoint/2010/main" val="1435795420"/>
              </p:ext>
            </p:extLst>
          </p:nvPr>
        </p:nvGraphicFramePr>
        <p:xfrm>
          <a:off x="304800" y="1524000"/>
          <a:ext cx="8526780" cy="3418840"/>
        </p:xfrm>
        <a:graphic>
          <a:graphicData uri="http://schemas.openxmlformats.org/drawingml/2006/table">
            <a:tbl>
              <a:tblPr firstRow="1" bandRow="1">
                <a:tableStyleId>{5C22544A-7EE6-4342-B048-85BDC9FD1C3A}</a:tableStyleId>
              </a:tblPr>
              <a:tblGrid>
                <a:gridCol w="2011680">
                  <a:extLst>
                    <a:ext uri="{9D8B030D-6E8A-4147-A177-3AD203B41FA5}">
                      <a16:colId xmlns:a16="http://schemas.microsoft.com/office/drawing/2014/main" val="20000"/>
                    </a:ext>
                  </a:extLst>
                </a:gridCol>
                <a:gridCol w="914400">
                  <a:extLst>
                    <a:ext uri="{9D8B030D-6E8A-4147-A177-3AD203B41FA5}">
                      <a16:colId xmlns:a16="http://schemas.microsoft.com/office/drawing/2014/main" val="20001"/>
                    </a:ext>
                  </a:extLst>
                </a:gridCol>
                <a:gridCol w="914400">
                  <a:extLst>
                    <a:ext uri="{9D8B030D-6E8A-4147-A177-3AD203B41FA5}">
                      <a16:colId xmlns:a16="http://schemas.microsoft.com/office/drawing/2014/main" val="20002"/>
                    </a:ext>
                  </a:extLst>
                </a:gridCol>
                <a:gridCol w="914400">
                  <a:extLst>
                    <a:ext uri="{9D8B030D-6E8A-4147-A177-3AD203B41FA5}">
                      <a16:colId xmlns:a16="http://schemas.microsoft.com/office/drawing/2014/main" val="20003"/>
                    </a:ext>
                  </a:extLst>
                </a:gridCol>
                <a:gridCol w="914400">
                  <a:extLst>
                    <a:ext uri="{9D8B030D-6E8A-4147-A177-3AD203B41FA5}">
                      <a16:colId xmlns:a16="http://schemas.microsoft.com/office/drawing/2014/main" val="20004"/>
                    </a:ext>
                  </a:extLst>
                </a:gridCol>
                <a:gridCol w="914400">
                  <a:extLst>
                    <a:ext uri="{9D8B030D-6E8A-4147-A177-3AD203B41FA5}">
                      <a16:colId xmlns:a16="http://schemas.microsoft.com/office/drawing/2014/main" val="20005"/>
                    </a:ext>
                  </a:extLst>
                </a:gridCol>
                <a:gridCol w="914400">
                  <a:extLst>
                    <a:ext uri="{9D8B030D-6E8A-4147-A177-3AD203B41FA5}">
                      <a16:colId xmlns:a16="http://schemas.microsoft.com/office/drawing/2014/main" val="20006"/>
                    </a:ext>
                  </a:extLst>
                </a:gridCol>
                <a:gridCol w="1028700">
                  <a:extLst>
                    <a:ext uri="{9D8B030D-6E8A-4147-A177-3AD203B41FA5}">
                      <a16:colId xmlns:a16="http://schemas.microsoft.com/office/drawing/2014/main" val="20007"/>
                    </a:ext>
                  </a:extLst>
                </a:gridCol>
              </a:tblGrid>
              <a:tr h="370840">
                <a:tc>
                  <a:txBody>
                    <a:bodyPr/>
                    <a:lstStyle/>
                    <a:p>
                      <a:r>
                        <a:rPr lang="en-US" dirty="0">
                          <a:solidFill>
                            <a:sysClr val="windowText" lastClr="000000"/>
                          </a:solidFill>
                        </a:rPr>
                        <a:t>Period</a:t>
                      </a:r>
                    </a:p>
                  </a:txBody>
                  <a:tcPr>
                    <a:solidFill>
                      <a:srgbClr val="D1CBAF"/>
                    </a:solidFill>
                  </a:tcPr>
                </a:tc>
                <a:tc>
                  <a:txBody>
                    <a:bodyPr/>
                    <a:lstStyle/>
                    <a:p>
                      <a:pPr algn="ctr"/>
                      <a:r>
                        <a:rPr lang="en-US" dirty="0">
                          <a:solidFill>
                            <a:sysClr val="windowText" lastClr="000000"/>
                          </a:solidFill>
                        </a:rPr>
                        <a:t>1</a:t>
                      </a:r>
                    </a:p>
                  </a:txBody>
                  <a:tcPr>
                    <a:solidFill>
                      <a:srgbClr val="D1CBAF"/>
                    </a:solidFill>
                  </a:tcPr>
                </a:tc>
                <a:tc>
                  <a:txBody>
                    <a:bodyPr/>
                    <a:lstStyle/>
                    <a:p>
                      <a:pPr algn="ctr"/>
                      <a:r>
                        <a:rPr lang="en-US" dirty="0">
                          <a:solidFill>
                            <a:sysClr val="windowText" lastClr="000000"/>
                          </a:solidFill>
                        </a:rPr>
                        <a:t>2</a:t>
                      </a:r>
                    </a:p>
                  </a:txBody>
                  <a:tcPr>
                    <a:solidFill>
                      <a:srgbClr val="D1CBAF"/>
                    </a:solidFill>
                  </a:tcPr>
                </a:tc>
                <a:tc>
                  <a:txBody>
                    <a:bodyPr/>
                    <a:lstStyle/>
                    <a:p>
                      <a:pPr algn="ctr"/>
                      <a:r>
                        <a:rPr lang="en-US" dirty="0">
                          <a:solidFill>
                            <a:sysClr val="windowText" lastClr="000000"/>
                          </a:solidFill>
                        </a:rPr>
                        <a:t>3</a:t>
                      </a:r>
                    </a:p>
                  </a:txBody>
                  <a:tcPr>
                    <a:solidFill>
                      <a:srgbClr val="D1CBAF"/>
                    </a:solidFill>
                  </a:tcPr>
                </a:tc>
                <a:tc>
                  <a:txBody>
                    <a:bodyPr/>
                    <a:lstStyle/>
                    <a:p>
                      <a:pPr algn="ctr"/>
                      <a:r>
                        <a:rPr lang="en-US" dirty="0">
                          <a:solidFill>
                            <a:sysClr val="windowText" lastClr="000000"/>
                          </a:solidFill>
                        </a:rPr>
                        <a:t>4</a:t>
                      </a:r>
                    </a:p>
                  </a:txBody>
                  <a:tcPr>
                    <a:solidFill>
                      <a:srgbClr val="D1CBAF"/>
                    </a:solidFill>
                  </a:tcPr>
                </a:tc>
                <a:tc>
                  <a:txBody>
                    <a:bodyPr/>
                    <a:lstStyle/>
                    <a:p>
                      <a:pPr algn="ctr"/>
                      <a:r>
                        <a:rPr lang="en-US" dirty="0">
                          <a:solidFill>
                            <a:sysClr val="windowText" lastClr="000000"/>
                          </a:solidFill>
                        </a:rPr>
                        <a:t>5</a:t>
                      </a:r>
                    </a:p>
                  </a:txBody>
                  <a:tcPr>
                    <a:solidFill>
                      <a:srgbClr val="D1CBAF"/>
                    </a:solidFill>
                  </a:tcPr>
                </a:tc>
                <a:tc>
                  <a:txBody>
                    <a:bodyPr/>
                    <a:lstStyle/>
                    <a:p>
                      <a:pPr algn="ctr"/>
                      <a:r>
                        <a:rPr lang="en-US" dirty="0">
                          <a:solidFill>
                            <a:sysClr val="windowText" lastClr="000000"/>
                          </a:solidFill>
                        </a:rPr>
                        <a:t>6</a:t>
                      </a:r>
                    </a:p>
                  </a:txBody>
                  <a:tcPr>
                    <a:solidFill>
                      <a:srgbClr val="D1CBAF"/>
                    </a:solidFill>
                  </a:tcPr>
                </a:tc>
                <a:tc>
                  <a:txBody>
                    <a:bodyPr/>
                    <a:lstStyle/>
                    <a:p>
                      <a:r>
                        <a:rPr lang="en-US" dirty="0">
                          <a:solidFill>
                            <a:sysClr val="windowText" lastClr="000000"/>
                          </a:solidFill>
                        </a:rPr>
                        <a:t>Total</a:t>
                      </a:r>
                    </a:p>
                  </a:txBody>
                  <a:tcPr>
                    <a:solidFill>
                      <a:srgbClr val="D1CBAF"/>
                    </a:solidFill>
                  </a:tcPr>
                </a:tc>
                <a:extLst>
                  <a:ext uri="{0D108BD9-81ED-4DB2-BD59-A6C34878D82A}">
                    <a16:rowId xmlns:a16="http://schemas.microsoft.com/office/drawing/2014/main" val="10000"/>
                  </a:ext>
                </a:extLst>
              </a:tr>
              <a:tr h="274320">
                <a:tc>
                  <a:txBody>
                    <a:bodyPr/>
                    <a:lstStyle/>
                    <a:p>
                      <a:r>
                        <a:rPr lang="en-US" sz="1600" b="1" dirty="0"/>
                        <a:t>Costs</a:t>
                      </a:r>
                    </a:p>
                  </a:txBody>
                  <a:tcPr>
                    <a:solidFill>
                      <a:srgbClr val="E6E3D2"/>
                    </a:solidFill>
                  </a:tcPr>
                </a:tc>
                <a:tc>
                  <a:txBody>
                    <a:bodyPr/>
                    <a:lstStyle/>
                    <a:p>
                      <a:endParaRPr lang="en-US" dirty="0"/>
                    </a:p>
                  </a:txBody>
                  <a:tcPr>
                    <a:solidFill>
                      <a:srgbClr val="E6E3D2"/>
                    </a:solidFill>
                  </a:tcPr>
                </a:tc>
                <a:tc>
                  <a:txBody>
                    <a:bodyPr/>
                    <a:lstStyle/>
                    <a:p>
                      <a:endParaRPr lang="en-US" dirty="0"/>
                    </a:p>
                  </a:txBody>
                  <a:tcPr>
                    <a:solidFill>
                      <a:srgbClr val="E6E3D2"/>
                    </a:solidFill>
                  </a:tcPr>
                </a:tc>
                <a:tc>
                  <a:txBody>
                    <a:bodyPr/>
                    <a:lstStyle/>
                    <a:p>
                      <a:endParaRPr lang="en-US" dirty="0"/>
                    </a:p>
                  </a:txBody>
                  <a:tcPr>
                    <a:solidFill>
                      <a:srgbClr val="E6E3D2"/>
                    </a:solidFill>
                  </a:tcPr>
                </a:tc>
                <a:tc>
                  <a:txBody>
                    <a:bodyPr/>
                    <a:lstStyle/>
                    <a:p>
                      <a:endParaRPr lang="en-US" dirty="0"/>
                    </a:p>
                  </a:txBody>
                  <a:tcPr>
                    <a:solidFill>
                      <a:srgbClr val="E6E3D2"/>
                    </a:solidFill>
                  </a:tcPr>
                </a:tc>
                <a:tc>
                  <a:txBody>
                    <a:bodyPr/>
                    <a:lstStyle/>
                    <a:p>
                      <a:endParaRPr lang="en-US" dirty="0"/>
                    </a:p>
                  </a:txBody>
                  <a:tcPr>
                    <a:solidFill>
                      <a:srgbClr val="E6E3D2"/>
                    </a:solidFill>
                  </a:tcPr>
                </a:tc>
                <a:tc>
                  <a:txBody>
                    <a:bodyPr/>
                    <a:lstStyle/>
                    <a:p>
                      <a:endParaRPr lang="en-US" dirty="0"/>
                    </a:p>
                  </a:txBody>
                  <a:tcPr>
                    <a:solidFill>
                      <a:srgbClr val="E6E3D2"/>
                    </a:solidFill>
                  </a:tcPr>
                </a:tc>
                <a:tc>
                  <a:txBody>
                    <a:bodyPr/>
                    <a:lstStyle/>
                    <a:p>
                      <a:endParaRPr lang="en-US" dirty="0"/>
                    </a:p>
                  </a:txBody>
                  <a:tcPr>
                    <a:solidFill>
                      <a:srgbClr val="E6E3D2"/>
                    </a:solidFill>
                  </a:tcPr>
                </a:tc>
                <a:extLst>
                  <a:ext uri="{0D108BD9-81ED-4DB2-BD59-A6C34878D82A}">
                    <a16:rowId xmlns:a16="http://schemas.microsoft.com/office/drawing/2014/main" val="10001"/>
                  </a:ext>
                </a:extLst>
              </a:tr>
              <a:tr h="274320">
                <a:tc>
                  <a:txBody>
                    <a:bodyPr/>
                    <a:lstStyle/>
                    <a:p>
                      <a:r>
                        <a:rPr lang="en-US" sz="1600" b="1" dirty="0"/>
                        <a:t>Output</a:t>
                      </a:r>
                    </a:p>
                  </a:txBody>
                  <a:tcPr>
                    <a:solidFill>
                      <a:srgbClr val="E6E3D2"/>
                    </a:solidFill>
                  </a:tcPr>
                </a:tc>
                <a:tc>
                  <a:txBody>
                    <a:bodyPr/>
                    <a:lstStyle/>
                    <a:p>
                      <a:pPr algn="ctr"/>
                      <a:endParaRPr lang="en-US" sz="1600" dirty="0"/>
                    </a:p>
                  </a:txBody>
                  <a:tcPr>
                    <a:solidFill>
                      <a:srgbClr val="E6E3D2"/>
                    </a:solidFill>
                  </a:tcPr>
                </a:tc>
                <a:tc>
                  <a:txBody>
                    <a:bodyPr/>
                    <a:lstStyle/>
                    <a:p>
                      <a:pPr algn="ctr"/>
                      <a:endParaRPr lang="en-US" sz="1600" dirty="0"/>
                    </a:p>
                  </a:txBody>
                  <a:tcPr>
                    <a:solidFill>
                      <a:srgbClr val="E6E3D2"/>
                    </a:solidFill>
                  </a:tcPr>
                </a:tc>
                <a:tc>
                  <a:txBody>
                    <a:bodyPr/>
                    <a:lstStyle/>
                    <a:p>
                      <a:pPr algn="ctr"/>
                      <a:endParaRPr lang="en-US" sz="1600" dirty="0"/>
                    </a:p>
                  </a:txBody>
                  <a:tcPr>
                    <a:solidFill>
                      <a:srgbClr val="E6E3D2"/>
                    </a:solidFill>
                  </a:tcPr>
                </a:tc>
                <a:tc>
                  <a:txBody>
                    <a:bodyPr/>
                    <a:lstStyle/>
                    <a:p>
                      <a:pPr algn="ctr"/>
                      <a:endParaRPr lang="en-US" sz="1600" dirty="0"/>
                    </a:p>
                  </a:txBody>
                  <a:tcPr>
                    <a:solidFill>
                      <a:srgbClr val="E6E3D2"/>
                    </a:solidFill>
                  </a:tcPr>
                </a:tc>
                <a:tc>
                  <a:txBody>
                    <a:bodyPr/>
                    <a:lstStyle/>
                    <a:p>
                      <a:pPr algn="ctr"/>
                      <a:endParaRPr lang="en-US" sz="1600" dirty="0"/>
                    </a:p>
                  </a:txBody>
                  <a:tcPr>
                    <a:solidFill>
                      <a:srgbClr val="E6E3D2"/>
                    </a:solidFill>
                  </a:tcPr>
                </a:tc>
                <a:tc>
                  <a:txBody>
                    <a:bodyPr/>
                    <a:lstStyle/>
                    <a:p>
                      <a:pPr algn="ctr"/>
                      <a:endParaRPr lang="en-US" sz="1600" dirty="0"/>
                    </a:p>
                  </a:txBody>
                  <a:tcPr>
                    <a:solidFill>
                      <a:srgbClr val="E6E3D2"/>
                    </a:solidFill>
                  </a:tcPr>
                </a:tc>
                <a:tc>
                  <a:txBody>
                    <a:bodyPr/>
                    <a:lstStyle/>
                    <a:p>
                      <a:pPr algn="ctr"/>
                      <a:endParaRPr lang="en-US" sz="1600" dirty="0"/>
                    </a:p>
                  </a:txBody>
                  <a:tcPr>
                    <a:solidFill>
                      <a:srgbClr val="E6E3D2"/>
                    </a:solidFill>
                  </a:tcPr>
                </a:tc>
                <a:extLst>
                  <a:ext uri="{0D108BD9-81ED-4DB2-BD59-A6C34878D82A}">
                    <a16:rowId xmlns:a16="http://schemas.microsoft.com/office/drawing/2014/main" val="10002"/>
                  </a:ext>
                </a:extLst>
              </a:tr>
              <a:tr h="274320">
                <a:tc>
                  <a:txBody>
                    <a:bodyPr/>
                    <a:lstStyle/>
                    <a:p>
                      <a:pPr lvl="1"/>
                      <a:r>
                        <a:rPr lang="en-US" sz="1600" b="1" dirty="0"/>
                        <a:t>Regular time</a:t>
                      </a:r>
                    </a:p>
                  </a:txBody>
                  <a:tcPr>
                    <a:solidFill>
                      <a:srgbClr val="E6E3D2"/>
                    </a:solidFill>
                  </a:tcPr>
                </a:tc>
                <a:tc>
                  <a:txBody>
                    <a:bodyPr/>
                    <a:lstStyle/>
                    <a:p>
                      <a:pPr algn="ctr"/>
                      <a:r>
                        <a:rPr lang="en-US" sz="1600" dirty="0"/>
                        <a:t>$600</a:t>
                      </a:r>
                    </a:p>
                  </a:txBody>
                  <a:tcPr>
                    <a:solidFill>
                      <a:srgbClr val="E6E3D2"/>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a:t>$600</a:t>
                      </a:r>
                    </a:p>
                  </a:txBody>
                  <a:tcPr>
                    <a:solidFill>
                      <a:srgbClr val="E6E3D2"/>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a:t>$600</a:t>
                      </a:r>
                    </a:p>
                  </a:txBody>
                  <a:tcPr>
                    <a:solidFill>
                      <a:srgbClr val="E6E3D2"/>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a:t>$600</a:t>
                      </a:r>
                    </a:p>
                  </a:txBody>
                  <a:tcPr>
                    <a:solidFill>
                      <a:srgbClr val="E6E3D2"/>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a:t>$600</a:t>
                      </a:r>
                    </a:p>
                  </a:txBody>
                  <a:tcPr>
                    <a:solidFill>
                      <a:srgbClr val="E6E3D2"/>
                    </a:solidFill>
                  </a:tcPr>
                </a:tc>
                <a:tc>
                  <a:txBody>
                    <a:bodyPr/>
                    <a:lstStyle/>
                    <a:p>
                      <a:pPr algn="ctr"/>
                      <a:r>
                        <a:rPr lang="en-US" sz="1600" dirty="0"/>
                        <a:t>$600</a:t>
                      </a:r>
                    </a:p>
                  </a:txBody>
                  <a:tcPr>
                    <a:solidFill>
                      <a:srgbClr val="E6E3D2"/>
                    </a:solidFill>
                  </a:tcPr>
                </a:tc>
                <a:tc>
                  <a:txBody>
                    <a:bodyPr/>
                    <a:lstStyle/>
                    <a:p>
                      <a:pPr algn="ctr"/>
                      <a:r>
                        <a:rPr lang="en-US" sz="1600" dirty="0"/>
                        <a:t>$3,600</a:t>
                      </a:r>
                    </a:p>
                  </a:txBody>
                  <a:tcPr>
                    <a:solidFill>
                      <a:srgbClr val="E6E3D2"/>
                    </a:solidFill>
                  </a:tcPr>
                </a:tc>
                <a:extLst>
                  <a:ext uri="{0D108BD9-81ED-4DB2-BD59-A6C34878D82A}">
                    <a16:rowId xmlns:a16="http://schemas.microsoft.com/office/drawing/2014/main" val="10003"/>
                  </a:ext>
                </a:extLst>
              </a:tr>
              <a:tr h="274320">
                <a:tc>
                  <a:txBody>
                    <a:bodyPr/>
                    <a:lstStyle/>
                    <a:p>
                      <a:pPr lvl="1"/>
                      <a:r>
                        <a:rPr lang="en-US" sz="1600" b="1" dirty="0"/>
                        <a:t>Overtime</a:t>
                      </a:r>
                    </a:p>
                  </a:txBody>
                  <a:tcPr>
                    <a:solidFill>
                      <a:srgbClr val="E6E3D2"/>
                    </a:solidFill>
                  </a:tcPr>
                </a:tc>
                <a:tc>
                  <a:txBody>
                    <a:bodyPr/>
                    <a:lstStyle/>
                    <a:p>
                      <a:pPr algn="ctr"/>
                      <a:r>
                        <a:rPr lang="en-US" sz="1600" dirty="0"/>
                        <a:t>---</a:t>
                      </a:r>
                    </a:p>
                  </a:txBody>
                  <a:tcPr>
                    <a:solidFill>
                      <a:srgbClr val="E6E3D2"/>
                    </a:solidFill>
                  </a:tcPr>
                </a:tc>
                <a:tc>
                  <a:txBody>
                    <a:bodyPr/>
                    <a:lstStyle/>
                    <a:p>
                      <a:pPr algn="ctr"/>
                      <a:r>
                        <a:rPr lang="en-US" sz="1600" dirty="0"/>
                        <a:t>---</a:t>
                      </a:r>
                    </a:p>
                  </a:txBody>
                  <a:tcPr>
                    <a:solidFill>
                      <a:srgbClr val="E6E3D2"/>
                    </a:solidFill>
                  </a:tcPr>
                </a:tc>
                <a:tc>
                  <a:txBody>
                    <a:bodyPr/>
                    <a:lstStyle/>
                    <a:p>
                      <a:pPr algn="ctr"/>
                      <a:r>
                        <a:rPr lang="en-US" sz="1600" dirty="0"/>
                        <a:t>---</a:t>
                      </a:r>
                    </a:p>
                  </a:txBody>
                  <a:tcPr>
                    <a:solidFill>
                      <a:srgbClr val="E6E3D2"/>
                    </a:solidFill>
                  </a:tcPr>
                </a:tc>
                <a:tc>
                  <a:txBody>
                    <a:bodyPr/>
                    <a:lstStyle/>
                    <a:p>
                      <a:pPr algn="ctr"/>
                      <a:r>
                        <a:rPr lang="en-US" sz="1600" dirty="0"/>
                        <a:t>---</a:t>
                      </a:r>
                    </a:p>
                  </a:txBody>
                  <a:tcPr>
                    <a:solidFill>
                      <a:srgbClr val="E6E3D2"/>
                    </a:solidFill>
                  </a:tcPr>
                </a:tc>
                <a:tc>
                  <a:txBody>
                    <a:bodyPr/>
                    <a:lstStyle/>
                    <a:p>
                      <a:pPr algn="ctr"/>
                      <a:r>
                        <a:rPr lang="en-US" sz="1600" dirty="0"/>
                        <a:t>---</a:t>
                      </a:r>
                    </a:p>
                  </a:txBody>
                  <a:tcPr>
                    <a:solidFill>
                      <a:srgbClr val="E6E3D2"/>
                    </a:solidFill>
                  </a:tcPr>
                </a:tc>
                <a:tc>
                  <a:txBody>
                    <a:bodyPr/>
                    <a:lstStyle/>
                    <a:p>
                      <a:pPr algn="ctr"/>
                      <a:r>
                        <a:rPr lang="en-US" sz="1600" dirty="0"/>
                        <a:t>---</a:t>
                      </a:r>
                    </a:p>
                  </a:txBody>
                  <a:tcPr>
                    <a:solidFill>
                      <a:srgbClr val="E6E3D2"/>
                    </a:solidFill>
                  </a:tcPr>
                </a:tc>
                <a:tc>
                  <a:txBody>
                    <a:bodyPr/>
                    <a:lstStyle/>
                    <a:p>
                      <a:pPr algn="ctr"/>
                      <a:endParaRPr lang="en-US" sz="1600" dirty="0"/>
                    </a:p>
                  </a:txBody>
                  <a:tcPr>
                    <a:solidFill>
                      <a:srgbClr val="E6E3D2"/>
                    </a:solidFill>
                  </a:tcPr>
                </a:tc>
                <a:extLst>
                  <a:ext uri="{0D108BD9-81ED-4DB2-BD59-A6C34878D82A}">
                    <a16:rowId xmlns:a16="http://schemas.microsoft.com/office/drawing/2014/main" val="10004"/>
                  </a:ext>
                </a:extLst>
              </a:tr>
              <a:tr h="274320">
                <a:tc>
                  <a:txBody>
                    <a:bodyPr/>
                    <a:lstStyle/>
                    <a:p>
                      <a:pPr lvl="1"/>
                      <a:r>
                        <a:rPr lang="en-US" sz="1600" b="1" dirty="0"/>
                        <a:t>Subcontract</a:t>
                      </a:r>
                    </a:p>
                  </a:txBody>
                  <a:tcPr>
                    <a:solidFill>
                      <a:srgbClr val="E6E3D2"/>
                    </a:solidFill>
                  </a:tcPr>
                </a:tc>
                <a:tc>
                  <a:txBody>
                    <a:bodyPr/>
                    <a:lstStyle/>
                    <a:p>
                      <a:pPr algn="ctr"/>
                      <a:r>
                        <a:rPr lang="en-US" sz="1600" dirty="0"/>
                        <a:t>---</a:t>
                      </a:r>
                    </a:p>
                  </a:txBody>
                  <a:tcPr>
                    <a:solidFill>
                      <a:srgbClr val="E6E3D2"/>
                    </a:solidFill>
                  </a:tcPr>
                </a:tc>
                <a:tc>
                  <a:txBody>
                    <a:bodyPr/>
                    <a:lstStyle/>
                    <a:p>
                      <a:pPr algn="ctr"/>
                      <a:r>
                        <a:rPr lang="en-US" sz="1600" dirty="0"/>
                        <a:t>---</a:t>
                      </a:r>
                    </a:p>
                  </a:txBody>
                  <a:tcPr>
                    <a:solidFill>
                      <a:srgbClr val="E6E3D2"/>
                    </a:solidFill>
                  </a:tcPr>
                </a:tc>
                <a:tc>
                  <a:txBody>
                    <a:bodyPr/>
                    <a:lstStyle/>
                    <a:p>
                      <a:pPr algn="ctr"/>
                      <a:r>
                        <a:rPr lang="en-US" sz="1600" dirty="0"/>
                        <a:t>---</a:t>
                      </a:r>
                    </a:p>
                  </a:txBody>
                  <a:tcPr>
                    <a:solidFill>
                      <a:srgbClr val="E6E3D2"/>
                    </a:solidFill>
                  </a:tcPr>
                </a:tc>
                <a:tc>
                  <a:txBody>
                    <a:bodyPr/>
                    <a:lstStyle/>
                    <a:p>
                      <a:pPr algn="ctr"/>
                      <a:r>
                        <a:rPr lang="en-US" sz="1600" dirty="0"/>
                        <a:t>---</a:t>
                      </a:r>
                    </a:p>
                  </a:txBody>
                  <a:tcPr>
                    <a:solidFill>
                      <a:srgbClr val="E6E3D2"/>
                    </a:solidFill>
                  </a:tcPr>
                </a:tc>
                <a:tc>
                  <a:txBody>
                    <a:bodyPr/>
                    <a:lstStyle/>
                    <a:p>
                      <a:pPr algn="ctr"/>
                      <a:r>
                        <a:rPr lang="en-US" sz="1600" dirty="0"/>
                        <a:t>---</a:t>
                      </a:r>
                    </a:p>
                  </a:txBody>
                  <a:tcPr>
                    <a:solidFill>
                      <a:srgbClr val="E6E3D2"/>
                    </a:solidFill>
                  </a:tcPr>
                </a:tc>
                <a:tc>
                  <a:txBody>
                    <a:bodyPr/>
                    <a:lstStyle/>
                    <a:p>
                      <a:pPr algn="ctr"/>
                      <a:r>
                        <a:rPr lang="en-US" sz="1600" dirty="0"/>
                        <a:t>---</a:t>
                      </a:r>
                    </a:p>
                  </a:txBody>
                  <a:tcPr>
                    <a:solidFill>
                      <a:srgbClr val="E6E3D2"/>
                    </a:solidFill>
                  </a:tcPr>
                </a:tc>
                <a:tc>
                  <a:txBody>
                    <a:bodyPr/>
                    <a:lstStyle/>
                    <a:p>
                      <a:pPr algn="ctr"/>
                      <a:endParaRPr lang="en-US" sz="1600" dirty="0"/>
                    </a:p>
                  </a:txBody>
                  <a:tcPr>
                    <a:solidFill>
                      <a:srgbClr val="E6E3D2"/>
                    </a:solidFill>
                  </a:tcPr>
                </a:tc>
                <a:extLst>
                  <a:ext uri="{0D108BD9-81ED-4DB2-BD59-A6C34878D82A}">
                    <a16:rowId xmlns:a16="http://schemas.microsoft.com/office/drawing/2014/main" val="10005"/>
                  </a:ext>
                </a:extLst>
              </a:tr>
              <a:tr h="274320">
                <a:tc>
                  <a:txBody>
                    <a:bodyPr/>
                    <a:lstStyle/>
                    <a:p>
                      <a:pPr lvl="1"/>
                      <a:r>
                        <a:rPr lang="en-US" sz="1600" b="1" dirty="0"/>
                        <a:t>Hire/Layoff</a:t>
                      </a:r>
                    </a:p>
                  </a:txBody>
                  <a:tcPr>
                    <a:solidFill>
                      <a:srgbClr val="E6E3D2"/>
                    </a:solidFill>
                  </a:tcPr>
                </a:tc>
                <a:tc>
                  <a:txBody>
                    <a:bodyPr/>
                    <a:lstStyle/>
                    <a:p>
                      <a:pPr algn="ctr"/>
                      <a:r>
                        <a:rPr lang="en-US" sz="1600" dirty="0"/>
                        <a:t>---</a:t>
                      </a:r>
                    </a:p>
                  </a:txBody>
                  <a:tcPr>
                    <a:solidFill>
                      <a:srgbClr val="E6E3D2"/>
                    </a:solidFill>
                  </a:tcPr>
                </a:tc>
                <a:tc>
                  <a:txBody>
                    <a:bodyPr/>
                    <a:lstStyle/>
                    <a:p>
                      <a:pPr algn="ctr"/>
                      <a:r>
                        <a:rPr lang="en-US" sz="1600" dirty="0"/>
                        <a:t>---</a:t>
                      </a:r>
                    </a:p>
                  </a:txBody>
                  <a:tcPr>
                    <a:solidFill>
                      <a:srgbClr val="E6E3D2"/>
                    </a:solidFill>
                  </a:tcPr>
                </a:tc>
                <a:tc>
                  <a:txBody>
                    <a:bodyPr/>
                    <a:lstStyle/>
                    <a:p>
                      <a:pPr algn="ctr"/>
                      <a:r>
                        <a:rPr lang="en-US" sz="1600" dirty="0"/>
                        <a:t>---</a:t>
                      </a:r>
                    </a:p>
                  </a:txBody>
                  <a:tcPr>
                    <a:solidFill>
                      <a:srgbClr val="E6E3D2"/>
                    </a:solidFill>
                  </a:tcPr>
                </a:tc>
                <a:tc>
                  <a:txBody>
                    <a:bodyPr/>
                    <a:lstStyle/>
                    <a:p>
                      <a:pPr algn="ctr"/>
                      <a:r>
                        <a:rPr lang="en-US" sz="1600" dirty="0"/>
                        <a:t>---</a:t>
                      </a:r>
                    </a:p>
                  </a:txBody>
                  <a:tcPr>
                    <a:solidFill>
                      <a:srgbClr val="E6E3D2"/>
                    </a:solidFill>
                  </a:tcPr>
                </a:tc>
                <a:tc>
                  <a:txBody>
                    <a:bodyPr/>
                    <a:lstStyle/>
                    <a:p>
                      <a:pPr algn="ctr"/>
                      <a:r>
                        <a:rPr lang="en-US" sz="1600" dirty="0"/>
                        <a:t>---</a:t>
                      </a:r>
                    </a:p>
                  </a:txBody>
                  <a:tcPr>
                    <a:solidFill>
                      <a:srgbClr val="E6E3D2"/>
                    </a:solidFill>
                  </a:tcPr>
                </a:tc>
                <a:tc>
                  <a:txBody>
                    <a:bodyPr/>
                    <a:lstStyle/>
                    <a:p>
                      <a:pPr algn="ctr"/>
                      <a:r>
                        <a:rPr lang="en-US" sz="1600" dirty="0"/>
                        <a:t>---</a:t>
                      </a:r>
                    </a:p>
                  </a:txBody>
                  <a:tcPr>
                    <a:solidFill>
                      <a:srgbClr val="E6E3D2"/>
                    </a:solidFill>
                  </a:tcPr>
                </a:tc>
                <a:tc>
                  <a:txBody>
                    <a:bodyPr/>
                    <a:lstStyle/>
                    <a:p>
                      <a:pPr algn="ctr"/>
                      <a:endParaRPr lang="en-US" sz="1600" dirty="0"/>
                    </a:p>
                  </a:txBody>
                  <a:tcPr>
                    <a:solidFill>
                      <a:srgbClr val="E6E3D2"/>
                    </a:solidFill>
                  </a:tcPr>
                </a:tc>
                <a:extLst>
                  <a:ext uri="{0D108BD9-81ED-4DB2-BD59-A6C34878D82A}">
                    <a16:rowId xmlns:a16="http://schemas.microsoft.com/office/drawing/2014/main" val="10006"/>
                  </a:ext>
                </a:extLst>
              </a:tr>
              <a:tr h="274320">
                <a:tc>
                  <a:txBody>
                    <a:bodyPr/>
                    <a:lstStyle/>
                    <a:p>
                      <a:r>
                        <a:rPr lang="en-US" sz="1600" b="1" dirty="0"/>
                        <a:t>Inventory</a:t>
                      </a:r>
                    </a:p>
                  </a:txBody>
                  <a:tcPr>
                    <a:solidFill>
                      <a:srgbClr val="E6E3D2"/>
                    </a:solidFill>
                  </a:tcPr>
                </a:tc>
                <a:tc>
                  <a:txBody>
                    <a:bodyPr/>
                    <a:lstStyle/>
                    <a:p>
                      <a:pPr algn="ctr"/>
                      <a:r>
                        <a:rPr lang="en-US" sz="1600" dirty="0"/>
                        <a:t>$50</a:t>
                      </a:r>
                    </a:p>
                  </a:txBody>
                  <a:tcPr>
                    <a:solidFill>
                      <a:srgbClr val="E6E3D2"/>
                    </a:solidFill>
                  </a:tcPr>
                </a:tc>
                <a:tc>
                  <a:txBody>
                    <a:bodyPr/>
                    <a:lstStyle/>
                    <a:p>
                      <a:pPr algn="ctr"/>
                      <a:r>
                        <a:rPr lang="en-US" sz="1600" dirty="0"/>
                        <a:t>$150</a:t>
                      </a:r>
                    </a:p>
                  </a:txBody>
                  <a:tcPr>
                    <a:solidFill>
                      <a:srgbClr val="E6E3D2"/>
                    </a:solidFill>
                  </a:tcPr>
                </a:tc>
                <a:tc>
                  <a:txBody>
                    <a:bodyPr/>
                    <a:lstStyle/>
                    <a:p>
                      <a:pPr algn="ctr"/>
                      <a:r>
                        <a:rPr lang="en-US" sz="1600" dirty="0"/>
                        <a:t>$200</a:t>
                      </a:r>
                    </a:p>
                  </a:txBody>
                  <a:tcPr>
                    <a:solidFill>
                      <a:srgbClr val="E6E3D2"/>
                    </a:solidFill>
                  </a:tcPr>
                </a:tc>
                <a:tc>
                  <a:txBody>
                    <a:bodyPr/>
                    <a:lstStyle/>
                    <a:p>
                      <a:pPr algn="ctr"/>
                      <a:r>
                        <a:rPr lang="en-US" sz="1600" dirty="0"/>
                        <a:t>$150</a:t>
                      </a:r>
                    </a:p>
                  </a:txBody>
                  <a:tcPr>
                    <a:solidFill>
                      <a:srgbClr val="E6E3D2"/>
                    </a:solidFill>
                  </a:tcPr>
                </a:tc>
                <a:tc>
                  <a:txBody>
                    <a:bodyPr/>
                    <a:lstStyle/>
                    <a:p>
                      <a:pPr algn="ctr"/>
                      <a:r>
                        <a:rPr lang="en-US" sz="1600" dirty="0"/>
                        <a:t>$50</a:t>
                      </a:r>
                    </a:p>
                  </a:txBody>
                  <a:tcPr>
                    <a:solidFill>
                      <a:srgbClr val="E6E3D2"/>
                    </a:solidFill>
                  </a:tcPr>
                </a:tc>
                <a:tc>
                  <a:txBody>
                    <a:bodyPr/>
                    <a:lstStyle/>
                    <a:p>
                      <a:pPr algn="ctr"/>
                      <a:r>
                        <a:rPr lang="en-US" sz="1600" dirty="0"/>
                        <a:t>$0</a:t>
                      </a:r>
                    </a:p>
                  </a:txBody>
                  <a:tcPr>
                    <a:solidFill>
                      <a:srgbClr val="E6E3D2"/>
                    </a:solidFill>
                  </a:tcPr>
                </a:tc>
                <a:tc>
                  <a:txBody>
                    <a:bodyPr/>
                    <a:lstStyle/>
                    <a:p>
                      <a:pPr algn="ctr"/>
                      <a:r>
                        <a:rPr lang="en-US" sz="1600" dirty="0"/>
                        <a:t>$600</a:t>
                      </a:r>
                    </a:p>
                  </a:txBody>
                  <a:tcPr>
                    <a:solidFill>
                      <a:srgbClr val="E6E3D2"/>
                    </a:solidFill>
                  </a:tcPr>
                </a:tc>
                <a:extLst>
                  <a:ext uri="{0D108BD9-81ED-4DB2-BD59-A6C34878D82A}">
                    <a16:rowId xmlns:a16="http://schemas.microsoft.com/office/drawing/2014/main" val="10007"/>
                  </a:ext>
                </a:extLst>
              </a:tr>
              <a:tr h="274320">
                <a:tc>
                  <a:txBody>
                    <a:bodyPr/>
                    <a:lstStyle/>
                    <a:p>
                      <a:r>
                        <a:rPr lang="en-US" sz="1600" b="1" dirty="0"/>
                        <a:t>Backlog</a:t>
                      </a:r>
                    </a:p>
                  </a:txBody>
                  <a:tcPr>
                    <a:solidFill>
                      <a:srgbClr val="E6E3D2"/>
                    </a:solidFill>
                  </a:tcPr>
                </a:tc>
                <a:tc>
                  <a:txBody>
                    <a:bodyPr/>
                    <a:lstStyle/>
                    <a:p>
                      <a:pPr algn="ctr"/>
                      <a:r>
                        <a:rPr lang="en-US" sz="1600" dirty="0"/>
                        <a:t>$0</a:t>
                      </a:r>
                    </a:p>
                  </a:txBody>
                  <a:tcPr>
                    <a:solidFill>
                      <a:srgbClr val="E6E3D2"/>
                    </a:solidFill>
                  </a:tcPr>
                </a:tc>
                <a:tc>
                  <a:txBody>
                    <a:bodyPr/>
                    <a:lstStyle/>
                    <a:p>
                      <a:pPr algn="ctr"/>
                      <a:r>
                        <a:rPr lang="en-US" sz="1600" dirty="0"/>
                        <a:t>$0</a:t>
                      </a:r>
                    </a:p>
                  </a:txBody>
                  <a:tcPr>
                    <a:solidFill>
                      <a:srgbClr val="E6E3D2"/>
                    </a:solidFill>
                  </a:tcPr>
                </a:tc>
                <a:tc>
                  <a:txBody>
                    <a:bodyPr/>
                    <a:lstStyle/>
                    <a:p>
                      <a:pPr algn="ctr"/>
                      <a:r>
                        <a:rPr lang="en-US" sz="1600" dirty="0"/>
                        <a:t>$0</a:t>
                      </a:r>
                    </a:p>
                  </a:txBody>
                  <a:tcPr>
                    <a:solidFill>
                      <a:srgbClr val="E6E3D2"/>
                    </a:solidFill>
                  </a:tcPr>
                </a:tc>
                <a:tc>
                  <a:txBody>
                    <a:bodyPr/>
                    <a:lstStyle/>
                    <a:p>
                      <a:pPr algn="ctr"/>
                      <a:r>
                        <a:rPr lang="en-US" sz="1600" dirty="0"/>
                        <a:t>$0</a:t>
                      </a:r>
                    </a:p>
                  </a:txBody>
                  <a:tcPr>
                    <a:solidFill>
                      <a:srgbClr val="E6E3D2"/>
                    </a:solidFill>
                  </a:tcPr>
                </a:tc>
                <a:tc>
                  <a:txBody>
                    <a:bodyPr/>
                    <a:lstStyle/>
                    <a:p>
                      <a:pPr algn="ctr"/>
                      <a:r>
                        <a:rPr lang="en-US" sz="1600" dirty="0"/>
                        <a:t>$500</a:t>
                      </a:r>
                    </a:p>
                  </a:txBody>
                  <a:tcPr>
                    <a:solidFill>
                      <a:srgbClr val="E6E3D2"/>
                    </a:solidFill>
                  </a:tcPr>
                </a:tc>
                <a:tc>
                  <a:txBody>
                    <a:bodyPr/>
                    <a:lstStyle/>
                    <a:p>
                      <a:pPr algn="ctr"/>
                      <a:r>
                        <a:rPr lang="en-US" sz="1600" dirty="0"/>
                        <a:t>$0</a:t>
                      </a:r>
                    </a:p>
                  </a:txBody>
                  <a:tcPr>
                    <a:solidFill>
                      <a:srgbClr val="E6E3D2"/>
                    </a:solidFill>
                  </a:tcPr>
                </a:tc>
                <a:tc>
                  <a:txBody>
                    <a:bodyPr/>
                    <a:lstStyle/>
                    <a:p>
                      <a:pPr algn="ctr"/>
                      <a:r>
                        <a:rPr lang="en-US" sz="1600" dirty="0"/>
                        <a:t>$500</a:t>
                      </a:r>
                    </a:p>
                  </a:txBody>
                  <a:tcPr>
                    <a:solidFill>
                      <a:srgbClr val="E6E3D2"/>
                    </a:solidFill>
                  </a:tcPr>
                </a:tc>
                <a:extLst>
                  <a:ext uri="{0D108BD9-81ED-4DB2-BD59-A6C34878D82A}">
                    <a16:rowId xmlns:a16="http://schemas.microsoft.com/office/drawing/2014/main" val="10008"/>
                  </a:ext>
                </a:extLst>
              </a:tr>
              <a:tr h="274320">
                <a:tc>
                  <a:txBody>
                    <a:bodyPr/>
                    <a:lstStyle/>
                    <a:p>
                      <a:pPr lvl="1"/>
                      <a:r>
                        <a:rPr lang="en-US" sz="1600" b="1" dirty="0"/>
                        <a:t>Total</a:t>
                      </a:r>
                    </a:p>
                  </a:txBody>
                  <a:tcPr>
                    <a:solidFill>
                      <a:srgbClr val="E6E3D2"/>
                    </a:solidFill>
                  </a:tcPr>
                </a:tc>
                <a:tc>
                  <a:txBody>
                    <a:bodyPr/>
                    <a:lstStyle/>
                    <a:p>
                      <a:pPr algn="ctr"/>
                      <a:r>
                        <a:rPr lang="en-US" sz="1600" dirty="0"/>
                        <a:t>$650</a:t>
                      </a:r>
                    </a:p>
                  </a:txBody>
                  <a:tcPr>
                    <a:solidFill>
                      <a:srgbClr val="E6E3D2"/>
                    </a:solidFill>
                  </a:tcPr>
                </a:tc>
                <a:tc>
                  <a:txBody>
                    <a:bodyPr/>
                    <a:lstStyle/>
                    <a:p>
                      <a:pPr algn="ctr"/>
                      <a:r>
                        <a:rPr lang="en-US" sz="1600" dirty="0"/>
                        <a:t>$750</a:t>
                      </a:r>
                    </a:p>
                  </a:txBody>
                  <a:tcPr>
                    <a:solidFill>
                      <a:srgbClr val="E6E3D2"/>
                    </a:solidFill>
                  </a:tcPr>
                </a:tc>
                <a:tc>
                  <a:txBody>
                    <a:bodyPr/>
                    <a:lstStyle/>
                    <a:p>
                      <a:pPr algn="ctr"/>
                      <a:r>
                        <a:rPr lang="en-US" sz="1600" dirty="0"/>
                        <a:t>$800</a:t>
                      </a:r>
                    </a:p>
                  </a:txBody>
                  <a:tcPr>
                    <a:solidFill>
                      <a:srgbClr val="E6E3D2"/>
                    </a:solidFill>
                  </a:tcPr>
                </a:tc>
                <a:tc>
                  <a:txBody>
                    <a:bodyPr/>
                    <a:lstStyle/>
                    <a:p>
                      <a:pPr algn="ctr"/>
                      <a:r>
                        <a:rPr lang="en-US" sz="1600" dirty="0"/>
                        <a:t>$750</a:t>
                      </a:r>
                    </a:p>
                  </a:txBody>
                  <a:tcPr>
                    <a:solidFill>
                      <a:srgbClr val="E6E3D2"/>
                    </a:solidFill>
                  </a:tcPr>
                </a:tc>
                <a:tc>
                  <a:txBody>
                    <a:bodyPr/>
                    <a:lstStyle/>
                    <a:p>
                      <a:pPr algn="ctr"/>
                      <a:r>
                        <a:rPr lang="en-US" sz="1600" dirty="0"/>
                        <a:t>$1,150</a:t>
                      </a:r>
                    </a:p>
                  </a:txBody>
                  <a:tcPr>
                    <a:solidFill>
                      <a:srgbClr val="E6E3D2"/>
                    </a:solidFill>
                  </a:tcPr>
                </a:tc>
                <a:tc>
                  <a:txBody>
                    <a:bodyPr/>
                    <a:lstStyle/>
                    <a:p>
                      <a:pPr algn="ctr"/>
                      <a:r>
                        <a:rPr lang="en-US" sz="1600" dirty="0"/>
                        <a:t>$600</a:t>
                      </a:r>
                    </a:p>
                  </a:txBody>
                  <a:tcPr>
                    <a:solidFill>
                      <a:srgbClr val="E6E3D2"/>
                    </a:solidFill>
                  </a:tcPr>
                </a:tc>
                <a:tc>
                  <a:txBody>
                    <a:bodyPr/>
                    <a:lstStyle/>
                    <a:p>
                      <a:pPr algn="ctr"/>
                      <a:r>
                        <a:rPr lang="en-US" sz="1600" dirty="0"/>
                        <a:t>$4,700</a:t>
                      </a:r>
                    </a:p>
                  </a:txBody>
                  <a:tcPr>
                    <a:solidFill>
                      <a:srgbClr val="E6E3D2"/>
                    </a:solid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8257410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Mathematical Techniques </a:t>
            </a:r>
            <a:endParaRPr lang="en-IN" dirty="0"/>
          </a:p>
        </p:txBody>
      </p:sp>
      <p:graphicFrame>
        <p:nvGraphicFramePr>
          <p:cNvPr id="5" name="Table 2">
            <a:extLst>
              <a:ext uri="{FF2B5EF4-FFF2-40B4-BE49-F238E27FC236}">
                <a16:creationId xmlns:a16="http://schemas.microsoft.com/office/drawing/2014/main" id="{40565A92-6EE4-47D4-B739-1A69EC80937B}"/>
              </a:ext>
            </a:extLst>
          </p:cNvPr>
          <p:cNvGraphicFramePr>
            <a:graphicFrameLocks noGrp="1"/>
          </p:cNvGraphicFramePr>
          <p:nvPr>
            <p:extLst>
              <p:ext uri="{D42A27DB-BD31-4B8C-83A1-F6EECF244321}">
                <p14:modId xmlns:p14="http://schemas.microsoft.com/office/powerpoint/2010/main" val="423185177"/>
              </p:ext>
            </p:extLst>
          </p:nvPr>
        </p:nvGraphicFramePr>
        <p:xfrm>
          <a:off x="440216" y="1349496"/>
          <a:ext cx="8305570" cy="3349832"/>
        </p:xfrm>
        <a:graphic>
          <a:graphicData uri="http://schemas.openxmlformats.org/drawingml/2006/table">
            <a:tbl>
              <a:tblPr firstRow="1" firstCol="1" lastRow="1" lastCol="1" bandRow="1" bandCol="1">
                <a:tableStyleId>{5940675A-B579-460E-94D1-54222C63F5DA}</a:tableStyleId>
              </a:tblPr>
              <a:tblGrid>
                <a:gridCol w="2023715">
                  <a:extLst>
                    <a:ext uri="{9D8B030D-6E8A-4147-A177-3AD203B41FA5}">
                      <a16:colId xmlns:a16="http://schemas.microsoft.com/office/drawing/2014/main" val="1990788214"/>
                    </a:ext>
                  </a:extLst>
                </a:gridCol>
                <a:gridCol w="2109115">
                  <a:extLst>
                    <a:ext uri="{9D8B030D-6E8A-4147-A177-3AD203B41FA5}">
                      <a16:colId xmlns:a16="http://schemas.microsoft.com/office/drawing/2014/main" val="3733304057"/>
                    </a:ext>
                  </a:extLst>
                </a:gridCol>
                <a:gridCol w="4172740">
                  <a:extLst>
                    <a:ext uri="{9D8B030D-6E8A-4147-A177-3AD203B41FA5}">
                      <a16:colId xmlns:a16="http://schemas.microsoft.com/office/drawing/2014/main" val="1953511571"/>
                    </a:ext>
                  </a:extLst>
                </a:gridCol>
              </a:tblGrid>
              <a:tr h="591559">
                <a:tc>
                  <a:txBody>
                    <a:bodyPr/>
                    <a:lstStyle/>
                    <a:p>
                      <a:pPr marL="127000" marR="0">
                        <a:lnSpc>
                          <a:spcPts val="1100"/>
                        </a:lnSpc>
                        <a:spcBef>
                          <a:spcPts val="0"/>
                        </a:spcBef>
                        <a:spcAft>
                          <a:spcPts val="0"/>
                        </a:spcAft>
                      </a:pPr>
                      <a:endParaRPr lang="en-US" sz="1600" b="1" dirty="0">
                        <a:effectLst/>
                      </a:endParaRPr>
                    </a:p>
                    <a:p>
                      <a:pPr marL="127000" marR="0">
                        <a:lnSpc>
                          <a:spcPts val="1100"/>
                        </a:lnSpc>
                        <a:spcBef>
                          <a:spcPts val="0"/>
                        </a:spcBef>
                        <a:spcAft>
                          <a:spcPts val="0"/>
                        </a:spcAft>
                      </a:pPr>
                      <a:r>
                        <a:rPr lang="en-US" sz="1600" b="1" dirty="0">
                          <a:effectLst/>
                        </a:rPr>
                        <a:t>Technique</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rgbClr val="D1CBAF"/>
                    </a:solidFill>
                  </a:tcPr>
                </a:tc>
                <a:tc>
                  <a:txBody>
                    <a:bodyPr/>
                    <a:lstStyle/>
                    <a:p>
                      <a:pPr marL="154940" marR="0">
                        <a:lnSpc>
                          <a:spcPts val="1100"/>
                        </a:lnSpc>
                        <a:spcBef>
                          <a:spcPts val="0"/>
                        </a:spcBef>
                        <a:spcAft>
                          <a:spcPts val="0"/>
                        </a:spcAft>
                      </a:pPr>
                      <a:endParaRPr lang="en-US" sz="1600" b="1" dirty="0">
                        <a:effectLst/>
                      </a:endParaRPr>
                    </a:p>
                    <a:p>
                      <a:pPr marL="154940" marR="0">
                        <a:lnSpc>
                          <a:spcPts val="1100"/>
                        </a:lnSpc>
                        <a:spcBef>
                          <a:spcPts val="0"/>
                        </a:spcBef>
                        <a:spcAft>
                          <a:spcPts val="0"/>
                        </a:spcAft>
                      </a:pPr>
                      <a:r>
                        <a:rPr lang="en-US" sz="1600" b="1" dirty="0">
                          <a:effectLst/>
                        </a:rPr>
                        <a:t>Solution Approach</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rgbClr val="D1CBAF"/>
                    </a:solidFill>
                  </a:tcPr>
                </a:tc>
                <a:tc>
                  <a:txBody>
                    <a:bodyPr/>
                    <a:lstStyle/>
                    <a:p>
                      <a:pPr marL="140335" marR="0">
                        <a:lnSpc>
                          <a:spcPts val="1100"/>
                        </a:lnSpc>
                        <a:spcBef>
                          <a:spcPts val="0"/>
                        </a:spcBef>
                        <a:spcAft>
                          <a:spcPts val="0"/>
                        </a:spcAft>
                      </a:pPr>
                      <a:endParaRPr lang="en-US" sz="1600" b="1" dirty="0">
                        <a:effectLst/>
                      </a:endParaRPr>
                    </a:p>
                    <a:p>
                      <a:pPr marL="140335" marR="0">
                        <a:lnSpc>
                          <a:spcPts val="1100"/>
                        </a:lnSpc>
                        <a:spcBef>
                          <a:spcPts val="0"/>
                        </a:spcBef>
                        <a:spcAft>
                          <a:spcPts val="0"/>
                        </a:spcAft>
                      </a:pPr>
                      <a:r>
                        <a:rPr lang="en-US" sz="1600" b="1" dirty="0">
                          <a:effectLst/>
                        </a:rPr>
                        <a:t>Characteristics</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rgbClr val="D1CBAF"/>
                    </a:solidFill>
                  </a:tcPr>
                </a:tc>
                <a:extLst>
                  <a:ext uri="{0D108BD9-81ED-4DB2-BD59-A6C34878D82A}">
                    <a16:rowId xmlns:a16="http://schemas.microsoft.com/office/drawing/2014/main" val="2138722300"/>
                  </a:ext>
                </a:extLst>
              </a:tr>
              <a:tr h="856241">
                <a:tc>
                  <a:txBody>
                    <a:bodyPr/>
                    <a:lstStyle/>
                    <a:p>
                      <a:pPr marL="127000" marR="0">
                        <a:spcBef>
                          <a:spcPts val="365"/>
                        </a:spcBef>
                        <a:spcAft>
                          <a:spcPts val="0"/>
                        </a:spcAft>
                      </a:pPr>
                      <a:r>
                        <a:rPr lang="en-US" sz="1600" i="1" dirty="0">
                          <a:effectLst/>
                        </a:rPr>
                        <a:t>Spreadsheet</a:t>
                      </a:r>
                      <a:endParaRPr lang="en-US" sz="1600" i="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rgbClr val="E6E3D2"/>
                    </a:solidFill>
                  </a:tcPr>
                </a:tc>
                <a:tc>
                  <a:txBody>
                    <a:bodyPr/>
                    <a:lstStyle/>
                    <a:p>
                      <a:pPr marL="154940" marR="0">
                        <a:spcBef>
                          <a:spcPts val="365"/>
                        </a:spcBef>
                        <a:spcAft>
                          <a:spcPts val="0"/>
                        </a:spcAft>
                      </a:pPr>
                      <a:r>
                        <a:rPr lang="en-US" sz="1600" dirty="0">
                          <a:effectLst/>
                        </a:rPr>
                        <a:t>Heuristic (trial and error)</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rgbClr val="E6E3D2"/>
                    </a:solidFill>
                  </a:tcPr>
                </a:tc>
                <a:tc>
                  <a:txBody>
                    <a:bodyPr/>
                    <a:lstStyle/>
                    <a:p>
                      <a:pPr marL="292735" marR="0" indent="-153035">
                        <a:spcBef>
                          <a:spcPts val="365"/>
                        </a:spcBef>
                        <a:spcAft>
                          <a:spcPts val="0"/>
                        </a:spcAft>
                      </a:pPr>
                      <a:r>
                        <a:rPr lang="en-US" sz="1600" dirty="0">
                          <a:effectLst/>
                        </a:rPr>
                        <a:t>Intuitively appealing, easy to understand; solution not necessarily optimal</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rgbClr val="E6E3D2"/>
                    </a:solidFill>
                  </a:tcPr>
                </a:tc>
                <a:extLst>
                  <a:ext uri="{0D108BD9-81ED-4DB2-BD59-A6C34878D82A}">
                    <a16:rowId xmlns:a16="http://schemas.microsoft.com/office/drawing/2014/main" val="396727485"/>
                  </a:ext>
                </a:extLst>
              </a:tr>
              <a:tr h="973626">
                <a:tc>
                  <a:txBody>
                    <a:bodyPr/>
                    <a:lstStyle/>
                    <a:p>
                      <a:pPr marL="127000" marR="0">
                        <a:spcBef>
                          <a:spcPts val="175"/>
                        </a:spcBef>
                        <a:spcAft>
                          <a:spcPts val="0"/>
                        </a:spcAft>
                      </a:pPr>
                      <a:r>
                        <a:rPr lang="en-US" sz="1600" i="1" dirty="0">
                          <a:effectLst/>
                        </a:rPr>
                        <a:t>Linear programming</a:t>
                      </a:r>
                      <a:endParaRPr lang="en-US" sz="1600" i="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rgbClr val="E6E3D2"/>
                    </a:solidFill>
                  </a:tcPr>
                </a:tc>
                <a:tc>
                  <a:txBody>
                    <a:bodyPr/>
                    <a:lstStyle/>
                    <a:p>
                      <a:pPr marL="154940" marR="0">
                        <a:spcBef>
                          <a:spcPts val="175"/>
                        </a:spcBef>
                        <a:spcAft>
                          <a:spcPts val="0"/>
                        </a:spcAft>
                      </a:pPr>
                      <a:r>
                        <a:rPr lang="en-US" sz="1600" dirty="0">
                          <a:effectLst/>
                        </a:rPr>
                        <a:t>Optimizing</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rgbClr val="E6E3D2"/>
                    </a:solidFill>
                  </a:tcPr>
                </a:tc>
                <a:tc>
                  <a:txBody>
                    <a:bodyPr/>
                    <a:lstStyle/>
                    <a:p>
                      <a:pPr marL="292735" marR="469265" indent="-152400">
                        <a:spcBef>
                          <a:spcPts val="175"/>
                        </a:spcBef>
                        <a:spcAft>
                          <a:spcPts val="0"/>
                        </a:spcAft>
                      </a:pPr>
                      <a:r>
                        <a:rPr lang="en-US" sz="1600" dirty="0">
                          <a:effectLst/>
                        </a:rPr>
                        <a:t>Computerized; linear assumptions not always valid</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rgbClr val="E6E3D2"/>
                    </a:solidFill>
                  </a:tcPr>
                </a:tc>
                <a:extLst>
                  <a:ext uri="{0D108BD9-81ED-4DB2-BD59-A6C34878D82A}">
                    <a16:rowId xmlns:a16="http://schemas.microsoft.com/office/drawing/2014/main" val="4165862580"/>
                  </a:ext>
                </a:extLst>
              </a:tr>
              <a:tr h="928406">
                <a:tc>
                  <a:txBody>
                    <a:bodyPr/>
                    <a:lstStyle/>
                    <a:p>
                      <a:pPr marL="127000" marR="0">
                        <a:spcBef>
                          <a:spcPts val="175"/>
                        </a:spcBef>
                        <a:spcAft>
                          <a:spcPts val="0"/>
                        </a:spcAft>
                      </a:pPr>
                      <a:r>
                        <a:rPr lang="en-US" sz="1600" i="1" dirty="0">
                          <a:effectLst/>
                        </a:rPr>
                        <a:t>Simulation</a:t>
                      </a:r>
                      <a:endParaRPr lang="en-US" sz="1600" i="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rgbClr val="E6E3D2"/>
                    </a:solidFill>
                  </a:tcPr>
                </a:tc>
                <a:tc>
                  <a:txBody>
                    <a:bodyPr/>
                    <a:lstStyle/>
                    <a:p>
                      <a:pPr marL="292735" marR="469265" indent="-152400" algn="l" rtl="0" eaLnBrk="1" latinLnBrk="0" hangingPunct="1">
                        <a:spcBef>
                          <a:spcPts val="175"/>
                        </a:spcBef>
                        <a:spcAft>
                          <a:spcPts val="0"/>
                        </a:spcAft>
                      </a:pPr>
                      <a:r>
                        <a:rPr kumimoji="0" lang="en-US" sz="1600" kern="1200" dirty="0">
                          <a:solidFill>
                            <a:schemeClr val="tx1"/>
                          </a:solidFill>
                          <a:effectLst/>
                          <a:latin typeface="+mn-lt"/>
                          <a:ea typeface="+mn-ea"/>
                          <a:cs typeface="+mn-cs"/>
                        </a:rPr>
                        <a:t>Heuristic (trial and error)</a:t>
                      </a:r>
                    </a:p>
                  </a:txBody>
                  <a:tcPr marL="0" marR="0" marT="0" marB="0">
                    <a:solidFill>
                      <a:srgbClr val="E6E3D2"/>
                    </a:solidFill>
                  </a:tcPr>
                </a:tc>
                <a:tc>
                  <a:txBody>
                    <a:bodyPr/>
                    <a:lstStyle/>
                    <a:p>
                      <a:pPr marL="292735" marR="469265" indent="-152400" algn="l" rtl="0" eaLnBrk="1" latinLnBrk="0" hangingPunct="1">
                        <a:lnSpc>
                          <a:spcPts val="1100"/>
                        </a:lnSpc>
                        <a:spcBef>
                          <a:spcPts val="175"/>
                        </a:spcBef>
                        <a:spcAft>
                          <a:spcPts val="0"/>
                        </a:spcAft>
                      </a:pPr>
                      <a:endParaRPr kumimoji="0" lang="en-US" sz="1600" kern="1200" dirty="0">
                        <a:solidFill>
                          <a:schemeClr val="tx1"/>
                        </a:solidFill>
                        <a:effectLst/>
                        <a:latin typeface="+mn-lt"/>
                        <a:ea typeface="+mn-ea"/>
                        <a:cs typeface="+mn-cs"/>
                      </a:endParaRPr>
                    </a:p>
                    <a:p>
                      <a:pPr marL="292735" marR="469265" indent="-152400">
                        <a:spcBef>
                          <a:spcPts val="175"/>
                        </a:spcBef>
                        <a:spcAft>
                          <a:spcPts val="0"/>
                        </a:spcAft>
                      </a:pPr>
                      <a:r>
                        <a:rPr lang="en-US" sz="1600" dirty="0">
                          <a:effectLst/>
                        </a:rPr>
                        <a:t>Computerized model can be examined under a variety of conditions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rgbClr val="E6E3D2"/>
                    </a:solidFill>
                  </a:tcPr>
                </a:tc>
                <a:extLst>
                  <a:ext uri="{0D108BD9-81ED-4DB2-BD59-A6C34878D82A}">
                    <a16:rowId xmlns:a16="http://schemas.microsoft.com/office/drawing/2014/main" val="719503306"/>
                  </a:ext>
                </a:extLst>
              </a:tr>
            </a:tbl>
          </a:graphicData>
        </a:graphic>
      </p:graphicFrame>
      <p:sp>
        <p:nvSpPr>
          <p:cNvPr id="3" name="Content Placeholder 3">
            <a:extLst>
              <a:ext uri="{FF2B5EF4-FFF2-40B4-BE49-F238E27FC236}">
                <a16:creationId xmlns:a16="http://schemas.microsoft.com/office/drawing/2014/main" id="{0A9D0EF9-353E-422A-8777-49E6B33374C0}"/>
              </a:ext>
            </a:extLst>
          </p:cNvPr>
          <p:cNvSpPr>
            <a:spLocks noGrp="1"/>
          </p:cNvSpPr>
          <p:nvPr>
            <p:ph sz="quarter" idx="11"/>
          </p:nvPr>
        </p:nvSpPr>
        <p:spPr>
          <a:xfrm>
            <a:off x="406400" y="5017374"/>
            <a:ext cx="8287657" cy="365760"/>
          </a:xfrm>
        </p:spPr>
        <p:txBody>
          <a:bodyPr/>
          <a:lstStyle/>
          <a:p>
            <a:pPr algn="ctr"/>
            <a:r>
              <a:rPr lang="en-US" sz="1800" b="1" dirty="0">
                <a:solidFill>
                  <a:srgbClr val="006B9E"/>
                </a:solidFill>
                <a:ea typeface="Calibri" panose="020F0502020204030204" pitchFamily="34" charset="0"/>
              </a:rPr>
              <a:t>TABLE 11.7  </a:t>
            </a:r>
            <a:r>
              <a:rPr lang="en-US" sz="1800" dirty="0">
                <a:solidFill>
                  <a:srgbClr val="231F20"/>
                </a:solidFill>
                <a:ea typeface="Times New Roman" panose="02020603050405020304" pitchFamily="18" charset="0"/>
                <a:cs typeface="Times New Roman" panose="02020603050405020304" pitchFamily="18" charset="0"/>
              </a:rPr>
              <a:t>Summary of mathematical planning techniques</a:t>
            </a:r>
            <a:endParaRPr lang="en-US" sz="1800" dirty="0"/>
          </a:p>
        </p:txBody>
      </p:sp>
    </p:spTree>
    <p:extLst>
      <p:ext uri="{BB962C8B-B14F-4D97-AF65-F5344CB8AC3E}">
        <p14:creationId xmlns:p14="http://schemas.microsoft.com/office/powerpoint/2010/main" val="7097280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Aggregate Planning</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11.1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Aggregate planning</a:t>
            </a:r>
          </a:p>
          <a:p>
            <a:pPr lvl="1"/>
            <a:r>
              <a:rPr lang="en-US" dirty="0"/>
              <a:t>Intermediate-range capacity planning that typically covers a time horizon of 2 to up to 18 months</a:t>
            </a:r>
          </a:p>
          <a:p>
            <a:pPr lvl="1"/>
            <a:r>
              <a:rPr lang="en-US" dirty="0"/>
              <a:t>Useful for organizations that experience seasonal or other variations in demand</a:t>
            </a:r>
          </a:p>
          <a:p>
            <a:pPr lvl="1"/>
            <a:r>
              <a:rPr lang="en-US" b="1" dirty="0"/>
              <a:t>Goal:</a:t>
            </a:r>
          </a:p>
          <a:p>
            <a:pPr lvl="2"/>
            <a:r>
              <a:rPr lang="en-US" sz="2200" dirty="0"/>
              <a:t>Achieve a production plan that will effectively utilize the organization’s resources to satisfy demand</a:t>
            </a:r>
          </a:p>
        </p:txBody>
      </p:sp>
    </p:spTree>
    <p:extLst>
      <p:ext uri="{BB962C8B-B14F-4D97-AF65-F5344CB8AC3E}">
        <p14:creationId xmlns:p14="http://schemas.microsoft.com/office/powerpoint/2010/main" val="30207406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Aggregate Planning in Services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11.6</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400"/>
              </a:spcAft>
            </a:pPr>
            <a:r>
              <a:rPr lang="en-US" sz="2000" b="1" dirty="0"/>
              <a:t>Hospitals:</a:t>
            </a:r>
          </a:p>
          <a:p>
            <a:pPr lvl="1">
              <a:spcBef>
                <a:spcPts val="600"/>
              </a:spcBef>
              <a:spcAft>
                <a:spcPts val="400"/>
              </a:spcAft>
            </a:pPr>
            <a:r>
              <a:rPr lang="en-US" sz="2000" dirty="0"/>
              <a:t>Aggregate planning used to allocate funds, staff, and supplies to meet the demands of patients for their medical services</a:t>
            </a:r>
          </a:p>
          <a:p>
            <a:pPr>
              <a:spcBef>
                <a:spcPts val="600"/>
              </a:spcBef>
              <a:spcAft>
                <a:spcPts val="400"/>
              </a:spcAft>
            </a:pPr>
            <a:r>
              <a:rPr lang="en-US" sz="2000" b="1" dirty="0"/>
              <a:t>Airlines:</a:t>
            </a:r>
          </a:p>
          <a:p>
            <a:pPr lvl="1">
              <a:spcBef>
                <a:spcPts val="600"/>
              </a:spcBef>
              <a:spcAft>
                <a:spcPts val="400"/>
              </a:spcAft>
            </a:pPr>
            <a:r>
              <a:rPr lang="en-US" sz="2000" dirty="0"/>
              <a:t>Aggregate planning in this environment is complex due to the number of factors involved</a:t>
            </a:r>
          </a:p>
          <a:p>
            <a:pPr lvl="1">
              <a:spcBef>
                <a:spcPts val="600"/>
              </a:spcBef>
              <a:spcAft>
                <a:spcPts val="400"/>
              </a:spcAft>
            </a:pPr>
            <a:r>
              <a:rPr lang="en-US" sz="2000" dirty="0"/>
              <a:t>Capacity decisions must take into account the percentage of seats to be allocated to various fare classes in order to maximize profit or yield</a:t>
            </a:r>
          </a:p>
          <a:p>
            <a:pPr>
              <a:spcBef>
                <a:spcPts val="600"/>
              </a:spcBef>
              <a:spcAft>
                <a:spcPts val="400"/>
              </a:spcAft>
            </a:pPr>
            <a:r>
              <a:rPr lang="en-US" sz="2000" b="1" dirty="0"/>
              <a:t>Restaurants:</a:t>
            </a:r>
          </a:p>
          <a:p>
            <a:pPr lvl="1">
              <a:spcBef>
                <a:spcPts val="600"/>
              </a:spcBef>
              <a:spcAft>
                <a:spcPts val="400"/>
              </a:spcAft>
            </a:pPr>
            <a:r>
              <a:rPr lang="en-US" sz="2000" dirty="0"/>
              <a:t>Aggregate planning in high-volume businesses is directed toward smoothing the service rate, determining workforce size, and managing demand to match a fixed capacity</a:t>
            </a:r>
          </a:p>
          <a:p>
            <a:pPr lvl="1">
              <a:spcBef>
                <a:spcPts val="600"/>
              </a:spcBef>
              <a:spcAft>
                <a:spcPts val="400"/>
              </a:spcAft>
            </a:pPr>
            <a:r>
              <a:rPr lang="en-US" sz="2000" dirty="0"/>
              <a:t>Can use inventory; however, it is perishable</a:t>
            </a:r>
          </a:p>
        </p:txBody>
      </p:sp>
    </p:spTree>
    <p:extLst>
      <p:ext uri="{BB962C8B-B14F-4D97-AF65-F5344CB8AC3E}">
        <p14:creationId xmlns:p14="http://schemas.microsoft.com/office/powerpoint/2010/main" val="35364023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Aggregate Planning in Services (cont.)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11.6</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dirty="0"/>
              <a:t>The resulting plan in services is a time-phased projection of service staff requirements</a:t>
            </a:r>
          </a:p>
          <a:p>
            <a:pPr>
              <a:spcBef>
                <a:spcPts val="600"/>
              </a:spcBef>
              <a:spcAft>
                <a:spcPts val="600"/>
              </a:spcAft>
            </a:pPr>
            <a:r>
              <a:rPr lang="en-US" dirty="0"/>
              <a:t>Aggregate planning in manufacturing and services is similar, but there are some key differences:</a:t>
            </a:r>
          </a:p>
          <a:p>
            <a:pPr marL="457200" lvl="1" indent="-457200">
              <a:spcBef>
                <a:spcPts val="600"/>
              </a:spcBef>
              <a:spcAft>
                <a:spcPts val="600"/>
              </a:spcAft>
              <a:buFontTx/>
              <a:buAutoNum type="arabicPeriod"/>
            </a:pPr>
            <a:r>
              <a:rPr lang="en-US" sz="2000" dirty="0"/>
              <a:t>Demand for service can be difficult to predict</a:t>
            </a:r>
          </a:p>
          <a:p>
            <a:pPr marL="457200" lvl="1" indent="-457200">
              <a:spcBef>
                <a:spcPts val="600"/>
              </a:spcBef>
              <a:spcAft>
                <a:spcPts val="600"/>
              </a:spcAft>
              <a:buFontTx/>
              <a:buAutoNum type="arabicPeriod"/>
            </a:pPr>
            <a:r>
              <a:rPr lang="en-US" sz="2000" dirty="0"/>
              <a:t>Capacity availability can be difficult to predict</a:t>
            </a:r>
          </a:p>
          <a:p>
            <a:pPr marL="457200" lvl="1" indent="-457200">
              <a:spcBef>
                <a:spcPts val="600"/>
              </a:spcBef>
              <a:spcAft>
                <a:spcPts val="600"/>
              </a:spcAft>
              <a:buFontTx/>
              <a:buAutoNum type="arabicPeriod"/>
            </a:pPr>
            <a:r>
              <a:rPr lang="en-US" sz="2000" dirty="0"/>
              <a:t>Labor flexibility can be an advantage in services</a:t>
            </a:r>
          </a:p>
          <a:p>
            <a:pPr marL="457200" lvl="1" indent="-457200">
              <a:spcBef>
                <a:spcPts val="600"/>
              </a:spcBef>
              <a:spcAft>
                <a:spcPts val="600"/>
              </a:spcAft>
              <a:buFontTx/>
              <a:buAutoNum type="arabicPeriod"/>
            </a:pPr>
            <a:r>
              <a:rPr lang="en-US" sz="2000" dirty="0"/>
              <a:t>Services occur when they are rendered</a:t>
            </a:r>
          </a:p>
        </p:txBody>
      </p:sp>
    </p:spTree>
    <p:extLst>
      <p:ext uri="{BB962C8B-B14F-4D97-AF65-F5344CB8AC3E}">
        <p14:creationId xmlns:p14="http://schemas.microsoft.com/office/powerpoint/2010/main" val="34741898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Yield Management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11.6</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Yield management</a:t>
            </a:r>
          </a:p>
          <a:p>
            <a:pPr lvl="1"/>
            <a:r>
              <a:rPr lang="en-US" dirty="0"/>
              <a:t>An approach to maximizing revenue by using a strategy of variable pricing; prices are set relative to capacity availability</a:t>
            </a:r>
          </a:p>
          <a:p>
            <a:pPr lvl="2"/>
            <a:r>
              <a:rPr lang="en-US" sz="2200" dirty="0"/>
              <a:t>During periods of low demand, price discounts are offered</a:t>
            </a:r>
          </a:p>
          <a:p>
            <a:pPr lvl="2"/>
            <a:r>
              <a:rPr lang="en-US" sz="2200" dirty="0"/>
              <a:t>During periods of peak demand, higher prices are charged</a:t>
            </a:r>
          </a:p>
          <a:p>
            <a:pPr lvl="2"/>
            <a:r>
              <a:rPr lang="en-US" sz="2200" dirty="0"/>
              <a:t>Users of yield management include</a:t>
            </a:r>
          </a:p>
          <a:p>
            <a:pPr marL="914400" lvl="3" indent="-280988">
              <a:buFont typeface="Arial" pitchFamily="34" charset="0"/>
              <a:buChar char="•"/>
            </a:pPr>
            <a:r>
              <a:rPr lang="en-US" sz="2000" dirty="0"/>
              <a:t>Airlines, restaurants, hotels, restaurants</a:t>
            </a:r>
          </a:p>
        </p:txBody>
      </p:sp>
    </p:spTree>
    <p:extLst>
      <p:ext uri="{BB962C8B-B14F-4D97-AF65-F5344CB8AC3E}">
        <p14:creationId xmlns:p14="http://schemas.microsoft.com/office/powerpoint/2010/main" val="22581896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Disaggregation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11.7</a:t>
            </a:r>
          </a:p>
        </p:txBody>
      </p:sp>
      <p:pic>
        <p:nvPicPr>
          <p:cNvPr id="14338" name="Picture 3" descr="A flow chart with Aggregate planning leading to Disaggregation, which leads to Master schedu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9450" y="1214280"/>
            <a:ext cx="2565101" cy="49505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44997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Disaggregating the Aggregate Plan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11.7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b="1" dirty="0">
                <a:solidFill>
                  <a:srgbClr val="303B2C"/>
                </a:solidFill>
              </a:rPr>
              <a:t>Master schedule:</a:t>
            </a:r>
            <a:r>
              <a:rPr lang="en-US" dirty="0">
                <a:solidFill>
                  <a:srgbClr val="303B2C"/>
                </a:solidFill>
              </a:rPr>
              <a:t> </a:t>
            </a:r>
          </a:p>
          <a:p>
            <a:pPr lvl="1">
              <a:spcBef>
                <a:spcPts val="600"/>
              </a:spcBef>
              <a:spcAft>
                <a:spcPts val="600"/>
              </a:spcAft>
            </a:pPr>
            <a:r>
              <a:rPr lang="en-US" dirty="0">
                <a:solidFill>
                  <a:srgbClr val="303B2C"/>
                </a:solidFill>
              </a:rPr>
              <a:t>The result of disaggregating an aggregate plan</a:t>
            </a:r>
          </a:p>
          <a:p>
            <a:pPr lvl="1">
              <a:spcBef>
                <a:spcPts val="600"/>
              </a:spcBef>
              <a:spcAft>
                <a:spcPts val="600"/>
              </a:spcAft>
            </a:pPr>
            <a:r>
              <a:rPr lang="en-US" dirty="0">
                <a:solidFill>
                  <a:srgbClr val="303B2C"/>
                </a:solidFill>
              </a:rPr>
              <a:t>Shows quantity and timing of specific end items for a scheduled horizon</a:t>
            </a:r>
          </a:p>
        </p:txBody>
      </p:sp>
    </p:spTree>
    <p:extLst>
      <p:ext uri="{BB962C8B-B14F-4D97-AF65-F5344CB8AC3E}">
        <p14:creationId xmlns:p14="http://schemas.microsoft.com/office/powerpoint/2010/main" val="24602643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Master Scheduling</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11.8</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898" y="1276708"/>
            <a:ext cx="8595360" cy="5029200"/>
          </a:xfrm>
        </p:spPr>
        <p:txBody>
          <a:bodyPr/>
          <a:lstStyle/>
          <a:p>
            <a:pPr>
              <a:spcBef>
                <a:spcPts val="600"/>
              </a:spcBef>
              <a:spcAft>
                <a:spcPts val="600"/>
              </a:spcAft>
            </a:pPr>
            <a:r>
              <a:rPr lang="en-US" dirty="0"/>
              <a:t>The heart of production planning and control</a:t>
            </a:r>
          </a:p>
          <a:p>
            <a:pPr lvl="1">
              <a:spcBef>
                <a:spcPts val="600"/>
              </a:spcBef>
              <a:spcAft>
                <a:spcPts val="600"/>
              </a:spcAft>
            </a:pPr>
            <a:r>
              <a:rPr lang="en-US" dirty="0"/>
              <a:t>It determines the quantity needed to meet demand from all sources</a:t>
            </a:r>
          </a:p>
          <a:p>
            <a:pPr lvl="1">
              <a:spcBef>
                <a:spcPts val="600"/>
              </a:spcBef>
              <a:spcAft>
                <a:spcPts val="600"/>
              </a:spcAft>
            </a:pPr>
            <a:r>
              <a:rPr lang="en-US" dirty="0"/>
              <a:t>It interfaces with</a:t>
            </a:r>
          </a:p>
          <a:p>
            <a:pPr lvl="2">
              <a:spcBef>
                <a:spcPts val="600"/>
              </a:spcBef>
              <a:spcAft>
                <a:spcPts val="600"/>
              </a:spcAft>
            </a:pPr>
            <a:r>
              <a:rPr lang="en-US" sz="2200" dirty="0"/>
              <a:t>Marketing</a:t>
            </a:r>
          </a:p>
          <a:p>
            <a:pPr lvl="2">
              <a:spcBef>
                <a:spcPts val="600"/>
              </a:spcBef>
              <a:spcAft>
                <a:spcPts val="600"/>
              </a:spcAft>
            </a:pPr>
            <a:r>
              <a:rPr lang="en-US" sz="2200" dirty="0"/>
              <a:t>Capacity planning</a:t>
            </a:r>
          </a:p>
          <a:p>
            <a:pPr lvl="2">
              <a:spcBef>
                <a:spcPts val="600"/>
              </a:spcBef>
              <a:spcAft>
                <a:spcPts val="600"/>
              </a:spcAft>
            </a:pPr>
            <a:r>
              <a:rPr lang="en-US" sz="2200" dirty="0"/>
              <a:t>Production planning</a:t>
            </a:r>
          </a:p>
          <a:p>
            <a:pPr lvl="2">
              <a:spcBef>
                <a:spcPts val="600"/>
              </a:spcBef>
              <a:spcAft>
                <a:spcPts val="600"/>
              </a:spcAft>
            </a:pPr>
            <a:r>
              <a:rPr lang="en-US" sz="2200" dirty="0"/>
              <a:t>Distribution planning</a:t>
            </a:r>
          </a:p>
          <a:p>
            <a:pPr lvl="1">
              <a:spcBef>
                <a:spcPts val="600"/>
              </a:spcBef>
              <a:spcAft>
                <a:spcPts val="600"/>
              </a:spcAft>
            </a:pPr>
            <a:r>
              <a:rPr lang="en-US" dirty="0"/>
              <a:t>Provides senior management with the ability to determine whether the business plan and its strategic objectives will be achieved</a:t>
            </a:r>
          </a:p>
        </p:txBody>
      </p:sp>
    </p:spTree>
    <p:extLst>
      <p:ext uri="{BB962C8B-B14F-4D97-AF65-F5344CB8AC3E}">
        <p14:creationId xmlns:p14="http://schemas.microsoft.com/office/powerpoint/2010/main" val="19992495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a:xfrm>
            <a:off x="342900" y="304800"/>
            <a:ext cx="8458200" cy="678611"/>
          </a:xfrm>
        </p:spPr>
        <p:txBody>
          <a:bodyPr/>
          <a:lstStyle/>
          <a:p>
            <a:r>
              <a:rPr lang="en-US" dirty="0"/>
              <a:t>Time Fences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11.8</a:t>
            </a:r>
          </a:p>
        </p:txBody>
      </p:sp>
      <p:pic>
        <p:nvPicPr>
          <p:cNvPr id="15362" name="Picture 3" descr="A part of a master schedule where periods 1-3 are frozen (firm or fixed), 4-5 are slushy (somewhat firm), and 6-9 are liquid (op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6445" y="1985963"/>
            <a:ext cx="6511110" cy="2989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257095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The Master Scheduling Process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11.8</a:t>
            </a:r>
          </a:p>
        </p:txBody>
      </p:sp>
      <p:pic>
        <p:nvPicPr>
          <p:cNvPr id="16386" name="Picture 3" descr="An organizational chart showing the master scheduling proces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025" y="2262188"/>
            <a:ext cx="7981950" cy="2333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Placeholder 4">
            <a:extLst>
              <a:ext uri="{FF2B5EF4-FFF2-40B4-BE49-F238E27FC236}">
                <a16:creationId xmlns:a16="http://schemas.microsoft.com/office/drawing/2014/main" id="{9B058E58-4662-4FCD-A79F-BEE2D2E649FC}"/>
              </a:ext>
            </a:extLst>
          </p:cNvPr>
          <p:cNvSpPr>
            <a:spLocks noGrp="1"/>
          </p:cNvSpPr>
          <p:nvPr>
            <p:ph type="body" sz="quarter" idx="29"/>
          </p:nvPr>
        </p:nvSpPr>
        <p:spPr>
          <a:xfrm>
            <a:off x="3200400" y="6324600"/>
            <a:ext cx="2743200" cy="192024"/>
          </a:xfrm>
        </p:spPr>
        <p:txBody>
          <a:bodyPr/>
          <a:lstStyle/>
          <a:p>
            <a:r>
              <a:rPr lang="en-US" dirty="0">
                <a:hlinkClick r:id="rId3" action="ppaction://hlinksldjump"/>
              </a:rPr>
              <a:t>Access the text alternative for slide images.</a:t>
            </a:r>
          </a:p>
        </p:txBody>
      </p:sp>
    </p:spTree>
    <p:extLst>
      <p:ext uri="{BB962C8B-B14F-4D97-AF65-F5344CB8AC3E}">
        <p14:creationId xmlns:p14="http://schemas.microsoft.com/office/powerpoint/2010/main" val="3246519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The Master Scheduling Process (cont.)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11.8</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400"/>
              </a:spcAft>
            </a:pPr>
            <a:r>
              <a:rPr lang="en-US" dirty="0"/>
              <a:t>The master production schedule (MPS) is one of the primary outputs of the master scheduling process</a:t>
            </a:r>
          </a:p>
          <a:p>
            <a:pPr lvl="1">
              <a:spcBef>
                <a:spcPts val="600"/>
              </a:spcBef>
              <a:spcAft>
                <a:spcPts val="400"/>
              </a:spcAft>
            </a:pPr>
            <a:r>
              <a:rPr lang="en-US" dirty="0"/>
              <a:t>Once a </a:t>
            </a:r>
            <a:r>
              <a:rPr lang="en-US" i="1" dirty="0"/>
              <a:t>tentative</a:t>
            </a:r>
            <a:r>
              <a:rPr lang="en-US" dirty="0"/>
              <a:t> MPS has been developed, it must be validated</a:t>
            </a:r>
          </a:p>
          <a:p>
            <a:pPr>
              <a:spcBef>
                <a:spcPts val="600"/>
              </a:spcBef>
              <a:spcAft>
                <a:spcPts val="400"/>
              </a:spcAft>
            </a:pPr>
            <a:r>
              <a:rPr lang="en-US" b="1" dirty="0"/>
              <a:t>Rough cut capacity planning (RCCP) </a:t>
            </a:r>
            <a:r>
              <a:rPr lang="en-US" dirty="0"/>
              <a:t>is a tool used in the validation process</a:t>
            </a:r>
          </a:p>
          <a:p>
            <a:pPr lvl="1">
              <a:spcBef>
                <a:spcPts val="600"/>
              </a:spcBef>
              <a:spcAft>
                <a:spcPts val="400"/>
              </a:spcAft>
            </a:pPr>
            <a:r>
              <a:rPr lang="en-US" dirty="0"/>
              <a:t>Approximate balancing of capacity and demand to test the feasibility of a master schedule</a:t>
            </a:r>
          </a:p>
          <a:p>
            <a:pPr lvl="1">
              <a:spcBef>
                <a:spcPts val="600"/>
              </a:spcBef>
              <a:spcAft>
                <a:spcPts val="400"/>
              </a:spcAft>
            </a:pPr>
            <a:r>
              <a:rPr lang="en-US" dirty="0"/>
              <a:t>Involves checking the capacities of production and warehouse facilities, labor, and vendors to ensure no gross deficiencies exist that will render the MPS unworkable</a:t>
            </a:r>
          </a:p>
        </p:txBody>
      </p:sp>
    </p:spTree>
    <p:extLst>
      <p:ext uri="{BB962C8B-B14F-4D97-AF65-F5344CB8AC3E}">
        <p14:creationId xmlns:p14="http://schemas.microsoft.com/office/powerpoint/2010/main" val="3876355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MPS – Forecasts and Customer Orders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3696" y="6246786"/>
            <a:ext cx="8458200" cy="360361"/>
          </a:xfrm>
        </p:spPr>
        <p:txBody>
          <a:bodyPr/>
          <a:lstStyle/>
          <a:p>
            <a:r>
              <a:rPr lang="en-US" sz="1800" b="1" dirty="0">
                <a:solidFill>
                  <a:schemeClr val="tx1"/>
                </a:solidFill>
              </a:rPr>
              <a:t>LO 11.8</a:t>
            </a:r>
          </a:p>
        </p:txBody>
      </p:sp>
      <p:sp>
        <p:nvSpPr>
          <p:cNvPr id="8" name="Content Placeholder 3"/>
          <p:cNvSpPr>
            <a:spLocks noGrp="1"/>
          </p:cNvSpPr>
          <p:nvPr>
            <p:ph sz="quarter" idx="14"/>
          </p:nvPr>
        </p:nvSpPr>
        <p:spPr>
          <a:xfrm>
            <a:off x="1554956" y="1331656"/>
            <a:ext cx="6688931" cy="404164"/>
          </a:xfrm>
          <a:solidFill>
            <a:srgbClr val="D1CBAF"/>
          </a:solidFill>
          <a:ln>
            <a:solidFill>
              <a:schemeClr val="tx1"/>
            </a:solidFill>
          </a:ln>
        </p:spPr>
        <p:txBody>
          <a:bodyPr/>
          <a:lstStyle/>
          <a:p>
            <a:pPr indent="1312863">
              <a:tabLst>
                <a:tab pos="4513263" algn="l"/>
              </a:tabLst>
            </a:pPr>
            <a:r>
              <a:rPr lang="en-US" sz="1600" dirty="0"/>
              <a:t>June	July</a:t>
            </a:r>
          </a:p>
        </p:txBody>
      </p:sp>
      <p:graphicFrame>
        <p:nvGraphicFramePr>
          <p:cNvPr id="6" name="Table 4"/>
          <p:cNvGraphicFramePr>
            <a:graphicFrameLocks noGrp="1"/>
          </p:cNvGraphicFramePr>
          <p:nvPr>
            <p:extLst>
              <p:ext uri="{D42A27DB-BD31-4B8C-83A1-F6EECF244321}">
                <p14:modId xmlns:p14="http://schemas.microsoft.com/office/powerpoint/2010/main" val="3184027341"/>
              </p:ext>
            </p:extLst>
          </p:nvPr>
        </p:nvGraphicFramePr>
        <p:xfrm>
          <a:off x="342901" y="1730363"/>
          <a:ext cx="7901447" cy="782320"/>
        </p:xfrm>
        <a:graphic>
          <a:graphicData uri="http://schemas.openxmlformats.org/drawingml/2006/table">
            <a:tbl>
              <a:tblPr firstRow="1" bandRow="1">
                <a:tableStyleId>{5C22544A-7EE6-4342-B048-85BDC9FD1C3A}</a:tableStyleId>
              </a:tblPr>
              <a:tblGrid>
                <a:gridCol w="1215152">
                  <a:extLst>
                    <a:ext uri="{9D8B030D-6E8A-4147-A177-3AD203B41FA5}">
                      <a16:colId xmlns:a16="http://schemas.microsoft.com/office/drawing/2014/main" val="20000"/>
                    </a:ext>
                  </a:extLst>
                </a:gridCol>
                <a:gridCol w="886412">
                  <a:extLst>
                    <a:ext uri="{9D8B030D-6E8A-4147-A177-3AD203B41FA5}">
                      <a16:colId xmlns:a16="http://schemas.microsoft.com/office/drawing/2014/main" val="20001"/>
                    </a:ext>
                  </a:extLst>
                </a:gridCol>
                <a:gridCol w="769760">
                  <a:extLst>
                    <a:ext uri="{9D8B030D-6E8A-4147-A177-3AD203B41FA5}">
                      <a16:colId xmlns:a16="http://schemas.microsoft.com/office/drawing/2014/main" val="20002"/>
                    </a:ext>
                  </a:extLst>
                </a:gridCol>
                <a:gridCol w="797336">
                  <a:extLst>
                    <a:ext uri="{9D8B030D-6E8A-4147-A177-3AD203B41FA5}">
                      <a16:colId xmlns:a16="http://schemas.microsoft.com/office/drawing/2014/main" val="20003"/>
                    </a:ext>
                  </a:extLst>
                </a:gridCol>
                <a:gridCol w="678426">
                  <a:extLst>
                    <a:ext uri="{9D8B030D-6E8A-4147-A177-3AD203B41FA5}">
                      <a16:colId xmlns:a16="http://schemas.microsoft.com/office/drawing/2014/main" val="20004"/>
                    </a:ext>
                  </a:extLst>
                </a:gridCol>
                <a:gridCol w="781665">
                  <a:extLst>
                    <a:ext uri="{9D8B030D-6E8A-4147-A177-3AD203B41FA5}">
                      <a16:colId xmlns:a16="http://schemas.microsoft.com/office/drawing/2014/main" val="20005"/>
                    </a:ext>
                  </a:extLst>
                </a:gridCol>
                <a:gridCol w="870154">
                  <a:extLst>
                    <a:ext uri="{9D8B030D-6E8A-4147-A177-3AD203B41FA5}">
                      <a16:colId xmlns:a16="http://schemas.microsoft.com/office/drawing/2014/main" val="20006"/>
                    </a:ext>
                  </a:extLst>
                </a:gridCol>
                <a:gridCol w="973394">
                  <a:extLst>
                    <a:ext uri="{9D8B030D-6E8A-4147-A177-3AD203B41FA5}">
                      <a16:colId xmlns:a16="http://schemas.microsoft.com/office/drawing/2014/main" val="20007"/>
                    </a:ext>
                  </a:extLst>
                </a:gridCol>
                <a:gridCol w="929148">
                  <a:extLst>
                    <a:ext uri="{9D8B030D-6E8A-4147-A177-3AD203B41FA5}">
                      <a16:colId xmlns:a16="http://schemas.microsoft.com/office/drawing/2014/main" val="20008"/>
                    </a:ext>
                  </a:extLst>
                </a:gridCol>
              </a:tblGrid>
              <a:tr h="37084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1600" b="1" i="0" u="none" strike="noStrike" cap="none" normalizeH="0" baseline="0" dirty="0">
                        <a:ln>
                          <a:noFill/>
                        </a:ln>
                        <a:solidFill>
                          <a:schemeClr val="tx1"/>
                        </a:solidFill>
                        <a:effectLst/>
                        <a:latin typeface="Arial" charset="0"/>
                      </a:endParaRPr>
                    </a:p>
                  </a:txBody>
                  <a:tcPr anchor="ctr"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4</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5</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6</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7</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8</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extLst>
                  <a:ext uri="{0D108BD9-81ED-4DB2-BD59-A6C34878D82A}">
                    <a16:rowId xmlns:a16="http://schemas.microsoft.com/office/drawing/2014/main" val="10000"/>
                  </a:ext>
                </a:extLst>
              </a:tr>
              <a:tr h="41148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Forecast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30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30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30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30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40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40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40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40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1"/>
                  </a:ext>
                </a:extLst>
              </a:tr>
            </a:tbl>
          </a:graphicData>
        </a:graphic>
      </p:graphicFrame>
      <p:sp>
        <p:nvSpPr>
          <p:cNvPr id="10" name="Content Placeholder 5"/>
          <p:cNvSpPr>
            <a:spLocks noGrp="1"/>
          </p:cNvSpPr>
          <p:nvPr>
            <p:ph sz="quarter" idx="16"/>
          </p:nvPr>
        </p:nvSpPr>
        <p:spPr>
          <a:xfrm>
            <a:off x="291563" y="3156843"/>
            <a:ext cx="1181100" cy="537246"/>
          </a:xfrm>
        </p:spPr>
        <p:txBody>
          <a:bodyPr/>
          <a:lstStyle/>
          <a:p>
            <a:r>
              <a:rPr lang="en-US" sz="1600" dirty="0"/>
              <a:t>Beginning inventory</a:t>
            </a:r>
          </a:p>
        </p:txBody>
      </p:sp>
      <p:sp>
        <p:nvSpPr>
          <p:cNvPr id="18" name="Content Placeholder 6"/>
          <p:cNvSpPr>
            <a:spLocks noGrp="1"/>
          </p:cNvSpPr>
          <p:nvPr>
            <p:ph sz="quarter" idx="15"/>
          </p:nvPr>
        </p:nvSpPr>
        <p:spPr>
          <a:xfrm>
            <a:off x="1549400" y="3390900"/>
            <a:ext cx="6680200" cy="411744"/>
          </a:xfrm>
          <a:solidFill>
            <a:srgbClr val="D1CBAF"/>
          </a:solidFill>
          <a:ln>
            <a:solidFill>
              <a:schemeClr val="tx1"/>
            </a:solidFill>
          </a:ln>
        </p:spPr>
        <p:txBody>
          <a:bodyPr/>
          <a:lstStyle/>
          <a:p>
            <a:pPr indent="1312863">
              <a:tabLst>
                <a:tab pos="4513263" algn="l"/>
              </a:tabLst>
            </a:pPr>
            <a:r>
              <a:rPr lang="en-US" sz="1600" dirty="0"/>
              <a:t>June	July</a:t>
            </a:r>
          </a:p>
        </p:txBody>
      </p:sp>
      <p:graphicFrame>
        <p:nvGraphicFramePr>
          <p:cNvPr id="7" name="Table 7"/>
          <p:cNvGraphicFramePr>
            <a:graphicFrameLocks noGrp="1"/>
          </p:cNvGraphicFramePr>
          <p:nvPr>
            <p:extLst>
              <p:ext uri="{D42A27DB-BD31-4B8C-83A1-F6EECF244321}">
                <p14:modId xmlns:p14="http://schemas.microsoft.com/office/powerpoint/2010/main" val="4130209648"/>
              </p:ext>
            </p:extLst>
          </p:nvPr>
        </p:nvGraphicFramePr>
        <p:xfrm>
          <a:off x="333073" y="3800003"/>
          <a:ext cx="7901447" cy="1559560"/>
        </p:xfrm>
        <a:graphic>
          <a:graphicData uri="http://schemas.openxmlformats.org/drawingml/2006/table">
            <a:tbl>
              <a:tblPr firstRow="1" bandRow="1">
                <a:tableStyleId>{5C22544A-7EE6-4342-B048-85BDC9FD1C3A}</a:tableStyleId>
              </a:tblPr>
              <a:tblGrid>
                <a:gridCol w="1215152">
                  <a:extLst>
                    <a:ext uri="{9D8B030D-6E8A-4147-A177-3AD203B41FA5}">
                      <a16:colId xmlns:a16="http://schemas.microsoft.com/office/drawing/2014/main" val="20000"/>
                    </a:ext>
                  </a:extLst>
                </a:gridCol>
                <a:gridCol w="886412">
                  <a:extLst>
                    <a:ext uri="{9D8B030D-6E8A-4147-A177-3AD203B41FA5}">
                      <a16:colId xmlns:a16="http://schemas.microsoft.com/office/drawing/2014/main" val="20001"/>
                    </a:ext>
                  </a:extLst>
                </a:gridCol>
                <a:gridCol w="769760">
                  <a:extLst>
                    <a:ext uri="{9D8B030D-6E8A-4147-A177-3AD203B41FA5}">
                      <a16:colId xmlns:a16="http://schemas.microsoft.com/office/drawing/2014/main" val="20002"/>
                    </a:ext>
                  </a:extLst>
                </a:gridCol>
                <a:gridCol w="797336">
                  <a:extLst>
                    <a:ext uri="{9D8B030D-6E8A-4147-A177-3AD203B41FA5}">
                      <a16:colId xmlns:a16="http://schemas.microsoft.com/office/drawing/2014/main" val="20003"/>
                    </a:ext>
                  </a:extLst>
                </a:gridCol>
                <a:gridCol w="678426">
                  <a:extLst>
                    <a:ext uri="{9D8B030D-6E8A-4147-A177-3AD203B41FA5}">
                      <a16:colId xmlns:a16="http://schemas.microsoft.com/office/drawing/2014/main" val="20004"/>
                    </a:ext>
                  </a:extLst>
                </a:gridCol>
                <a:gridCol w="781665">
                  <a:extLst>
                    <a:ext uri="{9D8B030D-6E8A-4147-A177-3AD203B41FA5}">
                      <a16:colId xmlns:a16="http://schemas.microsoft.com/office/drawing/2014/main" val="20005"/>
                    </a:ext>
                  </a:extLst>
                </a:gridCol>
                <a:gridCol w="870154">
                  <a:extLst>
                    <a:ext uri="{9D8B030D-6E8A-4147-A177-3AD203B41FA5}">
                      <a16:colId xmlns:a16="http://schemas.microsoft.com/office/drawing/2014/main" val="20006"/>
                    </a:ext>
                  </a:extLst>
                </a:gridCol>
                <a:gridCol w="973394">
                  <a:extLst>
                    <a:ext uri="{9D8B030D-6E8A-4147-A177-3AD203B41FA5}">
                      <a16:colId xmlns:a16="http://schemas.microsoft.com/office/drawing/2014/main" val="20007"/>
                    </a:ext>
                  </a:extLst>
                </a:gridCol>
                <a:gridCol w="929148">
                  <a:extLst>
                    <a:ext uri="{9D8B030D-6E8A-4147-A177-3AD203B41FA5}">
                      <a16:colId xmlns:a16="http://schemas.microsoft.com/office/drawing/2014/main" val="20008"/>
                    </a:ext>
                  </a:extLst>
                </a:gridCol>
              </a:tblGrid>
              <a:tr h="370840">
                <a:tc>
                  <a:txBody>
                    <a:bodyPr/>
                    <a:lstStyle/>
                    <a:p>
                      <a:pPr marL="0" marR="0" lvl="0" indent="0" algn="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64</a:t>
                      </a:r>
                    </a:p>
                  </a:txBody>
                  <a:tcPr anchor="ctr"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4</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5</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6</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7</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8</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extLst>
                  <a:ext uri="{0D108BD9-81ED-4DB2-BD59-A6C34878D82A}">
                    <a16:rowId xmlns:a16="http://schemas.microsoft.com/office/drawing/2014/main" val="10000"/>
                  </a:ext>
                </a:extLst>
              </a:tr>
              <a:tr h="41148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Forecast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30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30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30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30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40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40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40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40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1"/>
                  </a:ext>
                </a:extLst>
              </a:tr>
              <a:tr h="41148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Customer orders (committed)</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33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10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1500" b="0" i="0" u="none" strike="noStrike" cap="none" normalizeH="0" baseline="0" dirty="0">
                        <a:ln>
                          <a:noFill/>
                        </a:ln>
                        <a:solidFill>
                          <a:srgbClr val="333333"/>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1500" b="0" i="0" u="none" strike="noStrike" cap="none" normalizeH="0" baseline="0" dirty="0">
                        <a:ln>
                          <a:noFill/>
                        </a:ln>
                        <a:solidFill>
                          <a:srgbClr val="333333"/>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1500" b="0" i="0" u="none" strike="noStrike" cap="none" normalizeH="0" baseline="0" dirty="0">
                        <a:ln>
                          <a:noFill/>
                        </a:ln>
                        <a:solidFill>
                          <a:srgbClr val="333333"/>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2"/>
                  </a:ext>
                </a:extLst>
              </a:tr>
            </a:tbl>
          </a:graphicData>
        </a:graphic>
      </p:graphicFrame>
      <p:cxnSp>
        <p:nvCxnSpPr>
          <p:cNvPr id="5" name="Straight Connector 8" descr="Points from Beginning inventory to the 64 amount."/>
          <p:cNvCxnSpPr/>
          <p:nvPr/>
        </p:nvCxnSpPr>
        <p:spPr>
          <a:xfrm>
            <a:off x="1043189" y="3721994"/>
            <a:ext cx="180304" cy="1287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10792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The Planning Sequence</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11.1</a:t>
            </a:r>
          </a:p>
        </p:txBody>
      </p:sp>
      <p:pic>
        <p:nvPicPr>
          <p:cNvPr id="5" name="Picture 3" descr="An organizational chart."/>
          <p:cNvPicPr>
            <a:picLocks noChangeAspect="1"/>
          </p:cNvPicPr>
          <p:nvPr/>
        </p:nvPicPr>
        <p:blipFill rotWithShape="1">
          <a:blip r:embed="rId2" cstate="print">
            <a:extLst>
              <a:ext uri="{28A0092B-C50C-407E-A947-70E740481C1C}">
                <a14:useLocalDpi xmlns:a14="http://schemas.microsoft.com/office/drawing/2010/main" val="0"/>
              </a:ext>
            </a:extLst>
          </a:blip>
          <a:srcRect l="-61" r="-431"/>
          <a:stretch/>
        </p:blipFill>
        <p:spPr>
          <a:xfrm>
            <a:off x="1903230" y="1524000"/>
            <a:ext cx="5847907" cy="4572000"/>
          </a:xfrm>
          <a:prstGeom prst="rect">
            <a:avLst/>
          </a:prstGeom>
        </p:spPr>
      </p:pic>
      <p:sp>
        <p:nvSpPr>
          <p:cNvPr id="6" name="Text Placeholder 4">
            <a:extLst>
              <a:ext uri="{FF2B5EF4-FFF2-40B4-BE49-F238E27FC236}">
                <a16:creationId xmlns:a16="http://schemas.microsoft.com/office/drawing/2014/main" id="{7E71973C-2C7E-48A9-B068-BC700D3DD78B}"/>
              </a:ext>
            </a:extLst>
          </p:cNvPr>
          <p:cNvSpPr>
            <a:spLocks noGrp="1"/>
          </p:cNvSpPr>
          <p:nvPr>
            <p:ph type="body" sz="quarter" idx="29"/>
          </p:nvPr>
        </p:nvSpPr>
        <p:spPr>
          <a:xfrm>
            <a:off x="3200400" y="6324600"/>
            <a:ext cx="2743200" cy="192024"/>
          </a:xfrm>
        </p:spPr>
        <p:txBody>
          <a:bodyPr/>
          <a:lstStyle/>
          <a:p>
            <a:r>
              <a:rPr lang="en-US" dirty="0">
                <a:hlinkClick r:id="rId3" action="ppaction://hlinksldjump"/>
              </a:rPr>
              <a:t>Access the text alternative for slide images.</a:t>
            </a:r>
          </a:p>
        </p:txBody>
      </p:sp>
    </p:spTree>
    <p:extLst>
      <p:ext uri="{BB962C8B-B14F-4D97-AF65-F5344CB8AC3E}">
        <p14:creationId xmlns:p14="http://schemas.microsoft.com/office/powerpoint/2010/main" val="421735996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MPS – Projected On Hand</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73713"/>
            <a:ext cx="1125292" cy="333149"/>
          </a:xfrm>
        </p:spPr>
        <p:txBody>
          <a:bodyPr/>
          <a:lstStyle/>
          <a:p>
            <a:r>
              <a:rPr lang="en-US" sz="1800" b="1" dirty="0">
                <a:solidFill>
                  <a:schemeClr val="tx1"/>
                </a:solidFill>
              </a:rPr>
              <a:t>LO 11.8</a:t>
            </a:r>
          </a:p>
        </p:txBody>
      </p:sp>
      <p:sp>
        <p:nvSpPr>
          <p:cNvPr id="4" name="Content Placeholder 3"/>
          <p:cNvSpPr>
            <a:spLocks noGrp="1"/>
          </p:cNvSpPr>
          <p:nvPr>
            <p:ph sz="quarter" idx="14"/>
          </p:nvPr>
        </p:nvSpPr>
        <p:spPr>
          <a:xfrm>
            <a:off x="392595" y="1538272"/>
            <a:ext cx="1104900" cy="649138"/>
          </a:xfrm>
        </p:spPr>
        <p:txBody>
          <a:bodyPr/>
          <a:lstStyle/>
          <a:p>
            <a:r>
              <a:rPr lang="en-US" sz="1600" dirty="0"/>
              <a:t>Beginning inventory</a:t>
            </a:r>
          </a:p>
        </p:txBody>
      </p:sp>
      <p:sp>
        <p:nvSpPr>
          <p:cNvPr id="18" name="Content Placeholder 4"/>
          <p:cNvSpPr>
            <a:spLocks noGrp="1"/>
          </p:cNvSpPr>
          <p:nvPr>
            <p:ph sz="quarter" idx="15"/>
          </p:nvPr>
        </p:nvSpPr>
        <p:spPr>
          <a:xfrm>
            <a:off x="1835639" y="1801232"/>
            <a:ext cx="6691917" cy="357410"/>
          </a:xfrm>
          <a:solidFill>
            <a:srgbClr val="D1CBAF"/>
          </a:solidFill>
          <a:ln>
            <a:solidFill>
              <a:schemeClr val="tx1"/>
            </a:solidFill>
          </a:ln>
        </p:spPr>
        <p:txBody>
          <a:bodyPr/>
          <a:lstStyle/>
          <a:p>
            <a:pPr indent="1312863">
              <a:tabLst>
                <a:tab pos="4513263" algn="l"/>
              </a:tabLst>
            </a:pPr>
            <a:r>
              <a:rPr lang="en-US" sz="1600" dirty="0"/>
              <a:t>June	July</a:t>
            </a:r>
          </a:p>
        </p:txBody>
      </p:sp>
      <p:graphicFrame>
        <p:nvGraphicFramePr>
          <p:cNvPr id="7" name="Table 5"/>
          <p:cNvGraphicFramePr>
            <a:graphicFrameLocks noGrp="1"/>
          </p:cNvGraphicFramePr>
          <p:nvPr>
            <p:extLst>
              <p:ext uri="{D42A27DB-BD31-4B8C-83A1-F6EECF244321}">
                <p14:modId xmlns:p14="http://schemas.microsoft.com/office/powerpoint/2010/main" val="1235528882"/>
              </p:ext>
            </p:extLst>
          </p:nvPr>
        </p:nvGraphicFramePr>
        <p:xfrm>
          <a:off x="621277" y="2167265"/>
          <a:ext cx="7901447" cy="2336800"/>
        </p:xfrm>
        <a:graphic>
          <a:graphicData uri="http://schemas.openxmlformats.org/drawingml/2006/table">
            <a:tbl>
              <a:tblPr firstRow="1" bandRow="1">
                <a:tableStyleId>{5C22544A-7EE6-4342-B048-85BDC9FD1C3A}</a:tableStyleId>
              </a:tblPr>
              <a:tblGrid>
                <a:gridCol w="1215152">
                  <a:extLst>
                    <a:ext uri="{9D8B030D-6E8A-4147-A177-3AD203B41FA5}">
                      <a16:colId xmlns:a16="http://schemas.microsoft.com/office/drawing/2014/main" val="20000"/>
                    </a:ext>
                  </a:extLst>
                </a:gridCol>
                <a:gridCol w="886412">
                  <a:extLst>
                    <a:ext uri="{9D8B030D-6E8A-4147-A177-3AD203B41FA5}">
                      <a16:colId xmlns:a16="http://schemas.microsoft.com/office/drawing/2014/main" val="20001"/>
                    </a:ext>
                  </a:extLst>
                </a:gridCol>
                <a:gridCol w="769760">
                  <a:extLst>
                    <a:ext uri="{9D8B030D-6E8A-4147-A177-3AD203B41FA5}">
                      <a16:colId xmlns:a16="http://schemas.microsoft.com/office/drawing/2014/main" val="20002"/>
                    </a:ext>
                  </a:extLst>
                </a:gridCol>
                <a:gridCol w="797336">
                  <a:extLst>
                    <a:ext uri="{9D8B030D-6E8A-4147-A177-3AD203B41FA5}">
                      <a16:colId xmlns:a16="http://schemas.microsoft.com/office/drawing/2014/main" val="20003"/>
                    </a:ext>
                  </a:extLst>
                </a:gridCol>
                <a:gridCol w="678426">
                  <a:extLst>
                    <a:ext uri="{9D8B030D-6E8A-4147-A177-3AD203B41FA5}">
                      <a16:colId xmlns:a16="http://schemas.microsoft.com/office/drawing/2014/main" val="20004"/>
                    </a:ext>
                  </a:extLst>
                </a:gridCol>
                <a:gridCol w="781665">
                  <a:extLst>
                    <a:ext uri="{9D8B030D-6E8A-4147-A177-3AD203B41FA5}">
                      <a16:colId xmlns:a16="http://schemas.microsoft.com/office/drawing/2014/main" val="20005"/>
                    </a:ext>
                  </a:extLst>
                </a:gridCol>
                <a:gridCol w="870154">
                  <a:extLst>
                    <a:ext uri="{9D8B030D-6E8A-4147-A177-3AD203B41FA5}">
                      <a16:colId xmlns:a16="http://schemas.microsoft.com/office/drawing/2014/main" val="20006"/>
                    </a:ext>
                  </a:extLst>
                </a:gridCol>
                <a:gridCol w="973394">
                  <a:extLst>
                    <a:ext uri="{9D8B030D-6E8A-4147-A177-3AD203B41FA5}">
                      <a16:colId xmlns:a16="http://schemas.microsoft.com/office/drawing/2014/main" val="20007"/>
                    </a:ext>
                  </a:extLst>
                </a:gridCol>
                <a:gridCol w="929148">
                  <a:extLst>
                    <a:ext uri="{9D8B030D-6E8A-4147-A177-3AD203B41FA5}">
                      <a16:colId xmlns:a16="http://schemas.microsoft.com/office/drawing/2014/main" val="20008"/>
                    </a:ext>
                  </a:extLst>
                </a:gridCol>
              </a:tblGrid>
              <a:tr h="370840">
                <a:tc>
                  <a:txBody>
                    <a:bodyPr/>
                    <a:lstStyle/>
                    <a:p>
                      <a:pPr marL="0" marR="0" lvl="0" indent="0" algn="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64</a:t>
                      </a:r>
                    </a:p>
                  </a:txBody>
                  <a:tcPr anchor="ctr"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4</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5</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6</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7</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8</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extLst>
                  <a:ext uri="{0D108BD9-81ED-4DB2-BD59-A6C34878D82A}">
                    <a16:rowId xmlns:a16="http://schemas.microsoft.com/office/drawing/2014/main" val="10000"/>
                  </a:ext>
                </a:extLst>
              </a:tr>
              <a:tr h="41148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Forecast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30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30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30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30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40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40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40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40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1"/>
                  </a:ext>
                </a:extLst>
              </a:tr>
              <a:tr h="41148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Customer orders (committed)</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33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10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1500" b="0" i="0" u="none" strike="noStrike" cap="none" normalizeH="0" baseline="0" dirty="0">
                        <a:ln>
                          <a:noFill/>
                        </a:ln>
                        <a:solidFill>
                          <a:srgbClr val="333333"/>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1500" b="0" i="0" u="none" strike="noStrike" cap="none" normalizeH="0" baseline="0" dirty="0">
                        <a:ln>
                          <a:noFill/>
                        </a:ln>
                        <a:solidFill>
                          <a:srgbClr val="333333"/>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1500" b="0" i="0" u="none" strike="noStrike" cap="none" normalizeH="0" baseline="0" dirty="0">
                        <a:ln>
                          <a:noFill/>
                        </a:ln>
                        <a:solidFill>
                          <a:srgbClr val="333333"/>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2"/>
                  </a:ext>
                </a:extLst>
              </a:tr>
              <a:tr h="41148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Projected on-hand inventory</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31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500" b="0" i="0" u="none" strike="noStrike" cap="none" normalizeH="0" baseline="0" dirty="0">
                          <a:ln>
                            <a:noFill/>
                          </a:ln>
                          <a:solidFill>
                            <a:srgbClr val="333333"/>
                          </a:solidFill>
                          <a:effectLst/>
                          <a:latin typeface="Arial" charset="0"/>
                        </a:rPr>
                        <a:t>–29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1500" b="0" i="0" u="none" strike="noStrike" cap="none" normalizeH="0" baseline="0" dirty="0">
                        <a:ln>
                          <a:noFill/>
                        </a:ln>
                        <a:solidFill>
                          <a:srgbClr val="333333"/>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1500" b="0" i="0" u="none" strike="noStrike" cap="none" normalizeH="0" baseline="0" dirty="0">
                        <a:ln>
                          <a:noFill/>
                        </a:ln>
                        <a:solidFill>
                          <a:srgbClr val="333333"/>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1500" b="0" i="0" u="none" strike="noStrike" cap="none" normalizeH="0" baseline="0" dirty="0">
                        <a:ln>
                          <a:noFill/>
                        </a:ln>
                        <a:solidFill>
                          <a:srgbClr val="333333"/>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1500" b="0" i="0" u="none" strike="noStrike" cap="none" normalizeH="0" baseline="0" dirty="0">
                        <a:ln>
                          <a:noFill/>
                        </a:ln>
                        <a:solidFill>
                          <a:srgbClr val="333333"/>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1500" b="0" i="0" u="none" strike="noStrike" cap="none" normalizeH="0" baseline="0" dirty="0">
                        <a:ln>
                          <a:noFill/>
                        </a:ln>
                        <a:solidFill>
                          <a:srgbClr val="333333"/>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3"/>
                  </a:ext>
                </a:extLst>
              </a:tr>
            </a:tbl>
          </a:graphicData>
        </a:graphic>
      </p:graphicFrame>
      <p:cxnSp>
        <p:nvCxnSpPr>
          <p:cNvPr id="12" name="Straight Connector 6" descr="Points from Beginning inventory to the 64 amount."/>
          <p:cNvCxnSpPr>
            <a:cxnSpLocks/>
          </p:cNvCxnSpPr>
          <p:nvPr/>
        </p:nvCxnSpPr>
        <p:spPr>
          <a:xfrm>
            <a:off x="1251088" y="2100468"/>
            <a:ext cx="193398" cy="18606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descr="Points from Customer orders callout to the 31 figure in last row of table. "/>
          <p:cNvCxnSpPr>
            <a:cxnSpLocks/>
          </p:cNvCxnSpPr>
          <p:nvPr/>
        </p:nvCxnSpPr>
        <p:spPr>
          <a:xfrm flipV="1">
            <a:off x="1814104" y="4268080"/>
            <a:ext cx="476250" cy="8440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8" descr="Points from Forecast for week 2 callout to the 1 figure in last row of table. "/>
          <p:cNvCxnSpPr>
            <a:cxnSpLocks/>
          </p:cNvCxnSpPr>
          <p:nvPr/>
        </p:nvCxnSpPr>
        <p:spPr>
          <a:xfrm flipH="1" flipV="1">
            <a:off x="3205828" y="4148834"/>
            <a:ext cx="898026" cy="9842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9" descr="Points from Forecast for week 3 callout to the negative 29 figure in last row of table. "/>
          <p:cNvCxnSpPr>
            <a:cxnSpLocks/>
          </p:cNvCxnSpPr>
          <p:nvPr/>
        </p:nvCxnSpPr>
        <p:spPr>
          <a:xfrm flipH="1" flipV="1">
            <a:off x="4103854" y="4192152"/>
            <a:ext cx="2133680" cy="9107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Content Placeholder 10"/>
          <p:cNvSpPr>
            <a:spLocks noGrp="1"/>
          </p:cNvSpPr>
          <p:nvPr>
            <p:ph sz="quarter" idx="16"/>
          </p:nvPr>
        </p:nvSpPr>
        <p:spPr>
          <a:xfrm>
            <a:off x="180975" y="5082683"/>
            <a:ext cx="2590800" cy="1232392"/>
          </a:xfrm>
        </p:spPr>
        <p:txBody>
          <a:bodyPr/>
          <a:lstStyle/>
          <a:p>
            <a:r>
              <a:rPr lang="en-IN" sz="1600" dirty="0"/>
              <a:t>Customer orders are larger than forecast in week 1; projected on-hand inventory is 64 – 33 = 31</a:t>
            </a:r>
          </a:p>
        </p:txBody>
      </p:sp>
      <p:sp>
        <p:nvSpPr>
          <p:cNvPr id="6" name="Content Placeholder 11"/>
          <p:cNvSpPr>
            <a:spLocks noGrp="1"/>
          </p:cNvSpPr>
          <p:nvPr>
            <p:ph sz="quarter" idx="17"/>
          </p:nvPr>
        </p:nvSpPr>
        <p:spPr>
          <a:xfrm>
            <a:off x="3073891" y="5082682"/>
            <a:ext cx="2593483" cy="1127617"/>
          </a:xfrm>
        </p:spPr>
        <p:txBody>
          <a:bodyPr/>
          <a:lstStyle/>
          <a:p>
            <a:r>
              <a:rPr lang="en-IN" sz="1600" dirty="0"/>
              <a:t>Forecast is larger than customer orders in week 2; projected on-hand inventory is 31 – 30 = 1</a:t>
            </a:r>
          </a:p>
        </p:txBody>
      </p:sp>
      <p:sp>
        <p:nvSpPr>
          <p:cNvPr id="8" name="Content Placeholder 12"/>
          <p:cNvSpPr>
            <a:spLocks noGrp="1"/>
          </p:cNvSpPr>
          <p:nvPr>
            <p:ph sz="quarter" idx="18"/>
          </p:nvPr>
        </p:nvSpPr>
        <p:spPr>
          <a:xfrm>
            <a:off x="6100427" y="5082683"/>
            <a:ext cx="2500648" cy="1108567"/>
          </a:xfrm>
        </p:spPr>
        <p:txBody>
          <a:bodyPr/>
          <a:lstStyle/>
          <a:p>
            <a:r>
              <a:rPr lang="en-IN" sz="1600" dirty="0"/>
              <a:t>Forecast is larger than customer orders in week 3; projected on-hand inventory is 1 – 30 = –29</a:t>
            </a:r>
            <a:endParaRPr lang="en-IN" sz="1600" b="1" dirty="0"/>
          </a:p>
        </p:txBody>
      </p:sp>
    </p:spTree>
    <p:extLst>
      <p:ext uri="{BB962C8B-B14F-4D97-AF65-F5344CB8AC3E}">
        <p14:creationId xmlns:p14="http://schemas.microsoft.com/office/powerpoint/2010/main" val="38330169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Determining MPS and Projected On Hand</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11.8</a:t>
            </a:r>
          </a:p>
        </p:txBody>
      </p:sp>
      <p:graphicFrame>
        <p:nvGraphicFramePr>
          <p:cNvPr id="5" name="Table 3"/>
          <p:cNvGraphicFramePr>
            <a:graphicFrameLocks noGrp="1"/>
          </p:cNvGraphicFramePr>
          <p:nvPr>
            <p:extLst>
              <p:ext uri="{D42A27DB-BD31-4B8C-83A1-F6EECF244321}">
                <p14:modId xmlns:p14="http://schemas.microsoft.com/office/powerpoint/2010/main" val="3444525320"/>
              </p:ext>
            </p:extLst>
          </p:nvPr>
        </p:nvGraphicFramePr>
        <p:xfrm>
          <a:off x="1143000" y="1752600"/>
          <a:ext cx="6970486" cy="378968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20000"/>
                    </a:ext>
                  </a:extLst>
                </a:gridCol>
                <a:gridCol w="889000">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gridCol w="1066800">
                  <a:extLst>
                    <a:ext uri="{9D8B030D-6E8A-4147-A177-3AD203B41FA5}">
                      <a16:colId xmlns:a16="http://schemas.microsoft.com/office/drawing/2014/main" val="20003"/>
                    </a:ext>
                  </a:extLst>
                </a:gridCol>
                <a:gridCol w="444500">
                  <a:extLst>
                    <a:ext uri="{9D8B030D-6E8A-4147-A177-3AD203B41FA5}">
                      <a16:colId xmlns:a16="http://schemas.microsoft.com/office/drawing/2014/main" val="20004"/>
                    </a:ext>
                  </a:extLst>
                </a:gridCol>
                <a:gridCol w="555943">
                  <a:extLst>
                    <a:ext uri="{9D8B030D-6E8A-4147-A177-3AD203B41FA5}">
                      <a16:colId xmlns:a16="http://schemas.microsoft.com/office/drawing/2014/main" val="20005"/>
                    </a:ext>
                  </a:extLst>
                </a:gridCol>
                <a:gridCol w="508000">
                  <a:extLst>
                    <a:ext uri="{9D8B030D-6E8A-4147-A177-3AD203B41FA5}">
                      <a16:colId xmlns:a16="http://schemas.microsoft.com/office/drawing/2014/main" val="20006"/>
                    </a:ext>
                  </a:extLst>
                </a:gridCol>
                <a:gridCol w="1271043">
                  <a:extLst>
                    <a:ext uri="{9D8B030D-6E8A-4147-A177-3AD203B41FA5}">
                      <a16:colId xmlns:a16="http://schemas.microsoft.com/office/drawing/2014/main" val="20007"/>
                    </a:ext>
                  </a:extLst>
                </a:gridCol>
              </a:tblGrid>
              <a:tr h="370840">
                <a:tc>
                  <a:txBody>
                    <a:bodyPr/>
                    <a:lstStyle/>
                    <a:p>
                      <a:pPr algn="ctr"/>
                      <a:r>
                        <a:rPr lang="en-US" sz="1200" b="1" dirty="0">
                          <a:solidFill>
                            <a:srgbClr val="303B2C"/>
                          </a:solidFill>
                        </a:rPr>
                        <a:t>Week</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algn="ctr"/>
                      <a:r>
                        <a:rPr lang="en-US" sz="1200" b="1" dirty="0">
                          <a:solidFill>
                            <a:srgbClr val="303B2C"/>
                          </a:solidFill>
                        </a:rPr>
                        <a:t>Inventory from</a:t>
                      </a:r>
                      <a:r>
                        <a:rPr lang="en-US" sz="1200" b="1" baseline="0" dirty="0">
                          <a:solidFill>
                            <a:srgbClr val="303B2C"/>
                          </a:solidFill>
                        </a:rPr>
                        <a:t> Previous Week</a:t>
                      </a:r>
                      <a:endParaRPr lang="en-US" sz="1200" b="1" dirty="0">
                        <a:solidFill>
                          <a:srgbClr val="303B2C"/>
                        </a:solidFill>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algn="ctr"/>
                      <a:r>
                        <a:rPr lang="en-US" sz="1200" b="1" dirty="0">
                          <a:solidFill>
                            <a:srgbClr val="303B2C"/>
                          </a:solidFill>
                        </a:rPr>
                        <a:t>Requirements</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algn="ctr"/>
                      <a:r>
                        <a:rPr lang="en-US" sz="1200" b="1" dirty="0">
                          <a:solidFill>
                            <a:srgbClr val="303B2C"/>
                          </a:solidFill>
                        </a:rPr>
                        <a:t>Inventory before MPS</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algn="ctr"/>
                      <a:endParaRPr lang="en-US" sz="1200" b="1" dirty="0">
                        <a:solidFill>
                          <a:srgbClr val="303B2C"/>
                        </a:solidFill>
                      </a:endParaRPr>
                    </a:p>
                  </a:txBody>
                  <a:tcPr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algn="ctr"/>
                      <a:r>
                        <a:rPr lang="en-US" sz="1200" b="1" dirty="0">
                          <a:solidFill>
                            <a:srgbClr val="303B2C"/>
                          </a:solidFill>
                        </a:rPr>
                        <a:t>(70)</a:t>
                      </a:r>
                    </a:p>
                    <a:p>
                      <a:pPr algn="ctr"/>
                      <a:r>
                        <a:rPr lang="en-US" sz="1200" b="1" dirty="0">
                          <a:solidFill>
                            <a:srgbClr val="303B2C"/>
                          </a:solidFill>
                        </a:rPr>
                        <a:t>MPS</a:t>
                      </a:r>
                    </a:p>
                  </a:txBody>
                  <a:tcPr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algn="ctr"/>
                      <a:endParaRPr lang="en-US" sz="1200" b="1" dirty="0">
                        <a:solidFill>
                          <a:srgbClr val="303B2C"/>
                        </a:solidFill>
                      </a:endParaRPr>
                    </a:p>
                  </a:txBody>
                  <a:tcPr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solidFill>
                            <a:srgbClr val="303B2C"/>
                          </a:solidFill>
                        </a:rPr>
                        <a:t>Projected</a:t>
                      </a:r>
                      <a:r>
                        <a:rPr lang="en-US" sz="1200" b="1" baseline="0" dirty="0">
                          <a:solidFill>
                            <a:srgbClr val="303B2C"/>
                          </a:solidFill>
                        </a:rPr>
                        <a:t> Inventory</a:t>
                      </a:r>
                      <a:endParaRPr lang="en-US" sz="1200" b="1" dirty="0">
                        <a:solidFill>
                          <a:srgbClr val="303B2C"/>
                        </a:solidFill>
                      </a:endParaRPr>
                    </a:p>
                  </a:txBody>
                  <a:tcPr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extLst>
                  <a:ext uri="{0D108BD9-81ED-4DB2-BD59-A6C34878D82A}">
                    <a16:rowId xmlns:a16="http://schemas.microsoft.com/office/drawing/2014/main" val="10000"/>
                  </a:ext>
                </a:extLst>
              </a:tr>
              <a:tr h="370840">
                <a:tc>
                  <a:txBody>
                    <a:bodyPr/>
                    <a:lstStyle/>
                    <a:p>
                      <a:pPr algn="ctr"/>
                      <a:r>
                        <a:rPr lang="en-US" sz="1400" dirty="0">
                          <a:solidFill>
                            <a:srgbClr val="303B2C"/>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64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33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31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endParaRPr lang="en-US" sz="1400" dirty="0">
                        <a:solidFill>
                          <a:srgbClr val="303B2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endParaRPr lang="en-US" sz="1400" dirty="0">
                        <a:solidFill>
                          <a:srgbClr val="303B2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endParaRPr lang="en-US" sz="1400" dirty="0">
                        <a:solidFill>
                          <a:srgbClr val="303B2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31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1"/>
                  </a:ext>
                </a:extLst>
              </a:tr>
              <a:tr h="370840">
                <a:tc>
                  <a:txBody>
                    <a:bodyPr/>
                    <a:lstStyle/>
                    <a:p>
                      <a:pPr algn="ctr"/>
                      <a:r>
                        <a:rPr lang="en-US" sz="1400" dirty="0">
                          <a:solidFill>
                            <a:srgbClr val="303B2C"/>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31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endParaRPr lang="en-US" sz="1400" dirty="0">
                        <a:solidFill>
                          <a:srgbClr val="303B2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endParaRPr lang="en-US" sz="1400" dirty="0">
                        <a:solidFill>
                          <a:srgbClr val="303B2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endParaRPr lang="en-US" sz="1400" dirty="0">
                        <a:solidFill>
                          <a:srgbClr val="303B2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2"/>
                  </a:ext>
                </a:extLst>
              </a:tr>
              <a:tr h="370840">
                <a:tc>
                  <a:txBody>
                    <a:bodyPr/>
                    <a:lstStyle/>
                    <a:p>
                      <a:pPr algn="ctr"/>
                      <a:r>
                        <a:rPr lang="en-US" sz="1400" dirty="0">
                          <a:solidFill>
                            <a:srgbClr val="303B2C"/>
                          </a:solidFill>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−29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70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41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3"/>
                  </a:ext>
                </a:extLst>
              </a:tr>
              <a:tr h="370840">
                <a:tc>
                  <a:txBody>
                    <a:bodyPr/>
                    <a:lstStyle/>
                    <a:p>
                      <a:pPr algn="ctr"/>
                      <a:r>
                        <a:rPr lang="en-US" sz="1400" dirty="0">
                          <a:solidFill>
                            <a:srgbClr val="303B2C"/>
                          </a:solidFill>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41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endParaRPr lang="en-US" sz="1400" dirty="0">
                        <a:solidFill>
                          <a:srgbClr val="303B2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endParaRPr lang="en-US" sz="1400" dirty="0">
                        <a:solidFill>
                          <a:srgbClr val="303B2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endParaRPr lang="en-US" sz="1400" dirty="0">
                        <a:solidFill>
                          <a:srgbClr val="303B2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4"/>
                  </a:ext>
                </a:extLst>
              </a:tr>
              <a:tr h="370840">
                <a:tc>
                  <a:txBody>
                    <a:bodyPr/>
                    <a:lstStyle/>
                    <a:p>
                      <a:pPr algn="ctr"/>
                      <a:r>
                        <a:rPr lang="en-US" sz="1400" dirty="0">
                          <a:solidFill>
                            <a:srgbClr val="303B2C"/>
                          </a:solidFill>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−29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70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41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5"/>
                  </a:ext>
                </a:extLst>
              </a:tr>
              <a:tr h="370840">
                <a:tc>
                  <a:txBody>
                    <a:bodyPr/>
                    <a:lstStyle/>
                    <a:p>
                      <a:pPr algn="ctr"/>
                      <a:r>
                        <a:rPr lang="en-US" sz="1400" dirty="0">
                          <a:solidFill>
                            <a:srgbClr val="303B2C"/>
                          </a:solidFill>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41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endParaRPr lang="en-US" sz="1400" dirty="0">
                        <a:solidFill>
                          <a:srgbClr val="303B2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endParaRPr lang="en-US" sz="1400" dirty="0">
                        <a:solidFill>
                          <a:srgbClr val="303B2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endParaRPr lang="en-US" sz="1400" dirty="0">
                        <a:solidFill>
                          <a:srgbClr val="303B2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6"/>
                  </a:ext>
                </a:extLst>
              </a:tr>
              <a:tr h="370840">
                <a:tc>
                  <a:txBody>
                    <a:bodyPr/>
                    <a:lstStyle/>
                    <a:p>
                      <a:pPr algn="ctr"/>
                      <a:r>
                        <a:rPr lang="en-US" sz="1400" dirty="0">
                          <a:solidFill>
                            <a:srgbClr val="303B2C"/>
                          </a:solidFill>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−39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70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31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7"/>
                  </a:ext>
                </a:extLst>
              </a:tr>
              <a:tr h="370840">
                <a:tc>
                  <a:txBody>
                    <a:bodyPr/>
                    <a:lstStyle/>
                    <a:p>
                      <a:pPr algn="ctr"/>
                      <a:r>
                        <a:rPr lang="en-US" sz="1400" dirty="0">
                          <a:solidFill>
                            <a:srgbClr val="303B2C"/>
                          </a:solidFill>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31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70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algn="ctr"/>
                      <a:r>
                        <a:rPr lang="en-US" sz="1400" dirty="0">
                          <a:solidFill>
                            <a:srgbClr val="303B2C"/>
                          </a:solidFill>
                        </a:rPr>
                        <a:t>61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0103821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Available-to-Promise</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11.8</a:t>
            </a:r>
          </a:p>
        </p:txBody>
      </p:sp>
      <p:sp>
        <p:nvSpPr>
          <p:cNvPr id="7" name="Content Placeholder 3"/>
          <p:cNvSpPr txBox="1">
            <a:spLocks noGrp="1"/>
          </p:cNvSpPr>
          <p:nvPr>
            <p:ph sz="quarter" idx="14"/>
          </p:nvPr>
        </p:nvSpPr>
        <p:spPr>
          <a:xfrm>
            <a:off x="3086100" y="2016564"/>
            <a:ext cx="5461000" cy="421821"/>
          </a:xfrm>
          <a:prstGeom prst="rect">
            <a:avLst/>
          </a:prstGeom>
          <a:solidFill>
            <a:srgbClr val="D1CBAF"/>
          </a:solidFill>
          <a:ln>
            <a:solidFill>
              <a:schemeClr val="tx1"/>
            </a:solidFill>
          </a:ln>
        </p:spPr>
        <p:txBody>
          <a:bodyPr vert="horz" lIns="91440" tIns="45720" rIns="91440" bIns="45720" rtlCol="0">
            <a:noAutofit/>
          </a:bodyPr>
          <a:lst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4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400" kern="1200">
                <a:solidFill>
                  <a:schemeClr val="tx2"/>
                </a:solidFill>
                <a:latin typeface="+mn-lt"/>
                <a:ea typeface="+mn-ea"/>
                <a:cs typeface="+mn-cs"/>
              </a:defRPr>
            </a:lvl2pPr>
            <a:lvl3pPr marL="640080" indent="-285750" algn="l" defTabSz="914400" rtl="0" eaLnBrk="1" latinLnBrk="0" hangingPunct="1">
              <a:lnSpc>
                <a:spcPct val="100000"/>
              </a:lnSpc>
              <a:spcBef>
                <a:spcPts val="800"/>
              </a:spcBef>
              <a:spcAft>
                <a:spcPts val="800"/>
              </a:spcAft>
              <a:buFont typeface="Arial" panose="020B0604020202020204" pitchFamily="34" charset="0"/>
              <a:buChar char="•"/>
              <a:defRPr sz="2000" kern="1200">
                <a:solidFill>
                  <a:schemeClr val="tx2"/>
                </a:solidFill>
                <a:latin typeface="+mn-lt"/>
                <a:ea typeface="+mn-ea"/>
                <a:cs typeface="+mn-cs"/>
              </a:defRPr>
            </a:lvl3pPr>
            <a:lvl4pPr marL="455613" indent="0" algn="l" defTabSz="914400" rtl="0" eaLnBrk="1" latinLnBrk="0" hangingPunct="1">
              <a:lnSpc>
                <a:spcPct val="100000"/>
              </a:lnSpc>
              <a:spcBef>
                <a:spcPts val="800"/>
              </a:spcBef>
              <a:spcAft>
                <a:spcPts val="800"/>
              </a:spcAft>
              <a:buFont typeface="Arial" panose="020B0604020202020204" pitchFamily="34" charset="0"/>
              <a:buNone/>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1312863">
              <a:tabLst>
                <a:tab pos="4513263" algn="l"/>
              </a:tabLst>
            </a:pPr>
            <a:r>
              <a:rPr lang="en-US" sz="1600" dirty="0"/>
              <a:t>June	July</a:t>
            </a:r>
          </a:p>
        </p:txBody>
      </p:sp>
      <p:graphicFrame>
        <p:nvGraphicFramePr>
          <p:cNvPr id="6" name="Table 4"/>
          <p:cNvGraphicFramePr>
            <a:graphicFrameLocks noGrp="1"/>
          </p:cNvGraphicFramePr>
          <p:nvPr>
            <p:extLst>
              <p:ext uri="{D42A27DB-BD31-4B8C-83A1-F6EECF244321}">
                <p14:modId xmlns:p14="http://schemas.microsoft.com/office/powerpoint/2010/main" val="2572853662"/>
              </p:ext>
            </p:extLst>
          </p:nvPr>
        </p:nvGraphicFramePr>
        <p:xfrm>
          <a:off x="304801" y="2441549"/>
          <a:ext cx="8242299" cy="2184400"/>
        </p:xfrm>
        <a:graphic>
          <a:graphicData uri="http://schemas.openxmlformats.org/drawingml/2006/table">
            <a:tbl>
              <a:tblPr firstRow="1" bandRow="1">
                <a:tableStyleId>{5C22544A-7EE6-4342-B048-85BDC9FD1C3A}</a:tableStyleId>
              </a:tblPr>
              <a:tblGrid>
                <a:gridCol w="2780030">
                  <a:extLst>
                    <a:ext uri="{9D8B030D-6E8A-4147-A177-3AD203B41FA5}">
                      <a16:colId xmlns:a16="http://schemas.microsoft.com/office/drawing/2014/main" val="20000"/>
                    </a:ext>
                  </a:extLst>
                </a:gridCol>
                <a:gridCol w="725169">
                  <a:extLst>
                    <a:ext uri="{9D8B030D-6E8A-4147-A177-3AD203B41FA5}">
                      <a16:colId xmlns:a16="http://schemas.microsoft.com/office/drawing/2014/main" val="20001"/>
                    </a:ext>
                  </a:extLst>
                </a:gridCol>
                <a:gridCol w="736600">
                  <a:extLst>
                    <a:ext uri="{9D8B030D-6E8A-4147-A177-3AD203B41FA5}">
                      <a16:colId xmlns:a16="http://schemas.microsoft.com/office/drawing/2014/main" val="20002"/>
                    </a:ext>
                  </a:extLst>
                </a:gridCol>
                <a:gridCol w="736600">
                  <a:extLst>
                    <a:ext uri="{9D8B030D-6E8A-4147-A177-3AD203B41FA5}">
                      <a16:colId xmlns:a16="http://schemas.microsoft.com/office/drawing/2014/main" val="20003"/>
                    </a:ext>
                  </a:extLst>
                </a:gridCol>
                <a:gridCol w="622300">
                  <a:extLst>
                    <a:ext uri="{9D8B030D-6E8A-4147-A177-3AD203B41FA5}">
                      <a16:colId xmlns:a16="http://schemas.microsoft.com/office/drawing/2014/main" val="20004"/>
                    </a:ext>
                  </a:extLst>
                </a:gridCol>
                <a:gridCol w="698500">
                  <a:extLst>
                    <a:ext uri="{9D8B030D-6E8A-4147-A177-3AD203B41FA5}">
                      <a16:colId xmlns:a16="http://schemas.microsoft.com/office/drawing/2014/main" val="20005"/>
                    </a:ext>
                  </a:extLst>
                </a:gridCol>
                <a:gridCol w="635000">
                  <a:extLst>
                    <a:ext uri="{9D8B030D-6E8A-4147-A177-3AD203B41FA5}">
                      <a16:colId xmlns:a16="http://schemas.microsoft.com/office/drawing/2014/main" val="20006"/>
                    </a:ext>
                  </a:extLst>
                </a:gridCol>
                <a:gridCol w="584200">
                  <a:extLst>
                    <a:ext uri="{9D8B030D-6E8A-4147-A177-3AD203B41FA5}">
                      <a16:colId xmlns:a16="http://schemas.microsoft.com/office/drawing/2014/main" val="20007"/>
                    </a:ext>
                  </a:extLst>
                </a:gridCol>
                <a:gridCol w="723900">
                  <a:extLst>
                    <a:ext uri="{9D8B030D-6E8A-4147-A177-3AD203B41FA5}">
                      <a16:colId xmlns:a16="http://schemas.microsoft.com/office/drawing/2014/main" val="20008"/>
                    </a:ext>
                  </a:extLst>
                </a:gridCol>
              </a:tblGrid>
              <a:tr h="370840">
                <a:tc>
                  <a:txBody>
                    <a:bodyPr/>
                    <a:lstStyle/>
                    <a:p>
                      <a:pPr marL="0" marR="0" lvl="0" indent="0" algn="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64</a:t>
                      </a:r>
                    </a:p>
                  </a:txBody>
                  <a:tcPr anchor="ctr"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4</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5</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6</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7</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1" i="0" u="none" strike="noStrike" cap="none" normalizeH="0" baseline="0" dirty="0">
                          <a:ln>
                            <a:noFill/>
                          </a:ln>
                          <a:solidFill>
                            <a:schemeClr val="tx1"/>
                          </a:solidFill>
                          <a:effectLst/>
                          <a:latin typeface="Arial" charset="0"/>
                        </a:rPr>
                        <a:t>8</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extLst>
                  <a:ext uri="{0D108BD9-81ED-4DB2-BD59-A6C34878D82A}">
                    <a16:rowId xmlns:a16="http://schemas.microsoft.com/office/drawing/2014/main" val="10000"/>
                  </a:ext>
                </a:extLst>
              </a:tr>
              <a:tr h="411480">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Forecast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30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30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30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30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40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40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40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40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1"/>
                  </a:ext>
                </a:extLst>
              </a:tr>
              <a:tr h="411480">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Customer orders</a:t>
                      </a:r>
                      <a:br>
                        <a:rPr kumimoji="0" lang="en-US" sz="1600" b="0" i="0" u="none" strike="noStrike" cap="none" normalizeH="0" baseline="0" dirty="0">
                          <a:ln>
                            <a:noFill/>
                          </a:ln>
                          <a:solidFill>
                            <a:srgbClr val="333333"/>
                          </a:solidFill>
                          <a:effectLst/>
                          <a:latin typeface="Arial" charset="0"/>
                        </a:rPr>
                      </a:br>
                      <a:r>
                        <a:rPr kumimoji="0" lang="en-US" sz="1600" b="0" i="0" u="none" strike="noStrike" cap="none" normalizeH="0" baseline="0" dirty="0">
                          <a:ln>
                            <a:noFill/>
                          </a:ln>
                          <a:solidFill>
                            <a:srgbClr val="333333"/>
                          </a:solidFill>
                          <a:effectLst/>
                          <a:latin typeface="Arial" charset="0"/>
                        </a:rPr>
                        <a:t>(committed)</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33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10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1600" b="0" i="0" u="none" strike="noStrike" cap="none" normalizeH="0" baseline="0" dirty="0">
                        <a:ln>
                          <a:noFill/>
                        </a:ln>
                        <a:solidFill>
                          <a:srgbClr val="333333"/>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1600" b="0" i="0" u="none" strike="noStrike" cap="none" normalizeH="0" baseline="0" dirty="0">
                        <a:ln>
                          <a:noFill/>
                        </a:ln>
                        <a:solidFill>
                          <a:srgbClr val="333333"/>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1600" b="0" i="0" u="none" strike="noStrike" cap="none" normalizeH="0" baseline="0" dirty="0">
                        <a:ln>
                          <a:noFill/>
                        </a:ln>
                        <a:solidFill>
                          <a:srgbClr val="333333"/>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2"/>
                  </a:ext>
                </a:extLst>
              </a:tr>
              <a:tr h="411480">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Projected on-hand inventory</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31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41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11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41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31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61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3"/>
                  </a:ext>
                </a:extLst>
              </a:tr>
              <a:tr h="411480">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MPS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1600" b="0" i="0" u="none" strike="noStrike" cap="none" normalizeH="0" baseline="0" dirty="0">
                        <a:ln>
                          <a:noFill/>
                        </a:ln>
                        <a:solidFill>
                          <a:srgbClr val="333333"/>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1600" b="0" i="0" u="none" strike="noStrike" cap="none" normalizeH="0" baseline="0" dirty="0">
                        <a:ln>
                          <a:noFill/>
                        </a:ln>
                        <a:solidFill>
                          <a:srgbClr val="333333"/>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70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1600" b="0" i="0" u="none" strike="noStrike" cap="none" normalizeH="0" baseline="0" dirty="0">
                        <a:ln>
                          <a:noFill/>
                        </a:ln>
                        <a:solidFill>
                          <a:srgbClr val="333333"/>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70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1600" b="0" i="0" u="none" strike="noStrike" cap="none" normalizeH="0" baseline="0" dirty="0">
                        <a:ln>
                          <a:noFill/>
                        </a:ln>
                        <a:solidFill>
                          <a:srgbClr val="333333"/>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70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333333"/>
                          </a:solidFill>
                          <a:effectLst/>
                          <a:latin typeface="Arial" charset="0"/>
                        </a:rPr>
                        <a:t>70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184553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385796-FD10-418B-8128-BC54502841BC}"/>
              </a:ext>
            </a:extLst>
          </p:cNvPr>
          <p:cNvSpPr>
            <a:spLocks noGrp="1"/>
          </p:cNvSpPr>
          <p:nvPr>
            <p:ph type="title"/>
          </p:nvPr>
        </p:nvSpPr>
        <p:spPr/>
        <p:txBody>
          <a:bodyPr/>
          <a:lstStyle/>
          <a:p>
            <a:r>
              <a:rPr lang="en-US" dirty="0"/>
              <a:t>Available-to-Promise </a:t>
            </a:r>
            <a:endParaRPr lang="en-IN" dirty="0"/>
          </a:p>
        </p:txBody>
      </p:sp>
      <p:sp>
        <p:nvSpPr>
          <p:cNvPr id="11" name="Content Placeholder 2">
            <a:extLst>
              <a:ext uri="{FF2B5EF4-FFF2-40B4-BE49-F238E27FC236}">
                <a16:creationId xmlns:a16="http://schemas.microsoft.com/office/drawing/2014/main" id="{590976C6-6804-42F3-A394-4D410E966DCB}"/>
              </a:ext>
            </a:extLst>
          </p:cNvPr>
          <p:cNvSpPr>
            <a:spLocks noGrp="1"/>
          </p:cNvSpPr>
          <p:nvPr>
            <p:ph sz="quarter" idx="11"/>
          </p:nvPr>
        </p:nvSpPr>
        <p:spPr>
          <a:xfrm>
            <a:off x="5755" y="6231304"/>
            <a:ext cx="1024128" cy="374904"/>
          </a:xfrm>
        </p:spPr>
        <p:txBody>
          <a:bodyPr/>
          <a:lstStyle/>
          <a:p>
            <a:r>
              <a:rPr lang="en-US" sz="1800" b="1" dirty="0">
                <a:solidFill>
                  <a:schemeClr val="tx1"/>
                </a:solidFill>
              </a:rPr>
              <a:t>LO 11.8</a:t>
            </a:r>
          </a:p>
        </p:txBody>
      </p:sp>
      <p:sp>
        <p:nvSpPr>
          <p:cNvPr id="9" name="Content Placeholder 3">
            <a:extLst>
              <a:ext uri="{FF2B5EF4-FFF2-40B4-BE49-F238E27FC236}">
                <a16:creationId xmlns:a16="http://schemas.microsoft.com/office/drawing/2014/main" id="{45A39A70-2E70-4D32-911E-DF7925C4180C}"/>
              </a:ext>
            </a:extLst>
          </p:cNvPr>
          <p:cNvSpPr txBox="1">
            <a:spLocks noGrp="1"/>
          </p:cNvSpPr>
          <p:nvPr>
            <p:ph sz="quarter" idx="14"/>
          </p:nvPr>
        </p:nvSpPr>
        <p:spPr>
          <a:xfrm>
            <a:off x="2743200" y="1467678"/>
            <a:ext cx="5882982" cy="374904"/>
          </a:xfrm>
          <a:prstGeom prst="rect">
            <a:avLst/>
          </a:prstGeom>
          <a:solidFill>
            <a:srgbClr val="D1CBAF"/>
          </a:solidFill>
          <a:ln>
            <a:solidFill>
              <a:schemeClr val="tx1"/>
            </a:solidFill>
          </a:ln>
        </p:spPr>
        <p:txBody>
          <a:bodyPr vert="horz" lIns="91440" tIns="45720" rIns="91440" bIns="45720" rtlCol="0">
            <a:noAutofit/>
          </a:bodyPr>
          <a:lst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4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400" kern="1200">
                <a:solidFill>
                  <a:schemeClr val="tx2"/>
                </a:solidFill>
                <a:latin typeface="+mn-lt"/>
                <a:ea typeface="+mn-ea"/>
                <a:cs typeface="+mn-cs"/>
              </a:defRPr>
            </a:lvl2pPr>
            <a:lvl3pPr marL="640080" indent="-285750" algn="l" defTabSz="914400" rtl="0" eaLnBrk="1" latinLnBrk="0" hangingPunct="1">
              <a:lnSpc>
                <a:spcPct val="100000"/>
              </a:lnSpc>
              <a:spcBef>
                <a:spcPts val="800"/>
              </a:spcBef>
              <a:spcAft>
                <a:spcPts val="800"/>
              </a:spcAft>
              <a:buFont typeface="Arial" panose="020B0604020202020204" pitchFamily="34" charset="0"/>
              <a:buChar char="•"/>
              <a:defRPr sz="2000" kern="1200">
                <a:solidFill>
                  <a:schemeClr val="tx2"/>
                </a:solidFill>
                <a:latin typeface="+mn-lt"/>
                <a:ea typeface="+mn-ea"/>
                <a:cs typeface="+mn-cs"/>
              </a:defRPr>
            </a:lvl3pPr>
            <a:lvl4pPr marL="455613" indent="0" algn="l" defTabSz="914400" rtl="0" eaLnBrk="1" latinLnBrk="0" hangingPunct="1">
              <a:lnSpc>
                <a:spcPct val="100000"/>
              </a:lnSpc>
              <a:spcBef>
                <a:spcPts val="800"/>
              </a:spcBef>
              <a:spcAft>
                <a:spcPts val="800"/>
              </a:spcAft>
              <a:buFont typeface="Arial" panose="020B0604020202020204" pitchFamily="34" charset="0"/>
              <a:buNone/>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1312863">
              <a:tabLst>
                <a:tab pos="4513263" algn="l"/>
              </a:tabLst>
            </a:pPr>
            <a:r>
              <a:rPr lang="en-US" sz="1600" dirty="0"/>
              <a:t>June	July</a:t>
            </a:r>
          </a:p>
        </p:txBody>
      </p:sp>
      <p:graphicFrame>
        <p:nvGraphicFramePr>
          <p:cNvPr id="12" name="Content Placeholder 4">
            <a:extLst>
              <a:ext uri="{FF2B5EF4-FFF2-40B4-BE49-F238E27FC236}">
                <a16:creationId xmlns:a16="http://schemas.microsoft.com/office/drawing/2014/main" id="{414F5B2D-A990-4126-B45B-6C01FF9AEAD7}"/>
              </a:ext>
            </a:extLst>
          </p:cNvPr>
          <p:cNvGraphicFramePr>
            <a:graphicFrameLocks/>
          </p:cNvGraphicFramePr>
          <p:nvPr>
            <p:extLst>
              <p:ext uri="{D42A27DB-BD31-4B8C-83A1-F6EECF244321}">
                <p14:modId xmlns:p14="http://schemas.microsoft.com/office/powerpoint/2010/main" val="1169224413"/>
              </p:ext>
            </p:extLst>
          </p:nvPr>
        </p:nvGraphicFramePr>
        <p:xfrm>
          <a:off x="517819" y="1848706"/>
          <a:ext cx="8108363" cy="2745486"/>
        </p:xfrm>
        <a:graphic>
          <a:graphicData uri="http://schemas.openxmlformats.org/drawingml/2006/table">
            <a:tbl>
              <a:tblPr firstRow="1" bandRow="1">
                <a:tableStyleId>{5C22544A-7EE6-4342-B048-85BDC9FD1C3A}</a:tableStyleId>
              </a:tblPr>
              <a:tblGrid>
                <a:gridCol w="2240643">
                  <a:extLst>
                    <a:ext uri="{9D8B030D-6E8A-4147-A177-3AD203B41FA5}">
                      <a16:colId xmlns:a16="http://schemas.microsoft.com/office/drawing/2014/main" val="20000"/>
                    </a:ext>
                  </a:extLst>
                </a:gridCol>
                <a:gridCol w="733465">
                  <a:extLst>
                    <a:ext uri="{9D8B030D-6E8A-4147-A177-3AD203B41FA5}">
                      <a16:colId xmlns:a16="http://schemas.microsoft.com/office/drawing/2014/main" val="20001"/>
                    </a:ext>
                  </a:extLst>
                </a:gridCol>
                <a:gridCol w="733465">
                  <a:extLst>
                    <a:ext uri="{9D8B030D-6E8A-4147-A177-3AD203B41FA5}">
                      <a16:colId xmlns:a16="http://schemas.microsoft.com/office/drawing/2014/main" val="20002"/>
                    </a:ext>
                  </a:extLst>
                </a:gridCol>
                <a:gridCol w="733465">
                  <a:extLst>
                    <a:ext uri="{9D8B030D-6E8A-4147-A177-3AD203B41FA5}">
                      <a16:colId xmlns:a16="http://schemas.microsoft.com/office/drawing/2014/main" val="20003"/>
                    </a:ext>
                  </a:extLst>
                </a:gridCol>
                <a:gridCol w="733465">
                  <a:extLst>
                    <a:ext uri="{9D8B030D-6E8A-4147-A177-3AD203B41FA5}">
                      <a16:colId xmlns:a16="http://schemas.microsoft.com/office/drawing/2014/main" val="20004"/>
                    </a:ext>
                  </a:extLst>
                </a:gridCol>
                <a:gridCol w="733465">
                  <a:extLst>
                    <a:ext uri="{9D8B030D-6E8A-4147-A177-3AD203B41FA5}">
                      <a16:colId xmlns:a16="http://schemas.microsoft.com/office/drawing/2014/main" val="20005"/>
                    </a:ext>
                  </a:extLst>
                </a:gridCol>
                <a:gridCol w="733465">
                  <a:extLst>
                    <a:ext uri="{9D8B030D-6E8A-4147-A177-3AD203B41FA5}">
                      <a16:colId xmlns:a16="http://schemas.microsoft.com/office/drawing/2014/main" val="20006"/>
                    </a:ext>
                  </a:extLst>
                </a:gridCol>
                <a:gridCol w="733465">
                  <a:extLst>
                    <a:ext uri="{9D8B030D-6E8A-4147-A177-3AD203B41FA5}">
                      <a16:colId xmlns:a16="http://schemas.microsoft.com/office/drawing/2014/main" val="20007"/>
                    </a:ext>
                  </a:extLst>
                </a:gridCol>
                <a:gridCol w="733465">
                  <a:extLst>
                    <a:ext uri="{9D8B030D-6E8A-4147-A177-3AD203B41FA5}">
                      <a16:colId xmlns:a16="http://schemas.microsoft.com/office/drawing/2014/main" val="20008"/>
                    </a:ext>
                  </a:extLst>
                </a:gridCol>
              </a:tblGrid>
              <a:tr h="370840">
                <a:tc>
                  <a:txBody>
                    <a:bodyPr/>
                    <a:lstStyle/>
                    <a:p>
                      <a:pPr marL="0" marR="0" algn="ctr">
                        <a:lnSpc>
                          <a:spcPct val="115000"/>
                        </a:lnSpc>
                        <a:spcBef>
                          <a:spcPts val="0"/>
                        </a:spcBef>
                        <a:spcAft>
                          <a:spcPts val="0"/>
                        </a:spcAft>
                      </a:pPr>
                      <a:r>
                        <a:rPr lang="en-IN" sz="1600" dirty="0">
                          <a:effectLst/>
                          <a:latin typeface="Calibri"/>
                          <a:ea typeface="PMingLiU"/>
                          <a:cs typeface="Arial"/>
                        </a:rPr>
                        <a:t>64</a:t>
                      </a:r>
                      <a:r>
                        <a:rPr lang="en-IN" sz="1600" dirty="0">
                          <a:solidFill>
                            <a:schemeClr val="tx1"/>
                          </a:solidFill>
                          <a:effectLst/>
                          <a:latin typeface="Calibri"/>
                          <a:ea typeface="PMingLiU"/>
                          <a:cs typeface="Arial"/>
                        </a:rPr>
                        <a:t>64</a:t>
                      </a: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IN" sz="1600" b="1" dirty="0">
                          <a:solidFill>
                            <a:schemeClr val="tx1"/>
                          </a:solidFill>
                          <a:effectLst/>
                          <a:latin typeface="Calibri"/>
                          <a:ea typeface="PMingLiU"/>
                          <a:cs typeface="Arial"/>
                        </a:rPr>
                        <a:t>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algn="ctr">
                        <a:lnSpc>
                          <a:spcPct val="115000"/>
                        </a:lnSpc>
                        <a:spcBef>
                          <a:spcPts val="0"/>
                        </a:spcBef>
                        <a:spcAft>
                          <a:spcPts val="0"/>
                        </a:spcAft>
                      </a:pPr>
                      <a:r>
                        <a:rPr lang="en-IN" sz="1600" b="1" dirty="0">
                          <a:solidFill>
                            <a:schemeClr val="tx1"/>
                          </a:solidFill>
                          <a:effectLst/>
                          <a:latin typeface="Calibri"/>
                          <a:ea typeface="PMingLiU"/>
                          <a:cs typeface="Arial"/>
                        </a:rPr>
                        <a:t>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algn="ctr">
                        <a:lnSpc>
                          <a:spcPct val="115000"/>
                        </a:lnSpc>
                        <a:spcBef>
                          <a:spcPts val="0"/>
                        </a:spcBef>
                        <a:spcAft>
                          <a:spcPts val="0"/>
                        </a:spcAft>
                      </a:pPr>
                      <a:r>
                        <a:rPr lang="en-IN" sz="1600" b="1" dirty="0">
                          <a:solidFill>
                            <a:schemeClr val="tx1"/>
                          </a:solidFill>
                          <a:effectLst/>
                          <a:latin typeface="Calibri"/>
                          <a:ea typeface="PMingLiU"/>
                          <a:cs typeface="Arial"/>
                        </a:rPr>
                        <a:t>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algn="ctr">
                        <a:lnSpc>
                          <a:spcPct val="115000"/>
                        </a:lnSpc>
                        <a:spcBef>
                          <a:spcPts val="0"/>
                        </a:spcBef>
                        <a:spcAft>
                          <a:spcPts val="0"/>
                        </a:spcAft>
                      </a:pPr>
                      <a:r>
                        <a:rPr lang="en-IN" sz="1600" b="1">
                          <a:solidFill>
                            <a:schemeClr val="tx1"/>
                          </a:solidFill>
                          <a:effectLst/>
                          <a:latin typeface="Calibri"/>
                          <a:ea typeface="PMingLiU"/>
                          <a:cs typeface="Arial"/>
                        </a:rPr>
                        <a:t>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algn="ctr">
                        <a:lnSpc>
                          <a:spcPct val="115000"/>
                        </a:lnSpc>
                        <a:spcBef>
                          <a:spcPts val="0"/>
                        </a:spcBef>
                        <a:spcAft>
                          <a:spcPts val="0"/>
                        </a:spcAft>
                      </a:pPr>
                      <a:r>
                        <a:rPr lang="en-IN" sz="1600" b="1" dirty="0">
                          <a:solidFill>
                            <a:schemeClr val="tx1"/>
                          </a:solidFill>
                          <a:effectLst/>
                          <a:latin typeface="Calibri"/>
                          <a:ea typeface="PMingLiU"/>
                          <a:cs typeface="Arial"/>
                        </a:rPr>
                        <a:t>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algn="ctr">
                        <a:lnSpc>
                          <a:spcPct val="115000"/>
                        </a:lnSpc>
                        <a:spcBef>
                          <a:spcPts val="0"/>
                        </a:spcBef>
                        <a:spcAft>
                          <a:spcPts val="0"/>
                        </a:spcAft>
                      </a:pPr>
                      <a:r>
                        <a:rPr lang="en-IN" sz="1600" b="1">
                          <a:solidFill>
                            <a:schemeClr val="tx1"/>
                          </a:solidFill>
                          <a:effectLst/>
                          <a:latin typeface="Calibri"/>
                          <a:ea typeface="PMingLiU"/>
                          <a:cs typeface="Arial"/>
                        </a:rPr>
                        <a:t>6</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algn="ctr">
                        <a:lnSpc>
                          <a:spcPct val="115000"/>
                        </a:lnSpc>
                        <a:spcBef>
                          <a:spcPts val="0"/>
                        </a:spcBef>
                        <a:spcAft>
                          <a:spcPts val="0"/>
                        </a:spcAft>
                      </a:pPr>
                      <a:r>
                        <a:rPr lang="en-IN" sz="1600" b="1">
                          <a:solidFill>
                            <a:schemeClr val="tx1"/>
                          </a:solidFill>
                          <a:effectLst/>
                          <a:latin typeface="Calibri"/>
                          <a:ea typeface="PMingLiU"/>
                          <a:cs typeface="Arial"/>
                        </a:rPr>
                        <a:t>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algn="ctr">
                        <a:lnSpc>
                          <a:spcPct val="115000"/>
                        </a:lnSpc>
                        <a:spcBef>
                          <a:spcPts val="0"/>
                        </a:spcBef>
                        <a:spcAft>
                          <a:spcPts val="0"/>
                        </a:spcAft>
                      </a:pPr>
                      <a:r>
                        <a:rPr lang="en-IN" sz="1600" b="1" dirty="0">
                          <a:solidFill>
                            <a:schemeClr val="tx1"/>
                          </a:solidFill>
                          <a:effectLst/>
                          <a:latin typeface="Calibri"/>
                          <a:ea typeface="PMingLiU"/>
                          <a:cs typeface="Arial"/>
                        </a:rPr>
                        <a:t>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extLst>
                  <a:ext uri="{0D108BD9-81ED-4DB2-BD59-A6C34878D82A}">
                    <a16:rowId xmlns:a16="http://schemas.microsoft.com/office/drawing/2014/main" val="10000"/>
                  </a:ext>
                </a:extLst>
              </a:tr>
              <a:tr h="370840">
                <a:tc>
                  <a:txBody>
                    <a:bodyPr/>
                    <a:lstStyle/>
                    <a:p>
                      <a:pPr marL="0" marR="0">
                        <a:lnSpc>
                          <a:spcPct val="115000"/>
                        </a:lnSpc>
                        <a:spcBef>
                          <a:spcPts val="0"/>
                        </a:spcBef>
                        <a:spcAft>
                          <a:spcPts val="0"/>
                        </a:spcAft>
                      </a:pPr>
                      <a:r>
                        <a:rPr lang="en-IN" sz="1600" dirty="0">
                          <a:effectLst/>
                          <a:latin typeface="Calibri"/>
                          <a:ea typeface="PMingLiU"/>
                          <a:cs typeface="Arial"/>
                        </a:rPr>
                        <a:t>Forecast</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dirty="0">
                          <a:effectLst/>
                          <a:latin typeface="Calibri"/>
                          <a:ea typeface="PMingLiU"/>
                          <a:cs typeface="Arial"/>
                        </a:rPr>
                        <a:t>30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dirty="0">
                          <a:effectLst/>
                          <a:latin typeface="Calibri"/>
                          <a:ea typeface="PMingLiU"/>
                          <a:cs typeface="Arial"/>
                        </a:rPr>
                        <a:t>30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dirty="0">
                          <a:effectLst/>
                          <a:latin typeface="Calibri"/>
                          <a:ea typeface="PMingLiU"/>
                          <a:cs typeface="Arial"/>
                        </a:rPr>
                        <a:t>30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a:effectLst/>
                          <a:latin typeface="Calibri"/>
                          <a:ea typeface="PMingLiU"/>
                          <a:cs typeface="Arial"/>
                        </a:rPr>
                        <a:t>30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a:effectLst/>
                          <a:latin typeface="Calibri"/>
                          <a:ea typeface="PMingLiU"/>
                          <a:cs typeface="Arial"/>
                        </a:rPr>
                        <a:t>40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a:effectLst/>
                          <a:latin typeface="Calibri"/>
                          <a:ea typeface="PMingLiU"/>
                          <a:cs typeface="Arial"/>
                        </a:rPr>
                        <a:t>40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a:effectLst/>
                          <a:latin typeface="Calibri"/>
                          <a:ea typeface="PMingLiU"/>
                          <a:cs typeface="Arial"/>
                        </a:rPr>
                        <a:t>40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a:effectLst/>
                          <a:latin typeface="Calibri"/>
                          <a:ea typeface="PMingLiU"/>
                          <a:cs typeface="Arial"/>
                        </a:rPr>
                        <a:t>40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1"/>
                  </a:ext>
                </a:extLst>
              </a:tr>
              <a:tr h="370840">
                <a:tc>
                  <a:txBody>
                    <a:bodyPr/>
                    <a:lstStyle/>
                    <a:p>
                      <a:pPr marL="0" marR="0">
                        <a:lnSpc>
                          <a:spcPct val="115000"/>
                        </a:lnSpc>
                        <a:spcBef>
                          <a:spcPts val="0"/>
                        </a:spcBef>
                        <a:spcAft>
                          <a:spcPts val="0"/>
                        </a:spcAft>
                      </a:pPr>
                      <a:r>
                        <a:rPr lang="en-IN" sz="1600" dirty="0">
                          <a:effectLst/>
                          <a:latin typeface="Calibri"/>
                          <a:ea typeface="PMingLiU"/>
                          <a:cs typeface="Arial"/>
                        </a:rPr>
                        <a:t>Customer orders (committed)</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dirty="0">
                          <a:effectLst/>
                          <a:latin typeface="Calibri"/>
                          <a:ea typeface="PMingLiU"/>
                          <a:cs typeface="Arial"/>
                        </a:rPr>
                        <a:t>33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dirty="0">
                          <a:effectLst/>
                          <a:latin typeface="Calibri"/>
                          <a:ea typeface="PMingLiU"/>
                          <a:cs typeface="Arial"/>
                        </a:rPr>
                        <a:t>20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dirty="0">
                          <a:effectLst/>
                          <a:latin typeface="Calibri"/>
                          <a:ea typeface="PMingLiU"/>
                          <a:cs typeface="Arial"/>
                        </a:rPr>
                        <a:t>10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dirty="0">
                          <a:effectLst/>
                          <a:latin typeface="Calibri"/>
                          <a:ea typeface="PMingLiU"/>
                          <a:cs typeface="Arial"/>
                        </a:rPr>
                        <a:t>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dirty="0">
                          <a:effectLst/>
                          <a:latin typeface="Calibri"/>
                          <a:ea typeface="PMingLiU"/>
                          <a:cs typeface="Arial"/>
                        </a:rPr>
                        <a:t>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a:effectLst/>
                          <a:latin typeface="Calibri"/>
                          <a:ea typeface="PMingLiU"/>
                          <a:cs typeface="Arial"/>
                        </a:rPr>
                        <a: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a:effectLst/>
                          <a:latin typeface="Calibri"/>
                          <a:ea typeface="PMingLiU"/>
                          <a:cs typeface="Arial"/>
                        </a:rPr>
                        <a: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dirty="0">
                          <a:effectLst/>
                          <a:latin typeface="Calibri"/>
                          <a:ea typeface="PMingLiU"/>
                          <a:cs typeface="Arial"/>
                        </a:rPr>
                        <a: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2"/>
                  </a:ext>
                </a:extLst>
              </a:tr>
              <a:tr h="370840">
                <a:tc>
                  <a:txBody>
                    <a:bodyPr/>
                    <a:lstStyle/>
                    <a:p>
                      <a:pPr marL="0" marR="0">
                        <a:lnSpc>
                          <a:spcPct val="115000"/>
                        </a:lnSpc>
                        <a:spcBef>
                          <a:spcPts val="0"/>
                        </a:spcBef>
                        <a:spcAft>
                          <a:spcPts val="0"/>
                        </a:spcAft>
                      </a:pPr>
                      <a:r>
                        <a:rPr lang="en-IN" sz="1600">
                          <a:effectLst/>
                          <a:latin typeface="Calibri"/>
                          <a:ea typeface="PMingLiU"/>
                          <a:cs typeface="Arial"/>
                        </a:rPr>
                        <a:t>Projected on-hand inventory</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dirty="0">
                          <a:effectLst/>
                          <a:latin typeface="Calibri"/>
                          <a:ea typeface="PMingLiU"/>
                          <a:cs typeface="Arial"/>
                        </a:rPr>
                        <a:t>31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a:effectLst/>
                          <a:latin typeface="Calibri"/>
                          <a:ea typeface="PMingLiU"/>
                          <a:cs typeface="Arial"/>
                        </a:rPr>
                        <a:t>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a:effectLst/>
                          <a:latin typeface="Calibri"/>
                          <a:ea typeface="PMingLiU"/>
                          <a:cs typeface="Arial"/>
                        </a:rPr>
                        <a:t>41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dirty="0">
                          <a:effectLst/>
                          <a:latin typeface="Calibri"/>
                          <a:ea typeface="PMingLiU"/>
                          <a:cs typeface="Arial"/>
                        </a:rPr>
                        <a:t>11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dirty="0">
                          <a:effectLst/>
                          <a:latin typeface="Calibri"/>
                          <a:ea typeface="PMingLiU"/>
                          <a:cs typeface="Arial"/>
                        </a:rPr>
                        <a:t>41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dirty="0">
                          <a:effectLst/>
                          <a:latin typeface="Calibri"/>
                          <a:ea typeface="PMingLiU"/>
                          <a:cs typeface="Arial"/>
                        </a:rPr>
                        <a:t>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a:effectLst/>
                          <a:latin typeface="Calibri"/>
                          <a:ea typeface="PMingLiU"/>
                          <a:cs typeface="Arial"/>
                        </a:rPr>
                        <a:t>31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dirty="0">
                          <a:effectLst/>
                          <a:latin typeface="Calibri"/>
                          <a:ea typeface="PMingLiU"/>
                          <a:cs typeface="Arial"/>
                        </a:rPr>
                        <a:t>61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3"/>
                  </a:ext>
                </a:extLst>
              </a:tr>
              <a:tr h="370840">
                <a:tc>
                  <a:txBody>
                    <a:bodyPr/>
                    <a:lstStyle/>
                    <a:p>
                      <a:pPr marL="0" marR="0">
                        <a:lnSpc>
                          <a:spcPct val="115000"/>
                        </a:lnSpc>
                        <a:spcBef>
                          <a:spcPts val="0"/>
                        </a:spcBef>
                        <a:spcAft>
                          <a:spcPts val="0"/>
                        </a:spcAft>
                      </a:pPr>
                      <a:r>
                        <a:rPr lang="en-IN" sz="1600">
                          <a:effectLst/>
                          <a:latin typeface="Calibri"/>
                          <a:ea typeface="PMingLiU"/>
                          <a:cs typeface="Arial"/>
                        </a:rPr>
                        <a:t>MPS</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a:effectLst/>
                          <a:latin typeface="Calibri"/>
                          <a:ea typeface="PMingLiU"/>
                          <a:cs typeface="Arial"/>
                        </a:rPr>
                        <a: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dirty="0">
                          <a:effectLst/>
                          <a:latin typeface="Calibri"/>
                          <a:ea typeface="PMingLiU"/>
                          <a:cs typeface="Arial"/>
                        </a:rPr>
                        <a: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a:effectLst/>
                          <a:latin typeface="Calibri"/>
                          <a:ea typeface="PMingLiU"/>
                          <a:cs typeface="Arial"/>
                        </a:rPr>
                        <a:t>70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a:effectLst/>
                          <a:latin typeface="Calibri"/>
                          <a:ea typeface="PMingLiU"/>
                          <a:cs typeface="Arial"/>
                        </a:rPr>
                        <a: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dirty="0">
                          <a:effectLst/>
                          <a:latin typeface="Calibri"/>
                          <a:ea typeface="PMingLiU"/>
                          <a:cs typeface="Arial"/>
                        </a:rPr>
                        <a:t>70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dirty="0">
                          <a:effectLst/>
                          <a:latin typeface="Calibri"/>
                          <a:ea typeface="PMingLiU"/>
                          <a:cs typeface="Arial"/>
                        </a:rPr>
                        <a: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a:effectLst/>
                          <a:latin typeface="Calibri"/>
                          <a:ea typeface="PMingLiU"/>
                          <a:cs typeface="Arial"/>
                        </a:rPr>
                        <a:t>70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a:effectLst/>
                          <a:latin typeface="Calibri"/>
                          <a:ea typeface="PMingLiU"/>
                          <a:cs typeface="Arial"/>
                        </a:rPr>
                        <a:t>70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4"/>
                  </a:ext>
                </a:extLst>
              </a:tr>
              <a:tr h="370840">
                <a:tc>
                  <a:txBody>
                    <a:bodyPr/>
                    <a:lstStyle/>
                    <a:p>
                      <a:pPr marL="0" marR="0">
                        <a:lnSpc>
                          <a:spcPct val="115000"/>
                        </a:lnSpc>
                        <a:spcBef>
                          <a:spcPts val="0"/>
                        </a:spcBef>
                        <a:spcAft>
                          <a:spcPts val="0"/>
                        </a:spcAft>
                      </a:pPr>
                      <a:r>
                        <a:rPr lang="en-IN" sz="1600" dirty="0">
                          <a:effectLst/>
                          <a:latin typeface="Calibri"/>
                          <a:ea typeface="PMingLiU"/>
                          <a:cs typeface="Arial"/>
                        </a:rPr>
                        <a:t>Available-to-promise inventory (uncommitted)</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a:effectLst/>
                          <a:latin typeface="Calibri"/>
                          <a:ea typeface="PMingLiU"/>
                          <a:cs typeface="Arial"/>
                        </a:rPr>
                        <a:t>11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dirty="0">
                          <a:effectLst/>
                          <a:latin typeface="Calibri"/>
                          <a:ea typeface="PMingLiU"/>
                          <a:cs typeface="Arial"/>
                        </a:rPr>
                        <a: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dirty="0">
                          <a:effectLst/>
                          <a:latin typeface="Calibri"/>
                          <a:ea typeface="PMingLiU"/>
                          <a:cs typeface="Arial"/>
                        </a:rPr>
                        <a:t>56</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a:effectLst/>
                          <a:latin typeface="Calibri"/>
                          <a:ea typeface="PMingLiU"/>
                          <a:cs typeface="Arial"/>
                        </a:rPr>
                        <a: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dirty="0">
                          <a:effectLst/>
                          <a:latin typeface="Calibri"/>
                          <a:ea typeface="PMingLiU"/>
                          <a:cs typeface="Arial"/>
                        </a:rPr>
                        <a:t>68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dirty="0">
                          <a:effectLst/>
                          <a:latin typeface="Calibri"/>
                          <a:ea typeface="PMingLiU"/>
                          <a:cs typeface="Arial"/>
                        </a:rPr>
                        <a: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dirty="0">
                          <a:effectLst/>
                          <a:latin typeface="Calibri"/>
                          <a:ea typeface="PMingLiU"/>
                          <a:cs typeface="Arial"/>
                        </a:rPr>
                        <a:t>70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algn="ctr">
                        <a:lnSpc>
                          <a:spcPct val="115000"/>
                        </a:lnSpc>
                        <a:spcBef>
                          <a:spcPts val="0"/>
                        </a:spcBef>
                        <a:spcAft>
                          <a:spcPts val="0"/>
                        </a:spcAft>
                      </a:pPr>
                      <a:r>
                        <a:rPr lang="en-IN" sz="1600" b="0" dirty="0">
                          <a:effectLst/>
                          <a:latin typeface="Calibri"/>
                          <a:ea typeface="PMingLiU"/>
                          <a:cs typeface="Arial"/>
                        </a:rPr>
                        <a:t>70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5"/>
                  </a:ext>
                </a:extLst>
              </a:tr>
            </a:tbl>
          </a:graphicData>
        </a:graphic>
      </p:graphicFrame>
      <p:sp>
        <p:nvSpPr>
          <p:cNvPr id="13" name="Rounded Rectangle 5" descr="Rectangle is around the 33 and 20 within the June 1 and 2 columns. ">
            <a:extLst>
              <a:ext uri="{FF2B5EF4-FFF2-40B4-BE49-F238E27FC236}">
                <a16:creationId xmlns:a16="http://schemas.microsoft.com/office/drawing/2014/main" id="{5CAB4F89-AA64-4ED0-B0F4-19128C5C4746}"/>
              </a:ext>
            </a:extLst>
          </p:cNvPr>
          <p:cNvSpPr/>
          <p:nvPr/>
        </p:nvSpPr>
        <p:spPr>
          <a:xfrm>
            <a:off x="2788634" y="2663688"/>
            <a:ext cx="1291772" cy="406400"/>
          </a:xfrm>
          <a:prstGeom prst="roundRect">
            <a:avLst/>
          </a:prstGeom>
          <a:noFill/>
          <a:ln w="254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4" name="Rounded Rectangle 6" descr="Rectangle is around the 10 and 4 within the June 3 and 4 columns. ">
            <a:extLst>
              <a:ext uri="{FF2B5EF4-FFF2-40B4-BE49-F238E27FC236}">
                <a16:creationId xmlns:a16="http://schemas.microsoft.com/office/drawing/2014/main" id="{F40C5CC3-174A-4FC9-A8D0-A1718365B44E}"/>
              </a:ext>
            </a:extLst>
          </p:cNvPr>
          <p:cNvSpPr/>
          <p:nvPr/>
        </p:nvSpPr>
        <p:spPr>
          <a:xfrm>
            <a:off x="4336614" y="2663688"/>
            <a:ext cx="1291772" cy="406400"/>
          </a:xfrm>
          <a:prstGeom prst="roundRect">
            <a:avLst/>
          </a:prstGeom>
          <a:noFill/>
          <a:ln w="254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15" name="Straight Arrow Connector 7" descr="Arrow from the 64 amount to the 33 and 20 figures in the June 1 and 2 columns.">
            <a:extLst>
              <a:ext uri="{FF2B5EF4-FFF2-40B4-BE49-F238E27FC236}">
                <a16:creationId xmlns:a16="http://schemas.microsoft.com/office/drawing/2014/main" id="{D4FD4062-F6B0-4106-A8B4-C33D7EFAA8F8}"/>
              </a:ext>
            </a:extLst>
          </p:cNvPr>
          <p:cNvCxnSpPr/>
          <p:nvPr/>
        </p:nvCxnSpPr>
        <p:spPr>
          <a:xfrm>
            <a:off x="1952485" y="2007534"/>
            <a:ext cx="928914" cy="63862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8" descr="Arrow from the 33 and 20 to the 11 in final row.">
            <a:extLst>
              <a:ext uri="{FF2B5EF4-FFF2-40B4-BE49-F238E27FC236}">
                <a16:creationId xmlns:a16="http://schemas.microsoft.com/office/drawing/2014/main" id="{5D0A6287-2589-4A61-8C5A-1E8B19E8D397}"/>
              </a:ext>
            </a:extLst>
          </p:cNvPr>
          <p:cNvCxnSpPr/>
          <p:nvPr/>
        </p:nvCxnSpPr>
        <p:spPr>
          <a:xfrm flipH="1">
            <a:off x="3176877" y="3123096"/>
            <a:ext cx="297543" cy="110308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9" descr="Arrow from the boxed 10 and 4 figures to the 70 within the June 3 column.">
            <a:extLst>
              <a:ext uri="{FF2B5EF4-FFF2-40B4-BE49-F238E27FC236}">
                <a16:creationId xmlns:a16="http://schemas.microsoft.com/office/drawing/2014/main" id="{D8495947-662C-46A5-B859-853B188C083C}"/>
              </a:ext>
            </a:extLst>
          </p:cNvPr>
          <p:cNvCxnSpPr/>
          <p:nvPr/>
        </p:nvCxnSpPr>
        <p:spPr>
          <a:xfrm flipH="1">
            <a:off x="4666352" y="3157961"/>
            <a:ext cx="297543" cy="65314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Curved Connector 10" descr="Arrow from the 2 within the July 5 column to the 70 in next to last row, same column.">
            <a:extLst>
              <a:ext uri="{FF2B5EF4-FFF2-40B4-BE49-F238E27FC236}">
                <a16:creationId xmlns:a16="http://schemas.microsoft.com/office/drawing/2014/main" id="{7AC16FF4-866D-4D94-A866-AE93DA4C7609}"/>
              </a:ext>
            </a:extLst>
          </p:cNvPr>
          <p:cNvCxnSpPr/>
          <p:nvPr/>
        </p:nvCxnSpPr>
        <p:spPr>
          <a:xfrm rot="16200000" flipH="1">
            <a:off x="5705089" y="3327938"/>
            <a:ext cx="1088571" cy="29028"/>
          </a:xfrm>
          <a:prstGeom prst="curvedConnector3">
            <a:avLst>
              <a:gd name="adj1" fmla="val 1767"/>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11" descr="Arrow from the 70 to the 56 both in the June 3 column.">
            <a:extLst>
              <a:ext uri="{FF2B5EF4-FFF2-40B4-BE49-F238E27FC236}">
                <a16:creationId xmlns:a16="http://schemas.microsoft.com/office/drawing/2014/main" id="{4B3471E0-6043-4202-9651-05F0C74746F3}"/>
              </a:ext>
            </a:extLst>
          </p:cNvPr>
          <p:cNvCxnSpPr/>
          <p:nvPr/>
        </p:nvCxnSpPr>
        <p:spPr>
          <a:xfrm>
            <a:off x="4596613" y="4008467"/>
            <a:ext cx="0" cy="21771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12" descr="Arrow from the 70 to the 68 both in the July 5 column.">
            <a:extLst>
              <a:ext uri="{FF2B5EF4-FFF2-40B4-BE49-F238E27FC236}">
                <a16:creationId xmlns:a16="http://schemas.microsoft.com/office/drawing/2014/main" id="{4B0FD53B-3A51-41E2-9499-763BE9118881}"/>
              </a:ext>
            </a:extLst>
          </p:cNvPr>
          <p:cNvCxnSpPr/>
          <p:nvPr/>
        </p:nvCxnSpPr>
        <p:spPr>
          <a:xfrm>
            <a:off x="6070157" y="3981963"/>
            <a:ext cx="0" cy="28556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3" descr="Arrow from the 70 to the 70 both in the July 7 column.">
            <a:extLst>
              <a:ext uri="{FF2B5EF4-FFF2-40B4-BE49-F238E27FC236}">
                <a16:creationId xmlns:a16="http://schemas.microsoft.com/office/drawing/2014/main" id="{DE0C391A-00F4-4E99-8AA5-C01B9871DFF7}"/>
              </a:ext>
            </a:extLst>
          </p:cNvPr>
          <p:cNvCxnSpPr/>
          <p:nvPr/>
        </p:nvCxnSpPr>
        <p:spPr>
          <a:xfrm>
            <a:off x="7534852" y="3995215"/>
            <a:ext cx="7620" cy="28556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4" descr="Arrow from the 70 to the 70 both in the July 8 column.">
            <a:extLst>
              <a:ext uri="{FF2B5EF4-FFF2-40B4-BE49-F238E27FC236}">
                <a16:creationId xmlns:a16="http://schemas.microsoft.com/office/drawing/2014/main" id="{F4D1B6D1-EA00-478E-9597-DE327FFB381F}"/>
              </a:ext>
            </a:extLst>
          </p:cNvPr>
          <p:cNvCxnSpPr/>
          <p:nvPr/>
        </p:nvCxnSpPr>
        <p:spPr>
          <a:xfrm>
            <a:off x="8273992" y="3995215"/>
            <a:ext cx="0" cy="28556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181925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6F92C4D4-C867-4E2F-BF62-33A518B42728}"/>
              </a:ext>
            </a:extLst>
          </p:cNvPr>
          <p:cNvSpPr>
            <a:spLocks noGrp="1"/>
          </p:cNvSpPr>
          <p:nvPr>
            <p:ph type="title"/>
          </p:nvPr>
        </p:nvSpPr>
        <p:spPr/>
        <p:txBody>
          <a:bodyPr/>
          <a:lstStyle/>
          <a:p>
            <a:r>
              <a:rPr lang="en-US"/>
              <a:t>End of Main Content</a:t>
            </a:r>
            <a:endParaRPr lang="en-US" dirty="0"/>
          </a:p>
        </p:txBody>
      </p:sp>
      <p:sp>
        <p:nvSpPr>
          <p:cNvPr id="3" name="Footer Placeholder 2">
            <a:extLst>
              <a:ext uri="{FF2B5EF4-FFF2-40B4-BE49-F238E27FC236}">
                <a16:creationId xmlns:a16="http://schemas.microsoft.com/office/drawing/2014/main" id="{D630F02A-B1AC-4A6F-B7C6-6A288F03C29B}"/>
              </a:ext>
            </a:extLst>
          </p:cNvPr>
          <p:cNvSpPr>
            <a:spLocks noGrp="1"/>
          </p:cNvSpPr>
          <p:nvPr>
            <p:ph type="ftr" sz="quarter" idx="10"/>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lumMod val="50000"/>
                    <a:lumOff val="50000"/>
                  </a:srgbClr>
                </a:solidFill>
                <a:effectLst/>
                <a:uLnTx/>
                <a:uFillTx/>
                <a:latin typeface="Arial"/>
                <a:ea typeface="+mn-ea"/>
                <a:cs typeface="+mn-cs"/>
              </a:rPr>
              <a:t>© 2021 McGraw Hill. All rights reserved. Authorized only for instructor use in the classroom.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lumMod val="50000"/>
                    <a:lumOff val="50000"/>
                  </a:srgbClr>
                </a:solidFill>
                <a:effectLst/>
                <a:uLnTx/>
                <a:uFillTx/>
                <a:latin typeface="Arial"/>
                <a:ea typeface="+mn-ea"/>
                <a:cs typeface="+mn-cs"/>
              </a:rPr>
              <a:t>No reproduction or further distribution permitted without the prior written consent of McGraw Hill.</a:t>
            </a:r>
          </a:p>
        </p:txBody>
      </p:sp>
    </p:spTree>
    <p:extLst>
      <p:ext uri="{BB962C8B-B14F-4D97-AF65-F5344CB8AC3E}">
        <p14:creationId xmlns:p14="http://schemas.microsoft.com/office/powerpoint/2010/main" val="82191601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88242-31AB-427B-8857-866D707A4965}"/>
              </a:ext>
            </a:extLst>
          </p:cNvPr>
          <p:cNvSpPr>
            <a:spLocks noGrp="1"/>
          </p:cNvSpPr>
          <p:nvPr>
            <p:ph type="title"/>
          </p:nvPr>
        </p:nvSpPr>
        <p:spPr/>
        <p:txBody>
          <a:bodyPr/>
          <a:lstStyle/>
          <a:p>
            <a:r>
              <a:rPr lang="en-US" dirty="0"/>
              <a:t>Accessibility Content: Text Alternatives for Images</a:t>
            </a:r>
            <a:endParaRPr lang="en-IN" dirty="0"/>
          </a:p>
        </p:txBody>
      </p:sp>
    </p:spTree>
    <p:extLst>
      <p:ext uri="{BB962C8B-B14F-4D97-AF65-F5344CB8AC3E}">
        <p14:creationId xmlns:p14="http://schemas.microsoft.com/office/powerpoint/2010/main" val="19979305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The Planning Sequence - Text Alternative</a:t>
            </a:r>
          </a:p>
        </p:txBody>
      </p:sp>
      <p:sp>
        <p:nvSpPr>
          <p:cNvPr id="7" name="Text Placeholder 2"/>
          <p:cNvSpPr>
            <a:spLocks noGrp="1"/>
          </p:cNvSpPr>
          <p:nvPr>
            <p:ph type="body" sz="quarter" idx="14"/>
          </p:nvPr>
        </p:nvSpPr>
        <p:spPr/>
        <p:txBody>
          <a:bodyPr/>
          <a:lstStyle/>
          <a:p>
            <a:r>
              <a:rPr lang="en-IN" dirty="0">
                <a:hlinkClick r:id="rId2" action="ppaction://hlinksldjump"/>
              </a:rPr>
              <a:t>Return to parent-slide containing images.</a:t>
            </a:r>
          </a:p>
        </p:txBody>
      </p:sp>
      <p:sp>
        <p:nvSpPr>
          <p:cNvPr id="8" name="Content Placeholder 3"/>
          <p:cNvSpPr>
            <a:spLocks noGrp="1"/>
          </p:cNvSpPr>
          <p:nvPr>
            <p:ph sz="quarter" idx="16"/>
          </p:nvPr>
        </p:nvSpPr>
        <p:spPr/>
        <p:txBody>
          <a:bodyPr/>
          <a:lstStyle/>
          <a:p>
            <a:r>
              <a:rPr lang="en-US" dirty="0"/>
              <a:t>Three circles in top row: corporate strategies and policies; economic, competitive, and political conditions; aggregate demand forecasts. These all lead to the Business plan, which establishes operations and capacity strategies. This leads to the Aggregate plan, which establishes operations capacity. This leads to the Master schedule, which establishes schedules for specific products.</a:t>
            </a:r>
          </a:p>
        </p:txBody>
      </p:sp>
      <p:sp>
        <p:nvSpPr>
          <p:cNvPr id="9" name="Text Placeholder 4"/>
          <p:cNvSpPr>
            <a:spLocks noGrp="1"/>
          </p:cNvSpPr>
          <p:nvPr>
            <p:ph type="body" sz="quarter" idx="17"/>
          </p:nvPr>
        </p:nvSpPr>
        <p:spPr/>
        <p:txBody>
          <a:bodyPr/>
          <a:lstStyle/>
          <a:p>
            <a:r>
              <a:rPr lang="en-IN" dirty="0">
                <a:hlinkClick r:id="rId2" action="ppaction://hlinksldjump"/>
              </a:rPr>
              <a:t>Return to parent-slide containing images.</a:t>
            </a:r>
          </a:p>
        </p:txBody>
      </p:sp>
    </p:spTree>
    <p:extLst>
      <p:ext uri="{BB962C8B-B14F-4D97-AF65-F5344CB8AC3E}">
        <p14:creationId xmlns:p14="http://schemas.microsoft.com/office/powerpoint/2010/main" val="417290121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Overview of Aggregate Planning - Text Alternative</a:t>
            </a:r>
          </a:p>
        </p:txBody>
      </p:sp>
      <p:sp>
        <p:nvSpPr>
          <p:cNvPr id="7" name="Text Placeholder 2"/>
          <p:cNvSpPr>
            <a:spLocks noGrp="1"/>
          </p:cNvSpPr>
          <p:nvPr>
            <p:ph type="body" sz="quarter" idx="14"/>
          </p:nvPr>
        </p:nvSpPr>
        <p:spPr/>
        <p:txBody>
          <a:bodyPr/>
          <a:lstStyle/>
          <a:p>
            <a:r>
              <a:rPr lang="en-IN" dirty="0">
                <a:hlinkClick r:id="rId2" action="ppaction://hlinksldjump"/>
              </a:rPr>
              <a:t>Return to parent-slide containing images.</a:t>
            </a:r>
          </a:p>
        </p:txBody>
      </p:sp>
      <p:sp>
        <p:nvSpPr>
          <p:cNvPr id="8" name="Content Placeholder 3"/>
          <p:cNvSpPr>
            <a:spLocks noGrp="1"/>
          </p:cNvSpPr>
          <p:nvPr>
            <p:ph sz="quarter" idx="16"/>
          </p:nvPr>
        </p:nvSpPr>
        <p:spPr/>
        <p:txBody>
          <a:bodyPr/>
          <a:lstStyle/>
          <a:p>
            <a:r>
              <a:rPr lang="en-US" dirty="0"/>
              <a:t>First is to forecast aggregate demand for the intermediate range. Next is to develop a general plan to meet demand requirements. Lastly is to update the aggregate plan periodically (e.g., monthly).</a:t>
            </a:r>
          </a:p>
        </p:txBody>
      </p:sp>
      <p:sp>
        <p:nvSpPr>
          <p:cNvPr id="9" name="Text Placeholder 4"/>
          <p:cNvSpPr>
            <a:spLocks noGrp="1"/>
          </p:cNvSpPr>
          <p:nvPr>
            <p:ph type="body" sz="quarter" idx="17"/>
          </p:nvPr>
        </p:nvSpPr>
        <p:spPr/>
        <p:txBody>
          <a:bodyPr/>
          <a:lstStyle/>
          <a:p>
            <a:r>
              <a:rPr lang="en-IN" dirty="0">
                <a:hlinkClick r:id="rId2" action="ppaction://hlinksldjump"/>
              </a:rPr>
              <a:t>Return to parent-slide containing images.</a:t>
            </a:r>
          </a:p>
        </p:txBody>
      </p:sp>
    </p:spTree>
    <p:extLst>
      <p:ext uri="{BB962C8B-B14F-4D97-AF65-F5344CB8AC3E}">
        <p14:creationId xmlns:p14="http://schemas.microsoft.com/office/powerpoint/2010/main" val="327197891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Cumulative Graph - Text Alternative</a:t>
            </a:r>
          </a:p>
        </p:txBody>
      </p:sp>
      <p:sp>
        <p:nvSpPr>
          <p:cNvPr id="7" name="Text Placeholder 2"/>
          <p:cNvSpPr>
            <a:spLocks noGrp="1"/>
          </p:cNvSpPr>
          <p:nvPr>
            <p:ph type="body" sz="quarter" idx="14"/>
          </p:nvPr>
        </p:nvSpPr>
        <p:spPr/>
        <p:txBody>
          <a:bodyPr/>
          <a:lstStyle/>
          <a:p>
            <a:r>
              <a:rPr lang="en-IN" dirty="0">
                <a:hlinkClick r:id="rId2" action="ppaction://hlinksldjump"/>
              </a:rPr>
              <a:t>Return to parent-slide containing images.</a:t>
            </a:r>
            <a:endParaRPr lang="en-IN" dirty="0">
              <a:hlinkClick r:id="rId3" action="ppaction://hlinksldjump"/>
            </a:endParaRPr>
          </a:p>
        </p:txBody>
      </p:sp>
      <p:sp>
        <p:nvSpPr>
          <p:cNvPr id="8" name="Content Placeholder 3"/>
          <p:cNvSpPr>
            <a:spLocks noGrp="1"/>
          </p:cNvSpPr>
          <p:nvPr>
            <p:ph sz="quarter" idx="16"/>
          </p:nvPr>
        </p:nvSpPr>
        <p:spPr/>
        <p:txBody>
          <a:bodyPr/>
          <a:lstStyle/>
          <a:p>
            <a:r>
              <a:rPr lang="en-US" dirty="0"/>
              <a:t>The x-axis is labeled with 6 periods; the y-axis with the cumulative output/demand from 0 to 2000, in increments of 400.  A line and a curve are graphed. The cumulative production line begins at (0,0) and ends after the 6th period at approximately 1,800. The cumulative demand curve starts at (0,0) and has y-values slightly below the cumulative production line until the 5th period, when it crosses and jumps above the line, before equaling each other at the end of the 6th period.  The spaces between the line and curve are shaded.  When CP exceeds CD, a surplus output is present; when CP is less than CD, demand exceeds output.</a:t>
            </a:r>
          </a:p>
        </p:txBody>
      </p:sp>
      <p:sp>
        <p:nvSpPr>
          <p:cNvPr id="9" name="Text Placeholder 4"/>
          <p:cNvSpPr>
            <a:spLocks noGrp="1"/>
          </p:cNvSpPr>
          <p:nvPr>
            <p:ph type="body" sz="quarter" idx="17"/>
          </p:nvPr>
        </p:nvSpPr>
        <p:spPr>
          <a:xfrm>
            <a:off x="3070946" y="6350211"/>
            <a:ext cx="2980944" cy="202989"/>
          </a:xfrm>
        </p:spPr>
        <p:txBody>
          <a:bodyPr/>
          <a:lstStyle/>
          <a:p>
            <a:r>
              <a:rPr lang="en-IN" dirty="0">
                <a:hlinkClick r:id="rId2" action="ppaction://hlinksldjump"/>
              </a:rPr>
              <a:t>Return to parent-slide containing images.</a:t>
            </a:r>
          </a:p>
        </p:txBody>
      </p:sp>
    </p:spTree>
    <p:extLst>
      <p:ext uri="{BB962C8B-B14F-4D97-AF65-F5344CB8AC3E}">
        <p14:creationId xmlns:p14="http://schemas.microsoft.com/office/powerpoint/2010/main" val="398381421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The Master Scheduling Process - Text Alternative</a:t>
            </a:r>
          </a:p>
        </p:txBody>
      </p:sp>
      <p:sp>
        <p:nvSpPr>
          <p:cNvPr id="7" name="Text Placeholder 2"/>
          <p:cNvSpPr>
            <a:spLocks noGrp="1"/>
          </p:cNvSpPr>
          <p:nvPr>
            <p:ph type="body" sz="quarter" idx="14"/>
          </p:nvPr>
        </p:nvSpPr>
        <p:spPr/>
        <p:txBody>
          <a:bodyPr/>
          <a:lstStyle/>
          <a:p>
            <a:r>
              <a:rPr lang="en-IN" dirty="0">
                <a:hlinkClick r:id="rId2" action="ppaction://hlinksldjump"/>
              </a:rPr>
              <a:t>Return to parent-slide containing images.</a:t>
            </a:r>
          </a:p>
        </p:txBody>
      </p:sp>
      <p:sp>
        <p:nvSpPr>
          <p:cNvPr id="8" name="Content Placeholder 3"/>
          <p:cNvSpPr>
            <a:spLocks noGrp="1"/>
          </p:cNvSpPr>
          <p:nvPr>
            <p:ph sz="quarter" idx="16"/>
          </p:nvPr>
        </p:nvSpPr>
        <p:spPr/>
        <p:txBody>
          <a:bodyPr/>
          <a:lstStyle/>
          <a:p>
            <a:r>
              <a:rPr lang="en-US" dirty="0"/>
              <a:t>3 inputs: beginning inventory, forecast, customer orders leading to Master scheduling, which has 3 outputs: projected inventory of finished goods, master production schedule, uncommitted inventory.</a:t>
            </a:r>
          </a:p>
        </p:txBody>
      </p:sp>
      <p:sp>
        <p:nvSpPr>
          <p:cNvPr id="9" name="Text Placeholder 4"/>
          <p:cNvSpPr>
            <a:spLocks noGrp="1"/>
          </p:cNvSpPr>
          <p:nvPr>
            <p:ph type="body" sz="quarter" idx="17"/>
          </p:nvPr>
        </p:nvSpPr>
        <p:spPr>
          <a:xfrm>
            <a:off x="3070946" y="6350211"/>
            <a:ext cx="2980944" cy="202989"/>
          </a:xfrm>
        </p:spPr>
        <p:txBody>
          <a:bodyPr/>
          <a:lstStyle/>
          <a:p>
            <a:r>
              <a:rPr lang="en-IN" dirty="0">
                <a:hlinkClick r:id="rId2" action="ppaction://hlinksldjump"/>
              </a:rPr>
              <a:t>Return to parent-slide containing images.</a:t>
            </a:r>
          </a:p>
        </p:txBody>
      </p:sp>
    </p:spTree>
    <p:extLst>
      <p:ext uri="{BB962C8B-B14F-4D97-AF65-F5344CB8AC3E}">
        <p14:creationId xmlns:p14="http://schemas.microsoft.com/office/powerpoint/2010/main" val="20991348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Why Use Aggregate Planning</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11.1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dirty="0"/>
              <a:t>Why do organizations need to do aggregate planning?</a:t>
            </a:r>
          </a:p>
          <a:p>
            <a:pPr lvl="1">
              <a:spcBef>
                <a:spcPts val="600"/>
              </a:spcBef>
              <a:spcAft>
                <a:spcPts val="600"/>
              </a:spcAft>
            </a:pPr>
            <a:r>
              <a:rPr lang="en-US" dirty="0"/>
              <a:t>Planning</a:t>
            </a:r>
          </a:p>
          <a:p>
            <a:pPr lvl="2">
              <a:spcBef>
                <a:spcPts val="600"/>
              </a:spcBef>
              <a:spcAft>
                <a:spcPts val="600"/>
              </a:spcAft>
            </a:pPr>
            <a:r>
              <a:rPr lang="en-US" sz="2200" dirty="0"/>
              <a:t>It takes time to implement plans</a:t>
            </a:r>
          </a:p>
          <a:p>
            <a:pPr lvl="1">
              <a:spcBef>
                <a:spcPts val="600"/>
              </a:spcBef>
              <a:spcAft>
                <a:spcPts val="600"/>
              </a:spcAft>
            </a:pPr>
            <a:r>
              <a:rPr lang="en-US" dirty="0"/>
              <a:t>Strategic</a:t>
            </a:r>
          </a:p>
          <a:p>
            <a:pPr lvl="2">
              <a:spcBef>
                <a:spcPts val="600"/>
              </a:spcBef>
              <a:spcAft>
                <a:spcPts val="600"/>
              </a:spcAft>
            </a:pPr>
            <a:r>
              <a:rPr lang="en-US" sz="2200" dirty="0"/>
              <a:t>Aggregation is important because it is not possible to predict with accuracy the timing and volume of demand for individual items</a:t>
            </a:r>
          </a:p>
          <a:p>
            <a:pPr lvl="1">
              <a:spcBef>
                <a:spcPts val="600"/>
              </a:spcBef>
              <a:spcAft>
                <a:spcPts val="600"/>
              </a:spcAft>
            </a:pPr>
            <a:r>
              <a:rPr lang="en-US" dirty="0"/>
              <a:t>It is connected to the budgeting process</a:t>
            </a:r>
          </a:p>
          <a:p>
            <a:pPr lvl="1">
              <a:spcBef>
                <a:spcPts val="600"/>
              </a:spcBef>
              <a:spcAft>
                <a:spcPts val="600"/>
              </a:spcAft>
            </a:pPr>
            <a:r>
              <a:rPr lang="en-US" dirty="0"/>
              <a:t>It can help synchronize flow throughout the supply chain; it affects costs, equipment utilization, employment levels, and customer satisfaction</a:t>
            </a:r>
          </a:p>
        </p:txBody>
      </p:sp>
    </p:spTree>
    <p:extLst>
      <p:ext uri="{BB962C8B-B14F-4D97-AF65-F5344CB8AC3E}">
        <p14:creationId xmlns:p14="http://schemas.microsoft.com/office/powerpoint/2010/main" val="8490002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Aggregation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11.1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ct val="50000"/>
              </a:spcBef>
            </a:pPr>
            <a:r>
              <a:rPr lang="en-US" dirty="0">
                <a:solidFill>
                  <a:schemeClr val="tx1"/>
                </a:solidFill>
              </a:rPr>
              <a:t>The plan must be in units of measurement that can be understood by the firm’s non-operations personnel</a:t>
            </a:r>
          </a:p>
          <a:p>
            <a:pPr marL="347472" lvl="1">
              <a:spcBef>
                <a:spcPct val="50000"/>
              </a:spcBef>
            </a:pPr>
            <a:r>
              <a:rPr lang="en-US" dirty="0">
                <a:solidFill>
                  <a:schemeClr val="tx1"/>
                </a:solidFill>
              </a:rPr>
              <a:t>Aggregate units of output per month</a:t>
            </a:r>
          </a:p>
          <a:p>
            <a:pPr marL="347472" lvl="1">
              <a:spcBef>
                <a:spcPct val="50000"/>
              </a:spcBef>
            </a:pPr>
            <a:r>
              <a:rPr lang="en-US" dirty="0">
                <a:solidFill>
                  <a:schemeClr val="tx1"/>
                </a:solidFill>
              </a:rPr>
              <a:t>Dollar value of total monthly output</a:t>
            </a:r>
          </a:p>
          <a:p>
            <a:pPr marL="347472" lvl="1">
              <a:spcBef>
                <a:spcPct val="50000"/>
              </a:spcBef>
            </a:pPr>
            <a:r>
              <a:rPr lang="en-US" dirty="0">
                <a:solidFill>
                  <a:schemeClr val="tx1"/>
                </a:solidFill>
              </a:rPr>
              <a:t>Total output by factory</a:t>
            </a:r>
          </a:p>
          <a:p>
            <a:pPr marL="347472" lvl="1">
              <a:spcBef>
                <a:spcPct val="50000"/>
              </a:spcBef>
            </a:pPr>
            <a:r>
              <a:rPr lang="en-US" dirty="0">
                <a:solidFill>
                  <a:schemeClr val="tx1"/>
                </a:solidFill>
              </a:rPr>
              <a:t>Measures that relate to capacity such as labor hours</a:t>
            </a:r>
          </a:p>
        </p:txBody>
      </p:sp>
    </p:spTree>
    <p:extLst>
      <p:ext uri="{BB962C8B-B14F-4D97-AF65-F5344CB8AC3E}">
        <p14:creationId xmlns:p14="http://schemas.microsoft.com/office/powerpoint/2010/main" val="36445376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Dealing with Variation</a:t>
            </a:r>
            <a:endParaRPr lang="en-IN" dirty="0"/>
          </a:p>
        </p:txBody>
      </p:sp>
      <p:sp>
        <p:nvSpPr>
          <p:cNvPr id="6" name="Content Placeholder 2"/>
          <p:cNvSpPr>
            <a:spLocks noGrp="1"/>
          </p:cNvSpPr>
          <p:nvPr>
            <p:ph sz="quarter" idx="11"/>
          </p:nvPr>
        </p:nvSpPr>
        <p:spPr>
          <a:xfrm>
            <a:off x="342900" y="1276709"/>
            <a:ext cx="8458200" cy="5018074"/>
          </a:xfrm>
        </p:spPr>
        <p:txBody>
          <a:bodyPr/>
          <a:lstStyle/>
          <a:p>
            <a:r>
              <a:rPr lang="en-US" b="1" dirty="0"/>
              <a:t>Most organizations use rolling 3, 6, 9, and 12 month forecasts</a:t>
            </a:r>
          </a:p>
          <a:p>
            <a:pPr lvl="1"/>
            <a:r>
              <a:rPr lang="en-US" dirty="0"/>
              <a:t>Forecasts are updated periodically, rather than relying on a once-a-year forecast</a:t>
            </a:r>
          </a:p>
          <a:p>
            <a:pPr lvl="1"/>
            <a:r>
              <a:rPr lang="en-US" dirty="0"/>
              <a:t>This allows planners to take into account any changes in either expected demand or expected supply and to develop revised plans</a:t>
            </a:r>
          </a:p>
        </p:txBody>
      </p:sp>
    </p:spTree>
    <p:extLst>
      <p:ext uri="{BB962C8B-B14F-4D97-AF65-F5344CB8AC3E}">
        <p14:creationId xmlns:p14="http://schemas.microsoft.com/office/powerpoint/2010/main" val="33124193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Dealing with Variation (cont.)</a:t>
            </a:r>
            <a:endParaRPr lang="en-IN" dirty="0"/>
          </a:p>
        </p:txBody>
      </p:sp>
      <p:sp>
        <p:nvSpPr>
          <p:cNvPr id="5" name="Content Placeholder 2"/>
          <p:cNvSpPr>
            <a:spLocks noGrp="1"/>
          </p:cNvSpPr>
          <p:nvPr>
            <p:ph sz="quarter" idx="11"/>
          </p:nvPr>
        </p:nvSpPr>
        <p:spPr>
          <a:xfrm>
            <a:off x="342900" y="1276709"/>
            <a:ext cx="8458200" cy="5254720"/>
          </a:xfrm>
        </p:spPr>
        <p:txBody>
          <a:bodyPr/>
          <a:lstStyle/>
          <a:p>
            <a:pPr>
              <a:spcBef>
                <a:spcPts val="600"/>
              </a:spcBef>
              <a:spcAft>
                <a:spcPts val="600"/>
              </a:spcAft>
            </a:pPr>
            <a:r>
              <a:rPr lang="en-US" b="1" dirty="0"/>
              <a:t>Strategies to counter variation:</a:t>
            </a:r>
          </a:p>
          <a:p>
            <a:pPr lvl="1">
              <a:spcBef>
                <a:spcPts val="600"/>
              </a:spcBef>
              <a:spcAft>
                <a:spcPts val="600"/>
              </a:spcAft>
            </a:pPr>
            <a:r>
              <a:rPr lang="en-US" dirty="0"/>
              <a:t>Maintain a certain amount of excess capacity to handle increases in demand</a:t>
            </a:r>
          </a:p>
          <a:p>
            <a:pPr lvl="1">
              <a:spcBef>
                <a:spcPts val="600"/>
              </a:spcBef>
              <a:spcAft>
                <a:spcPts val="600"/>
              </a:spcAft>
            </a:pPr>
            <a:r>
              <a:rPr lang="en-US" dirty="0"/>
              <a:t>Maintain a degree of flexibility in dealing with changes</a:t>
            </a:r>
          </a:p>
          <a:p>
            <a:pPr lvl="2">
              <a:spcBef>
                <a:spcPts val="600"/>
              </a:spcBef>
              <a:spcAft>
                <a:spcPts val="600"/>
              </a:spcAft>
            </a:pPr>
            <a:r>
              <a:rPr lang="en-US" sz="2200" dirty="0"/>
              <a:t>Hiring temporary workers</a:t>
            </a:r>
          </a:p>
          <a:p>
            <a:pPr lvl="2">
              <a:spcBef>
                <a:spcPts val="600"/>
              </a:spcBef>
              <a:spcAft>
                <a:spcPts val="600"/>
              </a:spcAft>
            </a:pPr>
            <a:r>
              <a:rPr lang="en-US" sz="2200" dirty="0"/>
              <a:t>Using overtime</a:t>
            </a:r>
          </a:p>
          <a:p>
            <a:pPr lvl="1">
              <a:spcBef>
                <a:spcPts val="600"/>
              </a:spcBef>
              <a:spcAft>
                <a:spcPts val="600"/>
              </a:spcAft>
            </a:pPr>
            <a:r>
              <a:rPr lang="en-US" dirty="0"/>
              <a:t>Wait as long as possible before committing to a certain level of supply capacity</a:t>
            </a:r>
          </a:p>
          <a:p>
            <a:pPr lvl="2">
              <a:spcBef>
                <a:spcPts val="600"/>
              </a:spcBef>
              <a:spcAft>
                <a:spcPts val="600"/>
              </a:spcAft>
            </a:pPr>
            <a:r>
              <a:rPr lang="en-US" sz="2200" dirty="0"/>
              <a:t>Schedule products or services with known demands first</a:t>
            </a:r>
          </a:p>
          <a:p>
            <a:pPr lvl="2">
              <a:spcBef>
                <a:spcPts val="600"/>
              </a:spcBef>
              <a:spcAft>
                <a:spcPts val="600"/>
              </a:spcAft>
            </a:pPr>
            <a:r>
              <a:rPr lang="en-US" sz="2200" dirty="0"/>
              <a:t>Wait to schedule other products until their demands become less uncertain</a:t>
            </a:r>
          </a:p>
        </p:txBody>
      </p:sp>
    </p:spTree>
    <p:extLst>
      <p:ext uri="{BB962C8B-B14F-4D97-AF65-F5344CB8AC3E}">
        <p14:creationId xmlns:p14="http://schemas.microsoft.com/office/powerpoint/2010/main" val="24439434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a:xfrm>
            <a:off x="342900" y="304800"/>
            <a:ext cx="8458200" cy="678611"/>
          </a:xfrm>
        </p:spPr>
        <p:txBody>
          <a:bodyPr/>
          <a:lstStyle/>
          <a:p>
            <a:r>
              <a:rPr lang="en-US" dirty="0"/>
              <a:t>Overview of Aggregate Planning</a:t>
            </a:r>
            <a:endParaRPr lang="en-IN" dirty="0"/>
          </a:p>
        </p:txBody>
      </p:sp>
      <p:pic>
        <p:nvPicPr>
          <p:cNvPr id="13314" name="Picture 2" descr="A flow diagram of aggregate planning stage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9578" y="1564132"/>
            <a:ext cx="6104845" cy="43209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Placeholder 3">
            <a:extLst>
              <a:ext uri="{FF2B5EF4-FFF2-40B4-BE49-F238E27FC236}">
                <a16:creationId xmlns:a16="http://schemas.microsoft.com/office/drawing/2014/main" id="{3312DC93-60CF-44FF-A4AB-363E65F899AA}"/>
              </a:ext>
            </a:extLst>
          </p:cNvPr>
          <p:cNvSpPr>
            <a:spLocks noGrp="1"/>
          </p:cNvSpPr>
          <p:nvPr>
            <p:ph type="body" sz="quarter" idx="29"/>
          </p:nvPr>
        </p:nvSpPr>
        <p:spPr>
          <a:xfrm>
            <a:off x="3200400" y="6324600"/>
            <a:ext cx="2743200" cy="192024"/>
          </a:xfrm>
        </p:spPr>
        <p:txBody>
          <a:bodyPr/>
          <a:lstStyle/>
          <a:p>
            <a:r>
              <a:rPr lang="en-US" dirty="0">
                <a:hlinkClick r:id="rId3" action="ppaction://hlinksldjump"/>
              </a:rPr>
              <a:t>Access the text alternative for slide images.</a:t>
            </a:r>
          </a:p>
        </p:txBody>
      </p:sp>
    </p:spTree>
    <p:extLst>
      <p:ext uri="{BB962C8B-B14F-4D97-AF65-F5344CB8AC3E}">
        <p14:creationId xmlns:p14="http://schemas.microsoft.com/office/powerpoint/2010/main" val="3312333376"/>
      </p:ext>
    </p:extLst>
  </p:cSld>
  <p:clrMapOvr>
    <a:masterClrMapping/>
  </p:clrMapOvr>
</p:sld>
</file>

<file path=ppt/theme/theme1.xml><?xml version="1.0" encoding="utf-8"?>
<a:theme xmlns:a="http://schemas.openxmlformats.org/drawingml/2006/main" name="Title Slides 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84F6219E-3D47-41AC-9893-1108D06AA07D}"/>
    </a:ext>
  </a:extLst>
</a:theme>
</file>

<file path=ppt/theme/theme2.xml><?xml version="1.0" encoding="utf-8"?>
<a:theme xmlns:a="http://schemas.openxmlformats.org/drawingml/2006/main" name="MainContentSlideMaster">
  <a:themeElements>
    <a:clrScheme name="Custom 127">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B385948E-CF34-4CE8-9AC7-28DE40FDC656}"/>
    </a:ext>
  </a:extLst>
</a:theme>
</file>

<file path=ppt/theme/theme3.xml><?xml version="1.0" encoding="utf-8"?>
<a:theme xmlns:a="http://schemas.openxmlformats.org/drawingml/2006/main" name="Closing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FEE61EC3-6634-45B5-BF77-FBC9B835BC79}"/>
    </a:ext>
  </a:extLst>
</a:theme>
</file>

<file path=ppt/theme/theme4.xml><?xml version="1.0" encoding="utf-8"?>
<a:theme xmlns:a="http://schemas.openxmlformats.org/drawingml/2006/main" name="DividerSlide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A15A20A0-BEE6-47A5-BC6B-F87134FBF13C}"/>
    </a:ext>
  </a:extLst>
</a:theme>
</file>

<file path=ppt/theme/theme5.xml><?xml version="1.0" encoding="utf-8"?>
<a:theme xmlns:a="http://schemas.openxmlformats.org/drawingml/2006/main" name="ImageDescriptionAppendixSlideMaster">
  <a:themeElements>
    <a:clrScheme name="Custom 12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22313DF8-AA3F-4A8D-9652-6DDC53D759ED}"/>
    </a:ext>
  </a:extLst>
</a:theme>
</file>

<file path=ppt/theme/theme6.xml><?xml version="1.0" encoding="utf-8"?>
<a:theme xmlns:a="http://schemas.openxmlformats.org/drawingml/2006/main" name="1_MainContentSlideMaster">
  <a:themeElements>
    <a:clrScheme name="Custom 127">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B385948E-CF34-4CE8-9AC7-28DE40FDC656}"/>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MHHE_Generic Accessible PPT Template_Editorial_v9_2019</Template>
  <TotalTime>1736</TotalTime>
  <Words>2715</Words>
  <Application>Microsoft Office PowerPoint</Application>
  <PresentationFormat>On-screen Show (4:3)</PresentationFormat>
  <Paragraphs>911</Paragraphs>
  <Slides>49</Slides>
  <Notes>1</Notes>
  <HiddenSlides>5</HiddenSlides>
  <MMClips>0</MMClips>
  <ScaleCrop>false</ScaleCrop>
  <HeadingPairs>
    <vt:vector size="6" baseType="variant">
      <vt:variant>
        <vt:lpstr>Fonts Used</vt:lpstr>
      </vt:variant>
      <vt:variant>
        <vt:i4>4</vt:i4>
      </vt:variant>
      <vt:variant>
        <vt:lpstr>Theme</vt:lpstr>
      </vt:variant>
      <vt:variant>
        <vt:i4>6</vt:i4>
      </vt:variant>
      <vt:variant>
        <vt:lpstr>Slide Titles</vt:lpstr>
      </vt:variant>
      <vt:variant>
        <vt:i4>49</vt:i4>
      </vt:variant>
    </vt:vector>
  </HeadingPairs>
  <TitlesOfParts>
    <vt:vector size="59" baseType="lpstr">
      <vt:lpstr>PMingLiU</vt:lpstr>
      <vt:lpstr>Arial</vt:lpstr>
      <vt:lpstr>Calibri</vt:lpstr>
      <vt:lpstr>Times New Roman</vt:lpstr>
      <vt:lpstr>Title Slides Master</vt:lpstr>
      <vt:lpstr>MainContentSlideMaster</vt:lpstr>
      <vt:lpstr>ClosingMaster</vt:lpstr>
      <vt:lpstr>DividerSlideMaster</vt:lpstr>
      <vt:lpstr>ImageDescriptionAppendixSlideMaster</vt:lpstr>
      <vt:lpstr>1_MainContentSlideMaster</vt:lpstr>
      <vt:lpstr>Chapter 11</vt:lpstr>
      <vt:lpstr>Chapter 11: Learning Objectives</vt:lpstr>
      <vt:lpstr>Aggregate Planning</vt:lpstr>
      <vt:lpstr>The Planning Sequence</vt:lpstr>
      <vt:lpstr>Why Use Aggregate Planning</vt:lpstr>
      <vt:lpstr>Aggregation</vt:lpstr>
      <vt:lpstr>Dealing with Variation</vt:lpstr>
      <vt:lpstr>Dealing with Variation (cont.)</vt:lpstr>
      <vt:lpstr>Overview of Aggregate Planning</vt:lpstr>
      <vt:lpstr>Demand and Supply</vt:lpstr>
      <vt:lpstr>Aggregate Planning Inputs</vt:lpstr>
      <vt:lpstr>Aggregate Planning Outputs</vt:lpstr>
      <vt:lpstr>Aggregate Planning Strategies</vt:lpstr>
      <vt:lpstr>Demand Options</vt:lpstr>
      <vt:lpstr>Supply Options</vt:lpstr>
      <vt:lpstr>Prominent Aggregate Planning Strategies</vt:lpstr>
      <vt:lpstr>Aggregate Planning Pure Strategies</vt:lpstr>
      <vt:lpstr>Chase Approach</vt:lpstr>
      <vt:lpstr>Level Approach</vt:lpstr>
      <vt:lpstr>Techniques for Aggregate Planning</vt:lpstr>
      <vt:lpstr>Trial-and-Error Techniques</vt:lpstr>
      <vt:lpstr>Trial-and-Error Techniques (cont.)</vt:lpstr>
      <vt:lpstr>Cumulative Graph</vt:lpstr>
      <vt:lpstr>Mathematical Techniques</vt:lpstr>
      <vt:lpstr>Linear programming models</vt:lpstr>
      <vt:lpstr>Aggregate Planning Example 1</vt:lpstr>
      <vt:lpstr>Aggregate Planning Example 2</vt:lpstr>
      <vt:lpstr>Aggregate Planning Example 3</vt:lpstr>
      <vt:lpstr>Mathematical Techniques </vt:lpstr>
      <vt:lpstr>Aggregate Planning in Services</vt:lpstr>
      <vt:lpstr>Aggregate Planning in Services (cont.)</vt:lpstr>
      <vt:lpstr>Yield Management</vt:lpstr>
      <vt:lpstr>Disaggregation</vt:lpstr>
      <vt:lpstr>Disaggregating the Aggregate Plan</vt:lpstr>
      <vt:lpstr>Master Scheduling</vt:lpstr>
      <vt:lpstr>Time Fences</vt:lpstr>
      <vt:lpstr>The Master Scheduling Process</vt:lpstr>
      <vt:lpstr>The Master Scheduling Process (cont.)</vt:lpstr>
      <vt:lpstr>MPS – Forecasts and Customer Orders</vt:lpstr>
      <vt:lpstr>MPS – Projected On Hand</vt:lpstr>
      <vt:lpstr>Determining MPS and Projected On Hand</vt:lpstr>
      <vt:lpstr>Available-to-Promise</vt:lpstr>
      <vt:lpstr>Available-to-Promise </vt:lpstr>
      <vt:lpstr>End of Main Content</vt:lpstr>
      <vt:lpstr>Accessibility Content: Text Alternatives for Images</vt:lpstr>
      <vt:lpstr>The Planning Sequence - Text Alternative</vt:lpstr>
      <vt:lpstr>Overview of Aggregate Planning - Text Alternative</vt:lpstr>
      <vt:lpstr>Cumulative Graph - Text Alternative</vt:lpstr>
      <vt:lpstr>The Master Scheduling Process - Text Alternative</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One of Four Title Slide Options</dc:title>
  <dc:creator>Prasanna kumar. Tripathy</dc:creator>
  <cp:keywords>PPT</cp:keywords>
  <cp:lastModifiedBy>CE</cp:lastModifiedBy>
  <cp:revision>352</cp:revision>
  <dcterms:created xsi:type="dcterms:W3CDTF">2019-07-27T05:34:11Z</dcterms:created>
  <dcterms:modified xsi:type="dcterms:W3CDTF">2020-05-21T19:42:00Z</dcterms:modified>
</cp:coreProperties>
</file>