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9" r:id="rId1"/>
    <p:sldMasterId id="2147483691" r:id="rId2"/>
    <p:sldMasterId id="2147483684" r:id="rId3"/>
    <p:sldMasterId id="2147483686" r:id="rId4"/>
    <p:sldMasterId id="2147483701" r:id="rId5"/>
    <p:sldMasterId id="2147483705" r:id="rId6"/>
  </p:sldMasterIdLst>
  <p:notesMasterIdLst>
    <p:notesMasterId r:id="rId57"/>
  </p:notesMasterIdLst>
  <p:sldIdLst>
    <p:sldId id="256" r:id="rId7"/>
    <p:sldId id="266" r:id="rId8"/>
    <p:sldId id="291" r:id="rId9"/>
    <p:sldId id="333" r:id="rId10"/>
    <p:sldId id="334" r:id="rId11"/>
    <p:sldId id="335" r:id="rId12"/>
    <p:sldId id="336" r:id="rId13"/>
    <p:sldId id="337" r:id="rId14"/>
    <p:sldId id="338" r:id="rId15"/>
    <p:sldId id="339" r:id="rId16"/>
    <p:sldId id="340" r:id="rId17"/>
    <p:sldId id="341" r:id="rId18"/>
    <p:sldId id="342" r:id="rId19"/>
    <p:sldId id="343" r:id="rId20"/>
    <p:sldId id="344" r:id="rId21"/>
    <p:sldId id="345" r:id="rId22"/>
    <p:sldId id="346" r:id="rId23"/>
    <p:sldId id="347" r:id="rId24"/>
    <p:sldId id="348" r:id="rId25"/>
    <p:sldId id="349" r:id="rId26"/>
    <p:sldId id="350" r:id="rId27"/>
    <p:sldId id="351" r:id="rId28"/>
    <p:sldId id="352" r:id="rId29"/>
    <p:sldId id="353" r:id="rId30"/>
    <p:sldId id="354" r:id="rId31"/>
    <p:sldId id="355" r:id="rId32"/>
    <p:sldId id="401" r:id="rId33"/>
    <p:sldId id="356" r:id="rId34"/>
    <p:sldId id="357" r:id="rId35"/>
    <p:sldId id="358" r:id="rId36"/>
    <p:sldId id="359" r:id="rId37"/>
    <p:sldId id="360" r:id="rId38"/>
    <p:sldId id="361" r:id="rId39"/>
    <p:sldId id="362" r:id="rId40"/>
    <p:sldId id="363" r:id="rId41"/>
    <p:sldId id="364" r:id="rId42"/>
    <p:sldId id="365" r:id="rId43"/>
    <p:sldId id="366" r:id="rId44"/>
    <p:sldId id="367" r:id="rId45"/>
    <p:sldId id="368" r:id="rId46"/>
    <p:sldId id="369" r:id="rId47"/>
    <p:sldId id="370" r:id="rId48"/>
    <p:sldId id="371" r:id="rId49"/>
    <p:sldId id="260" r:id="rId50"/>
    <p:sldId id="289" r:id="rId51"/>
    <p:sldId id="396" r:id="rId52"/>
    <p:sldId id="397" r:id="rId53"/>
    <p:sldId id="398" r:id="rId54"/>
    <p:sldId id="399" r:id="rId55"/>
    <p:sldId id="400" r:id="rId5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ain Content" id="{D403750A-5F0F-4676-8E81-AA1C70853B4F}">
          <p14:sldIdLst>
            <p14:sldId id="256"/>
            <p14:sldId id="266"/>
            <p14:sldId id="291"/>
            <p14:sldId id="333"/>
            <p14:sldId id="334"/>
            <p14:sldId id="335"/>
            <p14:sldId id="336"/>
            <p14:sldId id="337"/>
            <p14:sldId id="338"/>
            <p14:sldId id="339"/>
            <p14:sldId id="340"/>
            <p14:sldId id="341"/>
            <p14:sldId id="342"/>
            <p14:sldId id="343"/>
            <p14:sldId id="344"/>
            <p14:sldId id="345"/>
            <p14:sldId id="346"/>
            <p14:sldId id="347"/>
            <p14:sldId id="348"/>
            <p14:sldId id="349"/>
            <p14:sldId id="350"/>
            <p14:sldId id="351"/>
            <p14:sldId id="352"/>
            <p14:sldId id="353"/>
            <p14:sldId id="354"/>
            <p14:sldId id="355"/>
            <p14:sldId id="401"/>
            <p14:sldId id="356"/>
            <p14:sldId id="357"/>
            <p14:sldId id="358"/>
            <p14:sldId id="359"/>
            <p14:sldId id="360"/>
            <p14:sldId id="361"/>
            <p14:sldId id="362"/>
            <p14:sldId id="363"/>
            <p14:sldId id="364"/>
            <p14:sldId id="365"/>
            <p14:sldId id="366"/>
            <p14:sldId id="367"/>
            <p14:sldId id="368"/>
            <p14:sldId id="369"/>
            <p14:sldId id="370"/>
            <p14:sldId id="371"/>
            <p14:sldId id="260"/>
          </p14:sldIdLst>
        </p14:section>
        <p14:section name="Appendix: Image Descriptions for Unsighted Students" id="{93269F9B-A604-4B34-8AD0-87A9B3A62CC4}">
          <p14:sldIdLst>
            <p14:sldId id="289"/>
            <p14:sldId id="396"/>
            <p14:sldId id="397"/>
            <p14:sldId id="398"/>
            <p14:sldId id="399"/>
            <p14:sldId id="400"/>
          </p14:sldIdLst>
        </p14:section>
      </p14:sectionLst>
    </p:ext>
    <p:ext uri="{EFAFB233-063F-42B5-8137-9DF3F51BA10A}">
      <p15:sldGuideLst xmlns:p15="http://schemas.microsoft.com/office/powerpoint/2012/main">
        <p15:guide id="2" pos="3264" userDrawn="1">
          <p15:clr>
            <a:srgbClr val="A4A3A4"/>
          </p15:clr>
        </p15:guide>
        <p15:guide id="3" orient="horz" pos="2256" userDrawn="1">
          <p15:clr>
            <a:srgbClr val="A4A3A4"/>
          </p15:clr>
        </p15:guide>
        <p15:guide id="4" pos="56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iporen, Laura" initials="CL" lastIdx="4" clrIdx="0">
    <p:extLst>
      <p:ext uri="{19B8F6BF-5375-455C-9EA6-DF929625EA0E}">
        <p15:presenceInfo xmlns:p15="http://schemas.microsoft.com/office/powerpoint/2012/main" userId="S-1-5-21-1645522239-1123561945-839522115-1006658" providerId="AD"/>
      </p:ext>
    </p:extLst>
  </p:cmAuthor>
  <p:cmAuthor id="2" name="Ciporen, Laura" initials="CL [2]" lastIdx="2" clrIdx="1">
    <p:extLst>
      <p:ext uri="{19B8F6BF-5375-455C-9EA6-DF929625EA0E}">
        <p15:presenceInfo xmlns:p15="http://schemas.microsoft.com/office/powerpoint/2012/main" userId="S::laura.ciporen@mheducation.com::567f631f-0624-4179-9d16-569ddce488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3D2"/>
    <a:srgbClr val="D1CBAF"/>
    <a:srgbClr val="DDD9C3"/>
    <a:srgbClr val="C8BEA0"/>
    <a:srgbClr val="C4BD97"/>
    <a:srgbClr val="066568"/>
    <a:srgbClr val="0057AD"/>
    <a:srgbClr val="692146"/>
    <a:srgbClr val="FFB600"/>
    <a:srgbClr val="FFE5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5" autoAdjust="0"/>
    <p:restoredTop sz="93073" autoAdjust="0"/>
  </p:normalViewPr>
  <p:slideViewPr>
    <p:cSldViewPr snapToGrid="0" showGuides="1">
      <p:cViewPr varScale="1">
        <p:scale>
          <a:sx n="90" d="100"/>
          <a:sy n="90" d="100"/>
        </p:scale>
        <p:origin x="282" y="90"/>
      </p:cViewPr>
      <p:guideLst>
        <p:guide pos="3264"/>
        <p:guide orient="horz" pos="2256"/>
        <p:guide pos="5640"/>
      </p:guideLst>
    </p:cSldViewPr>
  </p:slideViewPr>
  <p:outlineViewPr>
    <p:cViewPr>
      <p:scale>
        <a:sx n="33" d="100"/>
        <a:sy n="33" d="100"/>
      </p:scale>
      <p:origin x="0" y="28056"/>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commentAuthors" Target="commentAuthors.xml"/><Relationship Id="rId5" Type="http://schemas.openxmlformats.org/officeDocument/2006/relationships/slideMaster" Target="slideMasters/slideMaster5.xml"/><Relationship Id="rId61" Type="http://schemas.openxmlformats.org/officeDocument/2006/relationships/theme" Target="theme/theme1.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presProps" Target="presProp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notesMaster" Target="notesMasters/notesMaster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8751B6-816D-453D-9AB0-FB5BDE553EAC}" type="datetimeFigureOut">
              <a:rPr lang="en-US" smtClean="0"/>
              <a:t>5/20/2020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DB8B88-7B19-4444-8C00-276D3F703348}" type="slidenum">
              <a:rPr lang="en-US" smtClean="0"/>
              <a:t>‹#›</a:t>
            </a:fld>
            <a:endParaRPr lang="en-US"/>
          </a:p>
        </p:txBody>
      </p:sp>
    </p:spTree>
    <p:extLst>
      <p:ext uri="{BB962C8B-B14F-4D97-AF65-F5344CB8AC3E}">
        <p14:creationId xmlns:p14="http://schemas.microsoft.com/office/powerpoint/2010/main" val="3816873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auto">
              <a:spcBef>
                <a:spcPts val="0"/>
              </a:spcBef>
              <a:spcAft>
                <a:spcPts val="0"/>
              </a:spcAft>
              <a:defRPr/>
            </a:pPr>
            <a:endParaRPr lang="en-US" dirty="0"/>
          </a:p>
        </p:txBody>
      </p:sp>
      <p:sp>
        <p:nvSpPr>
          <p:cNvPr id="4" name="Slide Number Placeholder 3"/>
          <p:cNvSpPr>
            <a:spLocks noGrp="1"/>
          </p:cNvSpPr>
          <p:nvPr>
            <p:ph type="sldNum" sz="quarter" idx="10"/>
          </p:nvPr>
        </p:nvSpPr>
        <p:spPr/>
        <p:txBody>
          <a:bodyPr/>
          <a:lstStyle/>
          <a:p>
            <a:fld id="{29DB8B88-7B19-4444-8C00-276D3F703348}" type="slidenum">
              <a:rPr lang="en-US" smtClean="0"/>
              <a:t>2</a:t>
            </a:fld>
            <a:endParaRPr lang="en-US"/>
          </a:p>
        </p:txBody>
      </p:sp>
    </p:spTree>
    <p:extLst>
      <p:ext uri="{BB962C8B-B14F-4D97-AF65-F5344CB8AC3E}">
        <p14:creationId xmlns:p14="http://schemas.microsoft.com/office/powerpoint/2010/main" val="3856918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W/Cover">
    <p:spTree>
      <p:nvGrpSpPr>
        <p:cNvPr id="1" name=""/>
        <p:cNvGrpSpPr/>
        <p:nvPr/>
      </p:nvGrpSpPr>
      <p:grpSpPr>
        <a:xfrm>
          <a:off x="0" y="0"/>
          <a:ext cx="0" cy="0"/>
          <a:chOff x="0" y="0"/>
          <a:chExt cx="0" cy="0"/>
        </a:xfrm>
      </p:grpSpPr>
      <p:grpSp>
        <p:nvGrpSpPr>
          <p:cNvPr id="20" name="MHE Official Background, fixed">
            <a:extLst>
              <a:ext uri="{C183D7F6-B498-43B3-948B-1728B52AA6E4}">
                <adec:decorative xmlns:adec="http://schemas.microsoft.com/office/drawing/2017/decorative" val="1"/>
              </a:ext>
            </a:extLst>
          </p:cNvPr>
          <p:cNvGrpSpPr/>
          <p:nvPr userDrawn="1"/>
        </p:nvGrpSpPr>
        <p:grpSpPr>
          <a:xfrm>
            <a:off x="346105" y="2099014"/>
            <a:ext cx="3863458" cy="3863458"/>
            <a:chOff x="331115" y="2099014"/>
            <a:chExt cx="3863458" cy="3863458"/>
          </a:xfrm>
        </p:grpSpPr>
        <p:sp>
          <p:nvSpPr>
            <p:cNvPr id="13" name="Rectangle 12">
              <a:extLst>
                <a:ext uri="{FF2B5EF4-FFF2-40B4-BE49-F238E27FC236}">
                  <a16:creationId xmlns:a16="http://schemas.microsoft.com/office/drawing/2014/main" id="{FD9DDEA9-6897-2B48-BA6A-9075880AA615}"/>
                </a:ext>
              </a:extLst>
            </p:cNvPr>
            <p:cNvSpPr/>
            <p:nvPr userDrawn="1"/>
          </p:nvSpPr>
          <p:spPr>
            <a:xfrm>
              <a:off x="331115" y="2099014"/>
              <a:ext cx="3863458" cy="3863458"/>
            </a:xfrm>
            <a:prstGeom prst="rect">
              <a:avLst/>
            </a:prstGeom>
            <a:solidFill>
              <a:srgbClr val="720F1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52AD1ADE-6D88-5C48-9EEF-7E081C733011}"/>
                </a:ext>
              </a:extLst>
            </p:cNvPr>
            <p:cNvSpPr/>
            <p:nvPr userDrawn="1"/>
          </p:nvSpPr>
          <p:spPr>
            <a:xfrm>
              <a:off x="467612" y="2368353"/>
              <a:ext cx="3457621" cy="3457621"/>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AFE6DE48-1064-2849-AF2D-2E29711B1885}"/>
                </a:ext>
              </a:extLst>
            </p:cNvPr>
            <p:cNvSpPr/>
            <p:nvPr userDrawn="1"/>
          </p:nvSpPr>
          <p:spPr>
            <a:xfrm>
              <a:off x="599258" y="2898475"/>
              <a:ext cx="2793799" cy="2792652"/>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7" name="Title"/>
          <p:cNvSpPr>
            <a:spLocks noGrp="1"/>
          </p:cNvSpPr>
          <p:nvPr>
            <p:ph type="ctrTitle" hasCustomPrompt="1"/>
          </p:nvPr>
        </p:nvSpPr>
        <p:spPr>
          <a:xfrm>
            <a:off x="621792" y="3140014"/>
            <a:ext cx="2788920" cy="1157665"/>
          </a:xfrm>
          <a:prstGeom prst="rect">
            <a:avLst/>
          </a:prstGeom>
        </p:spPr>
        <p:txBody>
          <a:bodyPr anchor="b">
            <a:noAutofit/>
          </a:bodyPr>
          <a:lstStyle>
            <a:lvl1pPr algn="l">
              <a:lnSpc>
                <a:spcPct val="100000"/>
              </a:lnSpc>
              <a:defRPr sz="2600" b="1">
                <a:solidFill>
                  <a:schemeClr val="bg1"/>
                </a:solidFill>
              </a:defRPr>
            </a:lvl1pPr>
          </a:lstStyle>
          <a:p>
            <a:r>
              <a:rPr lang="en-US" dirty="0"/>
              <a:t>Presentation Title</a:t>
            </a:r>
          </a:p>
        </p:txBody>
      </p:sp>
      <p:sp>
        <p:nvSpPr>
          <p:cNvPr id="8" name="Subtitle"/>
          <p:cNvSpPr>
            <a:spLocks noGrp="1"/>
          </p:cNvSpPr>
          <p:nvPr>
            <p:ph type="subTitle" idx="1" hasCustomPrompt="1"/>
          </p:nvPr>
        </p:nvSpPr>
        <p:spPr>
          <a:xfrm>
            <a:off x="621792" y="4261103"/>
            <a:ext cx="2788920" cy="612821"/>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cxnSp>
        <p:nvCxnSpPr>
          <p:cNvPr id="9"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13232" y="4919472"/>
            <a:ext cx="253288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Text Placeholder"/>
          <p:cNvSpPr>
            <a:spLocks noGrp="1"/>
          </p:cNvSpPr>
          <p:nvPr>
            <p:ph type="body" sz="quarter" idx="10" hasCustomPrompt="1"/>
          </p:nvPr>
        </p:nvSpPr>
        <p:spPr>
          <a:xfrm>
            <a:off x="621792" y="5093208"/>
            <a:ext cx="2788920" cy="576185"/>
          </a:xfrm>
          <a:prstGeom prst="rect">
            <a:avLst/>
          </a:prstGeom>
        </p:spPr>
        <p:txBody>
          <a:bodyPr/>
          <a:lstStyle>
            <a:lvl1pPr>
              <a:spcBef>
                <a:spcPts val="0"/>
              </a:spcBef>
              <a:defRPr sz="1200" b="1">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Extra Text</a:t>
            </a:r>
          </a:p>
        </p:txBody>
      </p:sp>
      <p:sp>
        <p:nvSpPr>
          <p:cNvPr id="3" name="Cover Placeholder">
            <a:extLst>
              <a:ext uri="{FF2B5EF4-FFF2-40B4-BE49-F238E27FC236}">
                <a16:creationId xmlns:a16="http://schemas.microsoft.com/office/drawing/2014/main" id="{67C61915-1FDF-4DF1-95F4-8BAC894B4DC1}"/>
              </a:ext>
            </a:extLst>
          </p:cNvPr>
          <p:cNvSpPr>
            <a:spLocks noGrp="1"/>
          </p:cNvSpPr>
          <p:nvPr>
            <p:ph type="pic" sz="quarter" idx="11" hasCustomPrompt="1"/>
          </p:nvPr>
        </p:nvSpPr>
        <p:spPr>
          <a:xfrm>
            <a:off x="4572000" y="1450229"/>
            <a:ext cx="4229100" cy="4976453"/>
          </a:xfrm>
          <a:prstGeom prst="rect">
            <a:avLst/>
          </a:prstGeom>
        </p:spPr>
        <p:txBody>
          <a:bodyPr/>
          <a:lstStyle>
            <a:lvl1pPr>
              <a:defRPr/>
            </a:lvl1pPr>
          </a:lstStyle>
          <a:p>
            <a:r>
              <a:rPr lang="en-US" dirty="0"/>
              <a:t>Optional: Include Cover Here</a:t>
            </a:r>
          </a:p>
        </p:txBody>
      </p:sp>
      <p:sp>
        <p:nvSpPr>
          <p:cNvPr id="2" name="Long Copyright">
            <a:extLst>
              <a:ext uri="{FF2B5EF4-FFF2-40B4-BE49-F238E27FC236}">
                <a16:creationId xmlns:a16="http://schemas.microsoft.com/office/drawing/2014/main" id="{8AC4EEC4-5547-4185-92E7-A6CAF888043F}"/>
              </a:ext>
            </a:extLst>
          </p:cNvPr>
          <p:cNvSpPr>
            <a:spLocks noGrp="1"/>
          </p:cNvSpPr>
          <p:nvPr>
            <p:ph type="ftr" sz="quarter" idx="12"/>
          </p:nvPr>
        </p:nvSpPr>
        <p:spPr>
          <a:xfrm>
            <a:off x="0" y="6478438"/>
            <a:ext cx="9144000" cy="374266"/>
          </a:xfrm>
        </p:spPr>
        <p:txBody>
          <a:bodyPr/>
          <a:lstStyle>
            <a:lvl1pPr algn="ctr">
              <a:defRPr>
                <a:solidFill>
                  <a:schemeClr val="tx1">
                    <a:lumMod val="50000"/>
                    <a:lumOff val="50000"/>
                  </a:schemeClr>
                </a:solidFill>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1001655917"/>
      </p:ext>
    </p:extLst>
  </p:cSld>
  <p:clrMapOvr>
    <a:masterClrMapping/>
  </p:clrMapOvr>
  <p:extLst mod="1">
    <p:ext uri="{DCECCB84-F9BA-43D5-87BE-67443E8EF086}">
      <p15:sldGuideLst xmlns:p15="http://schemas.microsoft.com/office/powerpoint/2012/main">
        <p15:guide id="1" orient="horz" pos="957">
          <p15:clr>
            <a:srgbClr val="FBAE40"/>
          </p15:clr>
        </p15:guide>
        <p15:guide id="2" orient="horz" pos="4104">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612476"/>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2070496"/>
            <a:ext cx="8458200" cy="649138"/>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900944"/>
            <a:ext cx="8458200" cy="6731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755354"/>
            <a:ext cx="8458200" cy="69850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4635164"/>
            <a:ext cx="8458200" cy="69850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5514975"/>
            <a:ext cx="8458200" cy="733425"/>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Appendix Link">
            <a:extLst>
              <a:ext uri="{FF2B5EF4-FFF2-40B4-BE49-F238E27FC236}">
                <a16:creationId xmlns:a16="http://schemas.microsoft.com/office/drawing/2014/main" id="{97057F8C-50AA-46C4-9FEB-90CB82EBCB39}"/>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4" name="Image Credit">
            <a:extLst>
              <a:ext uri="{FF2B5EF4-FFF2-40B4-BE49-F238E27FC236}">
                <a16:creationId xmlns:a16="http://schemas.microsoft.com/office/drawing/2014/main" id="{1623EF09-AD07-4110-9BAD-C19C23C906E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07061431"/>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548640"/>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1904671"/>
            <a:ext cx="8458200" cy="54864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532632"/>
            <a:ext cx="8458200" cy="54864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160593"/>
            <a:ext cx="8458200" cy="54864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3788554"/>
            <a:ext cx="8458200" cy="54864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441651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Content Placeholder 7">
            <a:extLst>
              <a:ext uri="{FF2B5EF4-FFF2-40B4-BE49-F238E27FC236}">
                <a16:creationId xmlns:a16="http://schemas.microsoft.com/office/drawing/2014/main" id="{8B728CCD-2639-461B-9841-57505AC13467}"/>
              </a:ext>
            </a:extLst>
          </p:cNvPr>
          <p:cNvSpPr>
            <a:spLocks noGrp="1"/>
          </p:cNvSpPr>
          <p:nvPr>
            <p:ph sz="quarter" idx="19" hasCustomPrompt="1"/>
          </p:nvPr>
        </p:nvSpPr>
        <p:spPr>
          <a:xfrm>
            <a:off x="342900" y="5044476"/>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4" name="Content Placeholder 8">
            <a:extLst>
              <a:ext uri="{FF2B5EF4-FFF2-40B4-BE49-F238E27FC236}">
                <a16:creationId xmlns:a16="http://schemas.microsoft.com/office/drawing/2014/main" id="{8B728CCD-2639-461B-9841-57505AC13467}"/>
              </a:ext>
            </a:extLst>
          </p:cNvPr>
          <p:cNvSpPr>
            <a:spLocks noGrp="1"/>
          </p:cNvSpPr>
          <p:nvPr>
            <p:ph sz="quarter" idx="20" hasCustomPrompt="1"/>
          </p:nvPr>
        </p:nvSpPr>
        <p:spPr>
          <a:xfrm>
            <a:off x="342900" y="567243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8" name="Appendix Link">
            <a:extLst>
              <a:ext uri="{FF2B5EF4-FFF2-40B4-BE49-F238E27FC236}">
                <a16:creationId xmlns:a16="http://schemas.microsoft.com/office/drawing/2014/main" id="{F163B4E1-5D46-44BE-A972-DA38306E845F}"/>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9" name="Image Credit">
            <a:extLst>
              <a:ext uri="{FF2B5EF4-FFF2-40B4-BE49-F238E27FC236}">
                <a16:creationId xmlns:a16="http://schemas.microsoft.com/office/drawing/2014/main" id="{11CF0136-AD06-4EAE-ADD1-CB06BEFD9BF1}"/>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033996819"/>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Slide">
    <p:spTree>
      <p:nvGrpSpPr>
        <p:cNvPr id="1" name=""/>
        <p:cNvGrpSpPr/>
        <p:nvPr/>
      </p:nvGrpSpPr>
      <p:grpSpPr>
        <a:xfrm>
          <a:off x="0" y="0"/>
          <a:ext cx="0" cy="0"/>
          <a:chOff x="0" y="0"/>
          <a:chExt cx="0" cy="0"/>
        </a:xfrm>
      </p:grpSpPr>
      <p:sp>
        <p:nvSpPr>
          <p:cNvPr id="2" name="Hidden Slide Title">
            <a:extLst>
              <a:ext uri="{FF2B5EF4-FFF2-40B4-BE49-F238E27FC236}">
                <a16:creationId xmlns:a16="http://schemas.microsoft.com/office/drawing/2014/main" id="{D3229D0C-04EF-482F-B26C-8D49CD33DBE3}"/>
              </a:ext>
            </a:extLst>
          </p:cNvPr>
          <p:cNvSpPr>
            <a:spLocks noGrp="1"/>
          </p:cNvSpPr>
          <p:nvPr>
            <p:ph type="title" hasCustomPrompt="1"/>
          </p:nvPr>
        </p:nvSpPr>
        <p:spPr>
          <a:xfrm>
            <a:off x="3425949" y="418391"/>
            <a:ext cx="2292103" cy="291823"/>
          </a:xfrm>
          <a:prstGeom prst="rect">
            <a:avLst/>
          </a:prstGeom>
        </p:spPr>
        <p:txBody>
          <a:bodyPr/>
          <a:lstStyle>
            <a:lvl1pPr>
              <a:defRPr>
                <a:solidFill>
                  <a:schemeClr val="tx1"/>
                </a:solidFill>
              </a:defRPr>
            </a:lvl1pPr>
          </a:lstStyle>
          <a:p>
            <a:r>
              <a:rPr lang="en-US" dirty="0"/>
              <a:t>Add hidden title here </a:t>
            </a:r>
          </a:p>
        </p:txBody>
      </p:sp>
      <p:pic>
        <p:nvPicPr>
          <p:cNvPr id="6" name="MGH Logo">
            <a:extLst>
              <a:ext uri="{FF2B5EF4-FFF2-40B4-BE49-F238E27FC236}">
                <a16:creationId xmlns:a16="http://schemas.microsoft.com/office/drawing/2014/main" id="{60DCFDF5-2A5B-440E-888A-BC0BFEF9FF5F}"/>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3350211" y="1005697"/>
            <a:ext cx="2443579" cy="2443579"/>
          </a:xfrm>
          <a:prstGeom prst="rect">
            <a:avLst/>
          </a:prstGeom>
        </p:spPr>
      </p:pic>
      <p:sp>
        <p:nvSpPr>
          <p:cNvPr id="3" name="Long Copyright">
            <a:extLst>
              <a:ext uri="{FF2B5EF4-FFF2-40B4-BE49-F238E27FC236}">
                <a16:creationId xmlns:a16="http://schemas.microsoft.com/office/drawing/2014/main" id="{9AB572CE-E262-4FA6-8D47-02F068ADD1BE}"/>
              </a:ext>
            </a:extLst>
          </p:cNvPr>
          <p:cNvSpPr>
            <a:spLocks noGrp="1"/>
          </p:cNvSpPr>
          <p:nvPr>
            <p:ph type="ftr" sz="quarter" idx="10"/>
          </p:nvPr>
        </p:nvSpPr>
        <p:spPr>
          <a:xfrm>
            <a:off x="0" y="6487064"/>
            <a:ext cx="9144000" cy="370936"/>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
        <p:nvSpPr>
          <p:cNvPr id="9" name="MGH Tagline">
            <a:extLst>
              <a:ext uri="{FF2B5EF4-FFF2-40B4-BE49-F238E27FC236}">
                <a16:creationId xmlns:a16="http://schemas.microsoft.com/office/drawing/2014/main" id="{F040BF5C-A78D-440C-93DF-72F3F641F3F1}"/>
              </a:ext>
            </a:extLst>
          </p:cNvPr>
          <p:cNvSpPr txBox="1"/>
          <p:nvPr userDrawn="1"/>
        </p:nvSpPr>
        <p:spPr>
          <a:xfrm>
            <a:off x="1730746" y="3796682"/>
            <a:ext cx="5682508" cy="4690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4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Because learning changes everything.</a:t>
            </a:r>
            <a:r>
              <a:rPr kumimoji="0" lang="en-US" sz="1400" b="0" i="0" u="none" strike="noStrike" kern="1200" cap="none" spc="40" normalizeH="0" baseline="60000" noProof="0" dirty="0">
                <a:ln>
                  <a:noFill/>
                </a:ln>
                <a:solidFill>
                  <a:srgbClr val="000000"/>
                </a:solidFill>
                <a:effectLst/>
                <a:uLnTx/>
                <a:uFillTx/>
                <a:latin typeface="Arial" panose="020B0604020202020204" pitchFamily="34" charset="0"/>
                <a:ea typeface="Calibri" panose="020F0502020204030204" pitchFamily="34" charset="0"/>
                <a:cs typeface="+mn-cs"/>
              </a:rPr>
              <a:t>®</a:t>
            </a:r>
            <a:endParaRPr kumimoji="0" lang="en-US" sz="2400" b="0" i="0" u="none" strike="noStrike" kern="1200" cap="none" spc="40" normalizeH="0" baseline="60000" noProof="0" dirty="0">
              <a:ln>
                <a:noFill/>
              </a:ln>
              <a:solidFill>
                <a:srgbClr val="000000"/>
              </a:solidFill>
              <a:effectLst/>
              <a:uLnTx/>
              <a:uFillTx/>
              <a:latin typeface="+mn-lt"/>
              <a:ea typeface="+mn-ea"/>
              <a:cs typeface="+mn-cs"/>
            </a:endParaRPr>
          </a:p>
        </p:txBody>
      </p:sp>
      <p:sp>
        <p:nvSpPr>
          <p:cNvPr id="10" name="MGH URL">
            <a:extLst>
              <a:ext uri="{FF2B5EF4-FFF2-40B4-BE49-F238E27FC236}">
                <a16:creationId xmlns:a16="http://schemas.microsoft.com/office/drawing/2014/main" id="{2215B5DD-E18E-478F-81B9-79BA83A9A251}"/>
              </a:ext>
            </a:extLst>
          </p:cNvPr>
          <p:cNvSpPr txBox="1"/>
          <p:nvPr userDrawn="1"/>
        </p:nvSpPr>
        <p:spPr>
          <a:xfrm>
            <a:off x="3269085" y="5329121"/>
            <a:ext cx="260583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mn-lt"/>
                <a:ea typeface="+mn-ea"/>
                <a:cs typeface="+mn-cs"/>
              </a:rPr>
              <a:t>www.mheducation.com</a:t>
            </a:r>
            <a:endParaRPr kumimoji="0" lang="en-US" sz="2000" b="0" i="0" u="none" strike="noStrike" kern="1200" cap="none" spc="0" normalizeH="0" baseline="0" noProof="0" dirty="0">
              <a:ln>
                <a:noFill/>
              </a:ln>
              <a:solidFill>
                <a:srgbClr val="000000"/>
              </a:solidFill>
              <a:effectLst/>
              <a:uLnTx/>
              <a:uFillTx/>
              <a:latin typeface="+mn-lt"/>
              <a:ea typeface="+mn-ea"/>
              <a:cs typeface="+mn-cs"/>
            </a:endParaRPr>
          </a:p>
        </p:txBody>
      </p:sp>
    </p:spTree>
    <p:extLst>
      <p:ext uri="{BB962C8B-B14F-4D97-AF65-F5344CB8AC3E}">
        <p14:creationId xmlns:p14="http://schemas.microsoft.com/office/powerpoint/2010/main" val="7443668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ppendixDivi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6CA9270-FD0E-4B64-B0D8-24095E6A2959}"/>
              </a:ext>
            </a:extLst>
          </p:cNvPr>
          <p:cNvSpPr>
            <a:spLocks noGrp="1"/>
          </p:cNvSpPr>
          <p:nvPr>
            <p:ph type="title" hasCustomPrompt="1"/>
          </p:nvPr>
        </p:nvSpPr>
        <p:spPr>
          <a:xfrm>
            <a:off x="342899" y="2366309"/>
            <a:ext cx="7696919" cy="526936"/>
          </a:xfrm>
          <a:prstGeom prst="rect">
            <a:avLst/>
          </a:prstGeom>
        </p:spPr>
        <p:txBody>
          <a:bodyPr anchor="ctr"/>
          <a:lstStyle>
            <a:lvl1pPr>
              <a:defRPr/>
            </a:lvl1pPr>
          </a:lstStyle>
          <a:p>
            <a:r>
              <a:rPr lang="en-US" dirty="0"/>
              <a:t>Accessibility Content: Text Alternatives for Images</a:t>
            </a:r>
          </a:p>
        </p:txBody>
      </p:sp>
    </p:spTree>
    <p:extLst>
      <p:ext uri="{BB962C8B-B14F-4D97-AF65-F5344CB8AC3E}">
        <p14:creationId xmlns:p14="http://schemas.microsoft.com/office/powerpoint/2010/main" val="36925710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isc. Divi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C0136BE0-3F2D-44D5-B125-B7A30D2C8896}"/>
              </a:ext>
            </a:extLst>
          </p:cNvPr>
          <p:cNvSpPr>
            <a:spLocks noGrp="1"/>
          </p:cNvSpPr>
          <p:nvPr>
            <p:ph type="title"/>
          </p:nvPr>
        </p:nvSpPr>
        <p:spPr>
          <a:xfrm>
            <a:off x="339450" y="117244"/>
            <a:ext cx="6065851" cy="730970"/>
          </a:xfrm>
          <a:prstGeom prst="rect">
            <a:avLst/>
          </a:prstGeom>
        </p:spPr>
        <p:txBody>
          <a:bodyPr/>
          <a:lstStyle/>
          <a:p>
            <a:r>
              <a:rPr lang="en-US" dirty="0"/>
              <a:t>Click to edit Master title style</a:t>
            </a:r>
          </a:p>
        </p:txBody>
      </p:sp>
      <p:sp>
        <p:nvSpPr>
          <p:cNvPr id="5" name="Content Placeholder">
            <a:extLst>
              <a:ext uri="{FF2B5EF4-FFF2-40B4-BE49-F238E27FC236}">
                <a16:creationId xmlns:a16="http://schemas.microsoft.com/office/drawing/2014/main" id="{DA8444E8-1445-4AB7-85DD-90449330C005}"/>
              </a:ext>
            </a:extLst>
          </p:cNvPr>
          <p:cNvSpPr>
            <a:spLocks noGrp="1"/>
          </p:cNvSpPr>
          <p:nvPr>
            <p:ph sz="quarter" idx="11" hasCustomPrompt="1"/>
          </p:nvPr>
        </p:nvSpPr>
        <p:spPr>
          <a:xfrm>
            <a:off x="342900" y="1973249"/>
            <a:ext cx="6477000" cy="4343400"/>
          </a:xfrm>
        </p:spPr>
        <p:txBody>
          <a:bodyPr/>
          <a:lstStyle>
            <a:lvl1pPr>
              <a:defRPr/>
            </a:lvl1pPr>
            <a:lvl2pPr marL="344488" indent="-342900">
              <a:buFont typeface="Arial" panose="020B0604020202020204" pitchFamily="34" charset="0"/>
              <a:buChar char="•"/>
              <a:defRPr/>
            </a:lvl2pPr>
            <a:lvl3pPr>
              <a:defRPr/>
            </a:lvl3pPr>
            <a:lvl4pPr>
              <a:defRPr/>
            </a:lvl4pPr>
          </a:lstStyle>
          <a:p>
            <a:pPr lvl="0"/>
            <a:r>
              <a:rPr lang="en-US" dirty="0"/>
              <a:t>Slide Content</a:t>
            </a:r>
          </a:p>
          <a:p>
            <a:pPr lvl="2"/>
            <a:r>
              <a:rPr lang="en-US" dirty="0"/>
              <a:t>Second level</a:t>
            </a:r>
          </a:p>
          <a:p>
            <a:pPr lvl="3"/>
            <a:r>
              <a:rPr lang="en-US" dirty="0"/>
              <a:t>Third level</a:t>
            </a:r>
          </a:p>
        </p:txBody>
      </p:sp>
    </p:spTree>
    <p:extLst>
      <p:ext uri="{BB962C8B-B14F-4D97-AF65-F5344CB8AC3E}">
        <p14:creationId xmlns:p14="http://schemas.microsoft.com/office/powerpoint/2010/main" val="44541601"/>
      </p:ext>
    </p:extLst>
  </p:cSld>
  <p:clrMapOvr>
    <a:masterClrMapping/>
  </p:clrMapOvr>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ppendix-One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6" name="Return to main slide Link 1">
            <a:extLst>
              <a:ext uri="{FF2B5EF4-FFF2-40B4-BE49-F238E27FC236}">
                <a16:creationId xmlns:a16="http://schemas.microsoft.com/office/drawing/2014/main" id="{F538FEEA-434F-404A-8A40-5F717D6CB596}"/>
              </a:ext>
            </a:extLst>
          </p:cNvPr>
          <p:cNvSpPr>
            <a:spLocks noGrp="1"/>
          </p:cNvSpPr>
          <p:nvPr>
            <p:ph type="body" sz="quarter" idx="14" hasCustomPrompt="1"/>
          </p:nvPr>
        </p:nvSpPr>
        <p:spPr>
          <a:xfrm>
            <a:off x="3081587" y="1068234"/>
            <a:ext cx="2980826" cy="225425"/>
          </a:xfrm>
        </p:spPr>
        <p:txBody>
          <a:bodyPr anchor="ctr">
            <a:noAutofit/>
          </a:bodyPr>
          <a:lstStyle>
            <a:lvl1pPr algn="ctr">
              <a:defRPr sz="1200"/>
            </a:lvl1pPr>
          </a:lstStyle>
          <a:p>
            <a:pPr lvl="0"/>
            <a:r>
              <a:rPr lang="en-US" dirty="0"/>
              <a:t>Return to parent-slide containing images.</a:t>
            </a:r>
          </a:p>
        </p:txBody>
      </p:sp>
      <p:sp>
        <p:nvSpPr>
          <p:cNvPr id="4" name="Content Placeholder 3">
            <a:extLst>
              <a:ext uri="{FF2B5EF4-FFF2-40B4-BE49-F238E27FC236}">
                <a16:creationId xmlns:a16="http://schemas.microsoft.com/office/drawing/2014/main" id="{0F99ECE4-CEB6-4518-B036-709D64B27AE0}"/>
              </a:ext>
            </a:extLst>
          </p:cNvPr>
          <p:cNvSpPr>
            <a:spLocks noGrp="1"/>
          </p:cNvSpPr>
          <p:nvPr>
            <p:ph sz="quarter" idx="16" hasCustomPrompt="1"/>
          </p:nvPr>
        </p:nvSpPr>
        <p:spPr>
          <a:xfrm>
            <a:off x="342900" y="1371601"/>
            <a:ext cx="8458200" cy="4873752"/>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8" name="Return to main slide Link 2">
            <a:extLst>
              <a:ext uri="{FF2B5EF4-FFF2-40B4-BE49-F238E27FC236}">
                <a16:creationId xmlns:a16="http://schemas.microsoft.com/office/drawing/2014/main" id="{9B134E77-CDFC-4241-959A-BAF4C2ADE209}"/>
              </a:ext>
            </a:extLst>
          </p:cNvPr>
          <p:cNvSpPr>
            <a:spLocks noGrp="1"/>
          </p:cNvSpPr>
          <p:nvPr>
            <p:ph type="body" sz="quarter" idx="17" hasCustomPrompt="1"/>
          </p:nvPr>
        </p:nvSpPr>
        <p:spPr>
          <a:xfrm>
            <a:off x="3070946" y="6350211"/>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842702864"/>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ppendix-Two Comparison Placeholders With Identifi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9" name="Return to main slide Link 1">
            <a:extLst>
              <a:ext uri="{FF2B5EF4-FFF2-40B4-BE49-F238E27FC236}">
                <a16:creationId xmlns:a16="http://schemas.microsoft.com/office/drawing/2014/main" id="{29651301-3A88-4CBC-9B7F-A569599DC51F}"/>
              </a:ext>
            </a:extLst>
          </p:cNvPr>
          <p:cNvSpPr>
            <a:spLocks noGrp="1"/>
          </p:cNvSpPr>
          <p:nvPr>
            <p:ph type="body" sz="quarter" idx="13" hasCustomPrompt="1"/>
          </p:nvPr>
        </p:nvSpPr>
        <p:spPr>
          <a:xfrm>
            <a:off x="3081528" y="1059828"/>
            <a:ext cx="2980944" cy="228600"/>
          </a:xfrm>
          <a:prstGeom prst="rect">
            <a:avLst/>
          </a:prstGeom>
        </p:spPr>
        <p:txBody>
          <a:bodyPr vert="horz" lIns="91440" tIns="45720" rIns="91440" bIns="45720" rtlCol="0" anchor="ctr">
            <a:noAutofit/>
          </a:bodyPr>
          <a:lstStyle>
            <a:lvl1pPr>
              <a:defRPr lang="en-US" sz="1200" dirty="0"/>
            </a:lvl1pPr>
          </a:lstStyle>
          <a:p>
            <a:pPr lvl="0" algn="ctr"/>
            <a:r>
              <a:rPr lang="en-US" dirty="0"/>
              <a:t>Return to parent-slide containing images.</a:t>
            </a:r>
          </a:p>
        </p:txBody>
      </p:sp>
      <p:sp>
        <p:nvSpPr>
          <p:cNvPr id="4" name="Image Identifier 1">
            <a:extLst>
              <a:ext uri="{FF2B5EF4-FFF2-40B4-BE49-F238E27FC236}">
                <a16:creationId xmlns:a16="http://schemas.microsoft.com/office/drawing/2014/main" id="{06B6FD09-21E6-4C44-B034-2825B085D9AB}"/>
              </a:ext>
            </a:extLst>
          </p:cNvPr>
          <p:cNvSpPr>
            <a:spLocks noGrp="1"/>
          </p:cNvSpPr>
          <p:nvPr>
            <p:ph type="body" sz="quarter" idx="17" hasCustomPrompt="1"/>
          </p:nvPr>
        </p:nvSpPr>
        <p:spPr>
          <a:xfrm>
            <a:off x="365125" y="1410562"/>
            <a:ext cx="4078224" cy="393192"/>
          </a:xfrm>
        </p:spPr>
        <p:txBody>
          <a:bodyPr>
            <a:noAutofit/>
          </a:bodyPr>
          <a:lstStyle>
            <a:lvl1pPr>
              <a:defRPr/>
            </a:lvl1pPr>
          </a:lstStyle>
          <a:p>
            <a:pPr lvl="0"/>
            <a:r>
              <a:rPr lang="en-US" dirty="0"/>
              <a:t>Image Identifier 1</a:t>
            </a:r>
          </a:p>
        </p:txBody>
      </p:sp>
      <p:sp>
        <p:nvSpPr>
          <p:cNvPr id="12" name="Content Placeholder 1">
            <a:extLst>
              <a:ext uri="{FF2B5EF4-FFF2-40B4-BE49-F238E27FC236}">
                <a16:creationId xmlns:a16="http://schemas.microsoft.com/office/drawing/2014/main" id="{211AB556-A79C-4FDF-BD73-C1AB72D9590A}"/>
              </a:ext>
            </a:extLst>
          </p:cNvPr>
          <p:cNvSpPr>
            <a:spLocks noGrp="1"/>
          </p:cNvSpPr>
          <p:nvPr>
            <p:ph sz="quarter" idx="18" hasCustomPrompt="1"/>
          </p:nvPr>
        </p:nvSpPr>
        <p:spPr>
          <a:xfrm>
            <a:off x="342900" y="1933303"/>
            <a:ext cx="4078224" cy="4315968"/>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14" name="Image Identifier 2">
            <a:extLst>
              <a:ext uri="{FF2B5EF4-FFF2-40B4-BE49-F238E27FC236}">
                <a16:creationId xmlns:a16="http://schemas.microsoft.com/office/drawing/2014/main" id="{8126F7C8-57F8-404E-8B7F-DFB94AEB3363}"/>
              </a:ext>
            </a:extLst>
          </p:cNvPr>
          <p:cNvSpPr>
            <a:spLocks noGrp="1"/>
          </p:cNvSpPr>
          <p:nvPr>
            <p:ph type="body" sz="quarter" idx="19" hasCustomPrompt="1"/>
          </p:nvPr>
        </p:nvSpPr>
        <p:spPr>
          <a:xfrm>
            <a:off x="4715145" y="1410562"/>
            <a:ext cx="4078224" cy="393192"/>
          </a:xfrm>
        </p:spPr>
        <p:txBody>
          <a:bodyPr>
            <a:noAutofit/>
          </a:bodyPr>
          <a:lstStyle>
            <a:lvl1pPr>
              <a:defRPr/>
            </a:lvl1pPr>
          </a:lstStyle>
          <a:p>
            <a:pPr lvl="0"/>
            <a:r>
              <a:rPr lang="en-US" dirty="0"/>
              <a:t>Image Identifier 2</a:t>
            </a:r>
          </a:p>
        </p:txBody>
      </p:sp>
      <p:sp>
        <p:nvSpPr>
          <p:cNvPr id="16" name="Content Placeholder 2">
            <a:extLst>
              <a:ext uri="{FF2B5EF4-FFF2-40B4-BE49-F238E27FC236}">
                <a16:creationId xmlns:a16="http://schemas.microsoft.com/office/drawing/2014/main" id="{241441BC-54C7-474E-887C-32AF8F737FA5}"/>
              </a:ext>
            </a:extLst>
          </p:cNvPr>
          <p:cNvSpPr>
            <a:spLocks noGrp="1"/>
          </p:cNvSpPr>
          <p:nvPr>
            <p:ph sz="quarter" idx="20" hasCustomPrompt="1"/>
          </p:nvPr>
        </p:nvSpPr>
        <p:spPr>
          <a:xfrm>
            <a:off x="4722876" y="1932432"/>
            <a:ext cx="4078224" cy="4315968"/>
          </a:xfrm>
        </p:spPr>
        <p:txBody>
          <a:bodyPr>
            <a:noAutofit/>
          </a:bodyPr>
          <a:lstStyle>
            <a:lvl1pPr>
              <a:defRPr/>
            </a:lvl1pPr>
          </a:lstStyle>
          <a:p>
            <a:pPr lvl="0"/>
            <a:r>
              <a:rPr lang="en-US" dirty="0"/>
              <a:t>Slide Content 2</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8" name="Return to main slide Link 2">
            <a:extLst>
              <a:ext uri="{FF2B5EF4-FFF2-40B4-BE49-F238E27FC236}">
                <a16:creationId xmlns:a16="http://schemas.microsoft.com/office/drawing/2014/main" id="{B9537776-81D3-4405-934B-448730728479}"/>
              </a:ext>
            </a:extLst>
          </p:cNvPr>
          <p:cNvSpPr>
            <a:spLocks noGrp="1"/>
          </p:cNvSpPr>
          <p:nvPr>
            <p:ph type="body" sz="quarter" idx="21" hasCustomPrompt="1"/>
          </p:nvPr>
        </p:nvSpPr>
        <p:spPr>
          <a:xfrm>
            <a:off x="3081528" y="6348550"/>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2505933215"/>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ne Main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Appendix Link">
            <a:extLst>
              <a:ext uri="{FF2B5EF4-FFF2-40B4-BE49-F238E27FC236}">
                <a16:creationId xmlns:a16="http://schemas.microsoft.com/office/drawing/2014/main" id="{3D2E3074-2DB7-4FC8-BF3F-B9711E20A3B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8" name="Image Credit">
            <a:extLst>
              <a:ext uri="{FF2B5EF4-FFF2-40B4-BE49-F238E27FC236}">
                <a16:creationId xmlns:a16="http://schemas.microsoft.com/office/drawing/2014/main" id="{3341AD32-57DF-4473-A010-15DBF087AC9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2414928329"/>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Horizontal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4343400"/>
            <a:ext cx="8458200" cy="1905000"/>
          </a:xfrm>
        </p:spPr>
        <p:txBody>
          <a:bodyPr>
            <a:noAutofit/>
          </a:bodyPr>
          <a:lstStyle>
            <a:lvl1pPr>
              <a:defRPr sz="2400"/>
            </a:lvl1pPr>
            <a:lvl2pPr>
              <a:defRPr sz="2400"/>
            </a:lvl2pPr>
            <a:lvl3pPr marL="640080">
              <a:defRPr sz="2000"/>
            </a:lvl3pPr>
            <a:lvl4pPr marL="455613" indent="0">
              <a:buNone/>
              <a:defRPr/>
            </a:lvl4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BA2E2FDB-1128-47F8-861C-736E66873753}"/>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96D29D1D-52C5-415C-8F04-01A8F120334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384527912"/>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mpariso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40767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4724400" y="1257300"/>
            <a:ext cx="4076700"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4AE6E6E7-EF0D-4B16-A430-D3E949F0A82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67124AF1-AD81-4125-B6A8-174BC6E5DB6C}"/>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075036177"/>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W/Cover">
    <p:spTree>
      <p:nvGrpSpPr>
        <p:cNvPr id="1" name=""/>
        <p:cNvGrpSpPr/>
        <p:nvPr/>
      </p:nvGrpSpPr>
      <p:grpSpPr>
        <a:xfrm>
          <a:off x="0" y="0"/>
          <a:ext cx="0" cy="0"/>
          <a:chOff x="0" y="0"/>
          <a:chExt cx="0" cy="0"/>
        </a:xfrm>
      </p:grpSpPr>
      <p:grpSp>
        <p:nvGrpSpPr>
          <p:cNvPr id="4" name="MHE Altered Background, fixed">
            <a:extLst>
              <a:ext uri="{FF2B5EF4-FFF2-40B4-BE49-F238E27FC236}">
                <a16:creationId xmlns:a16="http://schemas.microsoft.com/office/drawing/2014/main" id="{E2D8ACCF-E5FC-4FE9-9E84-B2A0A6B1EEBA}"/>
              </a:ext>
              <a:ext uri="{C183D7F6-B498-43B3-948B-1728B52AA6E4}">
                <adec:decorative xmlns:adec="http://schemas.microsoft.com/office/drawing/2017/decorative" val="1"/>
              </a:ext>
            </a:extLst>
          </p:cNvPr>
          <p:cNvGrpSpPr/>
          <p:nvPr userDrawn="1"/>
        </p:nvGrpSpPr>
        <p:grpSpPr>
          <a:xfrm>
            <a:off x="342900" y="2095500"/>
            <a:ext cx="3886199" cy="3886199"/>
            <a:chOff x="342900" y="2095500"/>
            <a:chExt cx="3886199" cy="3886199"/>
          </a:xfrm>
        </p:grpSpPr>
        <p:sp>
          <p:nvSpPr>
            <p:cNvPr id="14" name="Rectangle 13">
              <a:extLst>
                <a:ext uri="{FF2B5EF4-FFF2-40B4-BE49-F238E27FC236}">
                  <a16:creationId xmlns:a16="http://schemas.microsoft.com/office/drawing/2014/main" id="{52AD1ADE-6D88-5C48-9EEF-7E081C733011}"/>
                </a:ext>
              </a:extLst>
            </p:cNvPr>
            <p:cNvSpPr/>
            <p:nvPr userDrawn="1"/>
          </p:nvSpPr>
          <p:spPr>
            <a:xfrm>
              <a:off x="342900" y="2095500"/>
              <a:ext cx="3886199" cy="3886199"/>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AFE6DE48-1064-2849-AF2D-2E29711B1885}"/>
                </a:ext>
              </a:extLst>
            </p:cNvPr>
            <p:cNvSpPr/>
            <p:nvPr userDrawn="1"/>
          </p:nvSpPr>
          <p:spPr>
            <a:xfrm>
              <a:off x="495300" y="2362200"/>
              <a:ext cx="3429000" cy="3467100"/>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7" name="Title"/>
          <p:cNvSpPr>
            <a:spLocks noGrp="1"/>
          </p:cNvSpPr>
          <p:nvPr userDrawn="1">
            <p:ph type="ctrTitle" hasCustomPrompt="1"/>
          </p:nvPr>
        </p:nvSpPr>
        <p:spPr>
          <a:xfrm>
            <a:off x="621792" y="2608290"/>
            <a:ext cx="3035808" cy="1394084"/>
          </a:xfrm>
          <a:prstGeom prst="rect">
            <a:avLst/>
          </a:prstGeom>
        </p:spPr>
        <p:txBody>
          <a:bodyPr anchor="b">
            <a:noAutofit/>
          </a:bodyPr>
          <a:lstStyle>
            <a:lvl1pPr algn="l">
              <a:lnSpc>
                <a:spcPct val="100000"/>
              </a:lnSpc>
              <a:defRPr sz="2600" b="1">
                <a:solidFill>
                  <a:schemeClr val="bg1"/>
                </a:solidFill>
              </a:defRPr>
            </a:lvl1pPr>
          </a:lstStyle>
          <a:p>
            <a:r>
              <a:rPr lang="en-US" dirty="0"/>
              <a:t>Presentation Title</a:t>
            </a:r>
          </a:p>
        </p:txBody>
      </p:sp>
      <p:sp>
        <p:nvSpPr>
          <p:cNvPr id="8" name="Subtitle"/>
          <p:cNvSpPr>
            <a:spLocks noGrp="1"/>
          </p:cNvSpPr>
          <p:nvPr userDrawn="1">
            <p:ph type="subTitle" idx="1" hasCustomPrompt="1"/>
          </p:nvPr>
        </p:nvSpPr>
        <p:spPr>
          <a:xfrm>
            <a:off x="621792" y="4069830"/>
            <a:ext cx="3035808" cy="804094"/>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cxnSp>
        <p:nvCxnSpPr>
          <p:cNvPr id="9"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13232" y="4919472"/>
            <a:ext cx="253288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Text Placeholder"/>
          <p:cNvSpPr>
            <a:spLocks noGrp="1"/>
          </p:cNvSpPr>
          <p:nvPr userDrawn="1">
            <p:ph type="body" sz="quarter" idx="10" hasCustomPrompt="1"/>
          </p:nvPr>
        </p:nvSpPr>
        <p:spPr>
          <a:xfrm>
            <a:off x="621791" y="5096656"/>
            <a:ext cx="3043303" cy="569626"/>
          </a:xfrm>
          <a:prstGeom prst="rect">
            <a:avLst/>
          </a:prstGeom>
        </p:spPr>
        <p:txBody>
          <a:bodyPr/>
          <a:lstStyle>
            <a:lvl1pPr>
              <a:spcBef>
                <a:spcPts val="0"/>
              </a:spcBef>
              <a:defRPr sz="1200" b="1">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Extra Text</a:t>
            </a:r>
          </a:p>
        </p:txBody>
      </p:sp>
      <p:sp>
        <p:nvSpPr>
          <p:cNvPr id="3" name="Cover Placeholder">
            <a:extLst>
              <a:ext uri="{FF2B5EF4-FFF2-40B4-BE49-F238E27FC236}">
                <a16:creationId xmlns:a16="http://schemas.microsoft.com/office/drawing/2014/main" id="{67C61915-1FDF-4DF1-95F4-8BAC894B4DC1}"/>
              </a:ext>
            </a:extLst>
          </p:cNvPr>
          <p:cNvSpPr>
            <a:spLocks noGrp="1"/>
          </p:cNvSpPr>
          <p:nvPr userDrawn="1">
            <p:ph type="pic" sz="quarter" idx="11" hasCustomPrompt="1"/>
          </p:nvPr>
        </p:nvSpPr>
        <p:spPr>
          <a:xfrm>
            <a:off x="4572000" y="1450229"/>
            <a:ext cx="4229100" cy="4976453"/>
          </a:xfrm>
          <a:prstGeom prst="rect">
            <a:avLst/>
          </a:prstGeom>
        </p:spPr>
        <p:txBody>
          <a:bodyPr/>
          <a:lstStyle>
            <a:lvl1pPr>
              <a:defRPr/>
            </a:lvl1pPr>
          </a:lstStyle>
          <a:p>
            <a:r>
              <a:rPr lang="en-US" dirty="0"/>
              <a:t>Optional: Include Cover Here</a:t>
            </a:r>
          </a:p>
        </p:txBody>
      </p:sp>
      <p:sp>
        <p:nvSpPr>
          <p:cNvPr id="2" name="Long Copyright">
            <a:extLst>
              <a:ext uri="{FF2B5EF4-FFF2-40B4-BE49-F238E27FC236}">
                <a16:creationId xmlns:a16="http://schemas.microsoft.com/office/drawing/2014/main" id="{F4607C07-D864-4A1A-8061-D12997CC50CE}"/>
              </a:ext>
            </a:extLst>
          </p:cNvPr>
          <p:cNvSpPr>
            <a:spLocks noGrp="1"/>
          </p:cNvSpPr>
          <p:nvPr>
            <p:ph type="ftr" sz="quarter" idx="12"/>
          </p:nvPr>
        </p:nvSpPr>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2489068921"/>
      </p:ext>
    </p:extLst>
  </p:cSld>
  <p:clrMapOvr>
    <a:masterClrMapping/>
  </p:clrMapOvr>
  <p:extLst mod="1">
    <p:ext uri="{DCECCB84-F9BA-43D5-87BE-67443E8EF086}">
      <p15:sldGuideLst xmlns:p15="http://schemas.microsoft.com/office/powerpoint/2012/main">
        <p15:guide id="1" orient="horz" pos="1320">
          <p15:clr>
            <a:srgbClr val="FBAE40"/>
          </p15:clr>
        </p15:guide>
        <p15:guide id="2" orient="horz" pos="3768">
          <p15:clr>
            <a:srgbClr val="FBAE40"/>
          </p15:clr>
        </p15:guide>
        <p15:guide id="3" pos="2664">
          <p15:clr>
            <a:srgbClr val="FBAE40"/>
          </p15:clr>
        </p15:guide>
        <p15:guide id="4" pos="2880">
          <p15:clr>
            <a:srgbClr val="FBAE40"/>
          </p15:clr>
        </p15:guide>
        <p15:guide id="5" pos="2472">
          <p15:clr>
            <a:srgbClr val="FBAE40"/>
          </p15:clr>
        </p15:guide>
        <p15:guide id="6" pos="312">
          <p15:clr>
            <a:srgbClr val="FBAE40"/>
          </p15:clr>
        </p15:guide>
        <p15:guide id="7" orient="horz" pos="1488">
          <p15:clr>
            <a:srgbClr val="FBAE40"/>
          </p15:clr>
        </p15:guide>
        <p15:guide id="8" orient="horz" pos="3672">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One Main One Secondary">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5791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6418052" y="1257300"/>
            <a:ext cx="2383047"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AD32CF7C-C3BC-4FF7-8980-8FA18C499C01}"/>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7D6F5080-9539-4A86-A29C-6C60365B64C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3768525361"/>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with Third as Accent">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1" y="4343400"/>
            <a:ext cx="5791200" cy="19050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22432755-BCF5-451F-968D-CFFD10D87BE2}"/>
              </a:ext>
            </a:extLst>
          </p:cNvPr>
          <p:cNvSpPr>
            <a:spLocks noGrp="1"/>
          </p:cNvSpPr>
          <p:nvPr>
            <p:ph sz="quarter" idx="15" hasCustomPrompt="1"/>
          </p:nvPr>
        </p:nvSpPr>
        <p:spPr>
          <a:xfrm>
            <a:off x="6400800" y="4343400"/>
            <a:ext cx="2400300" cy="19050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0" name="Appendix Link">
            <a:extLst>
              <a:ext uri="{FF2B5EF4-FFF2-40B4-BE49-F238E27FC236}">
                <a16:creationId xmlns:a16="http://schemas.microsoft.com/office/drawing/2014/main" id="{94C876B4-C8F8-4EDA-9579-00F8F36CB98C}"/>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1" name="Image Credit">
            <a:extLst>
              <a:ext uri="{FF2B5EF4-FFF2-40B4-BE49-F238E27FC236}">
                <a16:creationId xmlns:a16="http://schemas.microsoft.com/office/drawing/2014/main" id="{9138FC26-0A66-41D8-932B-35FF43FDA976}"/>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33280164"/>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612476"/>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2070496"/>
            <a:ext cx="8458200" cy="649138"/>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900944"/>
            <a:ext cx="8458200" cy="6731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755354"/>
            <a:ext cx="8458200" cy="69850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4635164"/>
            <a:ext cx="8458200" cy="69850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5514975"/>
            <a:ext cx="8458200" cy="733425"/>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Appendix Link">
            <a:extLst>
              <a:ext uri="{FF2B5EF4-FFF2-40B4-BE49-F238E27FC236}">
                <a16:creationId xmlns:a16="http://schemas.microsoft.com/office/drawing/2014/main" id="{97057F8C-50AA-46C4-9FEB-90CB82EBCB39}"/>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4" name="Image Credit">
            <a:extLst>
              <a:ext uri="{FF2B5EF4-FFF2-40B4-BE49-F238E27FC236}">
                <a16:creationId xmlns:a16="http://schemas.microsoft.com/office/drawing/2014/main" id="{1623EF09-AD07-4110-9BAD-C19C23C906E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3394843861"/>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548640"/>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1904671"/>
            <a:ext cx="8458200" cy="54864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532632"/>
            <a:ext cx="8458200" cy="54864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160593"/>
            <a:ext cx="8458200" cy="54864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3788554"/>
            <a:ext cx="8458200" cy="54864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441651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Content Placeholder 7">
            <a:extLst>
              <a:ext uri="{FF2B5EF4-FFF2-40B4-BE49-F238E27FC236}">
                <a16:creationId xmlns:a16="http://schemas.microsoft.com/office/drawing/2014/main" id="{8B728CCD-2639-461B-9841-57505AC13467}"/>
              </a:ext>
            </a:extLst>
          </p:cNvPr>
          <p:cNvSpPr>
            <a:spLocks noGrp="1"/>
          </p:cNvSpPr>
          <p:nvPr>
            <p:ph sz="quarter" idx="19" hasCustomPrompt="1"/>
          </p:nvPr>
        </p:nvSpPr>
        <p:spPr>
          <a:xfrm>
            <a:off x="342900" y="5044476"/>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4" name="Content Placeholder 8">
            <a:extLst>
              <a:ext uri="{FF2B5EF4-FFF2-40B4-BE49-F238E27FC236}">
                <a16:creationId xmlns:a16="http://schemas.microsoft.com/office/drawing/2014/main" id="{8B728CCD-2639-461B-9841-57505AC13467}"/>
              </a:ext>
            </a:extLst>
          </p:cNvPr>
          <p:cNvSpPr>
            <a:spLocks noGrp="1"/>
          </p:cNvSpPr>
          <p:nvPr>
            <p:ph sz="quarter" idx="20" hasCustomPrompt="1"/>
          </p:nvPr>
        </p:nvSpPr>
        <p:spPr>
          <a:xfrm>
            <a:off x="342900" y="567243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8" name="Appendix Link">
            <a:extLst>
              <a:ext uri="{FF2B5EF4-FFF2-40B4-BE49-F238E27FC236}">
                <a16:creationId xmlns:a16="http://schemas.microsoft.com/office/drawing/2014/main" id="{F163B4E1-5D46-44BE-A972-DA38306E845F}"/>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9" name="Image Credit">
            <a:extLst>
              <a:ext uri="{FF2B5EF4-FFF2-40B4-BE49-F238E27FC236}">
                <a16:creationId xmlns:a16="http://schemas.microsoft.com/office/drawing/2014/main" id="{11CF0136-AD06-4EAE-ADD1-CB06BEFD9BF1}"/>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909324070"/>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Appendix-One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6" name="Return to main slide Link 1">
            <a:extLst>
              <a:ext uri="{FF2B5EF4-FFF2-40B4-BE49-F238E27FC236}">
                <a16:creationId xmlns:a16="http://schemas.microsoft.com/office/drawing/2014/main" id="{F538FEEA-434F-404A-8A40-5F717D6CB596}"/>
              </a:ext>
            </a:extLst>
          </p:cNvPr>
          <p:cNvSpPr>
            <a:spLocks noGrp="1"/>
          </p:cNvSpPr>
          <p:nvPr>
            <p:ph type="body" sz="quarter" idx="14" hasCustomPrompt="1"/>
          </p:nvPr>
        </p:nvSpPr>
        <p:spPr>
          <a:xfrm>
            <a:off x="3081587" y="1068234"/>
            <a:ext cx="2980826" cy="225425"/>
          </a:xfrm>
        </p:spPr>
        <p:txBody>
          <a:bodyPr anchor="ctr">
            <a:noAutofit/>
          </a:bodyPr>
          <a:lstStyle>
            <a:lvl1pPr algn="ctr">
              <a:defRPr sz="1200"/>
            </a:lvl1pPr>
          </a:lstStyle>
          <a:p>
            <a:pPr lvl="0"/>
            <a:r>
              <a:rPr lang="en-US" dirty="0"/>
              <a:t>Return to parent-slide containing images.</a:t>
            </a:r>
          </a:p>
        </p:txBody>
      </p:sp>
      <p:sp>
        <p:nvSpPr>
          <p:cNvPr id="4" name="Content Placeholder 3">
            <a:extLst>
              <a:ext uri="{FF2B5EF4-FFF2-40B4-BE49-F238E27FC236}">
                <a16:creationId xmlns:a16="http://schemas.microsoft.com/office/drawing/2014/main" id="{0F99ECE4-CEB6-4518-B036-709D64B27AE0}"/>
              </a:ext>
            </a:extLst>
          </p:cNvPr>
          <p:cNvSpPr>
            <a:spLocks noGrp="1"/>
          </p:cNvSpPr>
          <p:nvPr>
            <p:ph sz="quarter" idx="16" hasCustomPrompt="1"/>
          </p:nvPr>
        </p:nvSpPr>
        <p:spPr>
          <a:xfrm>
            <a:off x="342900" y="1371601"/>
            <a:ext cx="8458200" cy="4873752"/>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8" name="Return to main slide Link 2">
            <a:extLst>
              <a:ext uri="{FF2B5EF4-FFF2-40B4-BE49-F238E27FC236}">
                <a16:creationId xmlns:a16="http://schemas.microsoft.com/office/drawing/2014/main" id="{9B134E77-CDFC-4241-959A-BAF4C2ADE209}"/>
              </a:ext>
            </a:extLst>
          </p:cNvPr>
          <p:cNvSpPr>
            <a:spLocks noGrp="1"/>
          </p:cNvSpPr>
          <p:nvPr>
            <p:ph type="body" sz="quarter" idx="17" hasCustomPrompt="1"/>
          </p:nvPr>
        </p:nvSpPr>
        <p:spPr>
          <a:xfrm>
            <a:off x="3070946" y="6350211"/>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3486111950"/>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NO Cover">
    <p:spTree>
      <p:nvGrpSpPr>
        <p:cNvPr id="1" name=""/>
        <p:cNvGrpSpPr/>
        <p:nvPr/>
      </p:nvGrpSpPr>
      <p:grpSpPr>
        <a:xfrm>
          <a:off x="0" y="0"/>
          <a:ext cx="0" cy="0"/>
          <a:chOff x="0" y="0"/>
          <a:chExt cx="0" cy="0"/>
        </a:xfrm>
      </p:grpSpPr>
      <p:grpSp>
        <p:nvGrpSpPr>
          <p:cNvPr id="20" name="MHE Official Background, fixed">
            <a:extLst>
              <a:ext uri="{C183D7F6-B498-43B3-948B-1728B52AA6E4}">
                <adec:decorative xmlns:adec="http://schemas.microsoft.com/office/drawing/2017/decorative" val="1"/>
              </a:ext>
            </a:extLst>
          </p:cNvPr>
          <p:cNvGrpSpPr/>
          <p:nvPr userDrawn="1"/>
        </p:nvGrpSpPr>
        <p:grpSpPr>
          <a:xfrm>
            <a:off x="0" y="1452559"/>
            <a:ext cx="9144000" cy="4982750"/>
            <a:chOff x="0" y="1521567"/>
            <a:chExt cx="9144000" cy="4846438"/>
          </a:xfrm>
        </p:grpSpPr>
        <p:sp>
          <p:nvSpPr>
            <p:cNvPr id="11" name="Rectangle 10">
              <a:extLst>
                <a:ext uri="{FF2B5EF4-FFF2-40B4-BE49-F238E27FC236}">
                  <a16:creationId xmlns:a16="http://schemas.microsoft.com/office/drawing/2014/main" id="{23FD8DC8-1EF1-6B48-9F31-D9D254F85818}"/>
                </a:ext>
              </a:extLst>
            </p:cNvPr>
            <p:cNvSpPr/>
            <p:nvPr userDrawn="1"/>
          </p:nvSpPr>
          <p:spPr>
            <a:xfrm>
              <a:off x="0" y="1521567"/>
              <a:ext cx="9144000" cy="4846438"/>
            </a:xfrm>
            <a:prstGeom prst="rect">
              <a:avLst/>
            </a:prstGeom>
            <a:solidFill>
              <a:srgbClr val="720F1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9500492E-5EBE-C745-8EEE-F17D4BB4582E}"/>
                </a:ext>
              </a:extLst>
            </p:cNvPr>
            <p:cNvSpPr/>
            <p:nvPr userDrawn="1"/>
          </p:nvSpPr>
          <p:spPr>
            <a:xfrm>
              <a:off x="185629" y="2001422"/>
              <a:ext cx="8493233" cy="4166364"/>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D976C39-0B94-D44F-9108-A52DD0916B5A}"/>
                </a:ext>
              </a:extLst>
            </p:cNvPr>
            <p:cNvSpPr/>
            <p:nvPr userDrawn="1"/>
          </p:nvSpPr>
          <p:spPr>
            <a:xfrm>
              <a:off x="364385" y="2475809"/>
              <a:ext cx="7858340" cy="3513221"/>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2" name="Title"/>
          <p:cNvSpPr>
            <a:spLocks noGrp="1"/>
          </p:cNvSpPr>
          <p:nvPr userDrawn="1">
            <p:ph type="ctrTitle"/>
          </p:nvPr>
        </p:nvSpPr>
        <p:spPr>
          <a:xfrm>
            <a:off x="777240" y="2985555"/>
            <a:ext cx="6521640" cy="873214"/>
          </a:xfrm>
          <a:prstGeom prst="rect">
            <a:avLst/>
          </a:prstGeom>
        </p:spPr>
        <p:txBody>
          <a:bodyPr anchor="t">
            <a:noAutofit/>
          </a:bodyPr>
          <a:lstStyle>
            <a:lvl1pPr algn="l">
              <a:lnSpc>
                <a:spcPct val="100000"/>
              </a:lnSpc>
              <a:defRPr sz="2600" b="1">
                <a:solidFill>
                  <a:schemeClr val="bg1"/>
                </a:solidFill>
              </a:defRPr>
            </a:lvl1pPr>
          </a:lstStyle>
          <a:p>
            <a:r>
              <a:rPr lang="en-US"/>
              <a:t>Click to edit Master title style</a:t>
            </a:r>
            <a:endParaRPr lang="en-US" dirty="0"/>
          </a:p>
        </p:txBody>
      </p:sp>
      <p:sp>
        <p:nvSpPr>
          <p:cNvPr id="3" name="Subtitle"/>
          <p:cNvSpPr>
            <a:spLocks noGrp="1"/>
          </p:cNvSpPr>
          <p:nvPr>
            <p:ph type="subTitle" idx="1"/>
          </p:nvPr>
        </p:nvSpPr>
        <p:spPr>
          <a:xfrm>
            <a:off x="782058" y="3986784"/>
            <a:ext cx="4297680" cy="517585"/>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21"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867202" y="4650037"/>
            <a:ext cx="357478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Text Placeholder"/>
          <p:cNvSpPr>
            <a:spLocks noGrp="1"/>
          </p:cNvSpPr>
          <p:nvPr>
            <p:ph type="body" sz="quarter" idx="10"/>
          </p:nvPr>
        </p:nvSpPr>
        <p:spPr>
          <a:xfrm>
            <a:off x="777240" y="4718304"/>
            <a:ext cx="4443413" cy="576185"/>
          </a:xfrm>
          <a:prstGeom prst="rect">
            <a:avLst/>
          </a:prstGeom>
        </p:spPr>
        <p:txBody>
          <a:bodyPr/>
          <a:lstStyle>
            <a:lvl1pPr>
              <a:spcBef>
                <a:spcPts val="0"/>
              </a:spcBef>
              <a:defRPr sz="16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Edit Master text styles</a:t>
            </a:r>
          </a:p>
        </p:txBody>
      </p:sp>
      <p:sp>
        <p:nvSpPr>
          <p:cNvPr id="4" name="Long Copyright">
            <a:extLst>
              <a:ext uri="{FF2B5EF4-FFF2-40B4-BE49-F238E27FC236}">
                <a16:creationId xmlns:a16="http://schemas.microsoft.com/office/drawing/2014/main" id="{54514DA3-A928-4CD1-BFAE-B5DF399C4B36}"/>
              </a:ext>
            </a:extLst>
          </p:cNvPr>
          <p:cNvSpPr>
            <a:spLocks noGrp="1"/>
          </p:cNvSpPr>
          <p:nvPr>
            <p:ph type="ftr" sz="quarter" idx="11"/>
          </p:nvPr>
        </p:nvSpPr>
        <p:spPr>
          <a:xfrm>
            <a:off x="0" y="6487064"/>
            <a:ext cx="9144000" cy="370935"/>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380643474"/>
      </p:ext>
    </p:extLst>
  </p:cSld>
  <p:clrMapOvr>
    <a:masterClrMapping/>
  </p:clrMapOvr>
  <p:extLst mod="1">
    <p:ext uri="{DCECCB84-F9BA-43D5-87BE-67443E8EF086}">
      <p15:sldGuideLst xmlns:p15="http://schemas.microsoft.com/office/powerpoint/2012/main">
        <p15:guide id="1" orient="horz" pos="959">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NO Cover">
    <p:spTree>
      <p:nvGrpSpPr>
        <p:cNvPr id="1" name=""/>
        <p:cNvGrpSpPr/>
        <p:nvPr/>
      </p:nvGrpSpPr>
      <p:grpSpPr>
        <a:xfrm>
          <a:off x="0" y="0"/>
          <a:ext cx="0" cy="0"/>
          <a:chOff x="0" y="0"/>
          <a:chExt cx="0" cy="0"/>
        </a:xfrm>
      </p:grpSpPr>
      <p:grpSp>
        <p:nvGrpSpPr>
          <p:cNvPr id="5" name="MHE altered Background, fixed">
            <a:extLst>
              <a:ext uri="{FF2B5EF4-FFF2-40B4-BE49-F238E27FC236}">
                <a16:creationId xmlns:a16="http://schemas.microsoft.com/office/drawing/2014/main" id="{7A14A7A9-A9D7-4A08-A24F-4D1C1F4C29CE}"/>
              </a:ext>
              <a:ext uri="{C183D7F6-B498-43B3-948B-1728B52AA6E4}">
                <adec:decorative xmlns:adec="http://schemas.microsoft.com/office/drawing/2017/decorative" val="1"/>
              </a:ext>
            </a:extLst>
          </p:cNvPr>
          <p:cNvGrpSpPr/>
          <p:nvPr userDrawn="1"/>
        </p:nvGrpSpPr>
        <p:grpSpPr>
          <a:xfrm>
            <a:off x="0" y="1446366"/>
            <a:ext cx="9143999" cy="4991100"/>
            <a:chOff x="0" y="1524000"/>
            <a:chExt cx="9143999" cy="4991100"/>
          </a:xfrm>
        </p:grpSpPr>
        <p:sp>
          <p:nvSpPr>
            <p:cNvPr id="12" name="Rectangle 11">
              <a:extLst>
                <a:ext uri="{FF2B5EF4-FFF2-40B4-BE49-F238E27FC236}">
                  <a16:creationId xmlns:a16="http://schemas.microsoft.com/office/drawing/2014/main" id="{9500492E-5EBE-C745-8EEE-F17D4BB4582E}"/>
                </a:ext>
              </a:extLst>
            </p:cNvPr>
            <p:cNvSpPr/>
            <p:nvPr userDrawn="1"/>
          </p:nvSpPr>
          <p:spPr>
            <a:xfrm>
              <a:off x="0" y="1524000"/>
              <a:ext cx="9143999" cy="4991100"/>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D976C39-0B94-D44F-9108-A52DD0916B5A}"/>
                </a:ext>
              </a:extLst>
            </p:cNvPr>
            <p:cNvSpPr/>
            <p:nvPr userDrawn="1"/>
          </p:nvSpPr>
          <p:spPr>
            <a:xfrm>
              <a:off x="190500" y="2019300"/>
              <a:ext cx="8496300" cy="4267200"/>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2" name="Title"/>
          <p:cNvSpPr>
            <a:spLocks noGrp="1"/>
          </p:cNvSpPr>
          <p:nvPr userDrawn="1">
            <p:ph type="ctrTitle"/>
          </p:nvPr>
        </p:nvSpPr>
        <p:spPr>
          <a:xfrm>
            <a:off x="567378" y="2593298"/>
            <a:ext cx="6980170" cy="1130559"/>
          </a:xfrm>
          <a:prstGeom prst="rect">
            <a:avLst/>
          </a:prstGeom>
        </p:spPr>
        <p:txBody>
          <a:bodyPr anchor="t">
            <a:noAutofit/>
          </a:bodyPr>
          <a:lstStyle>
            <a:lvl1pPr algn="l">
              <a:lnSpc>
                <a:spcPct val="100000"/>
              </a:lnSpc>
              <a:defRPr sz="2600" b="1">
                <a:solidFill>
                  <a:schemeClr val="bg1"/>
                </a:solidFill>
              </a:defRPr>
            </a:lvl1pPr>
          </a:lstStyle>
          <a:p>
            <a:r>
              <a:rPr lang="en-US"/>
              <a:t>Click to edit Master title style</a:t>
            </a:r>
            <a:endParaRPr lang="en-US" dirty="0"/>
          </a:p>
        </p:txBody>
      </p:sp>
      <p:sp>
        <p:nvSpPr>
          <p:cNvPr id="3" name="Subtitle"/>
          <p:cNvSpPr>
            <a:spLocks noGrp="1"/>
          </p:cNvSpPr>
          <p:nvPr userDrawn="1">
            <p:ph type="subTitle" idx="1"/>
          </p:nvPr>
        </p:nvSpPr>
        <p:spPr>
          <a:xfrm>
            <a:off x="567378" y="3807503"/>
            <a:ext cx="4542020" cy="719352"/>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21"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02310" y="4665027"/>
            <a:ext cx="357478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Text Placeholder"/>
          <p:cNvSpPr>
            <a:spLocks noGrp="1"/>
          </p:cNvSpPr>
          <p:nvPr userDrawn="1">
            <p:ph type="body" sz="quarter" idx="10"/>
          </p:nvPr>
        </p:nvSpPr>
        <p:spPr>
          <a:xfrm>
            <a:off x="567378" y="4770769"/>
            <a:ext cx="4443413" cy="576185"/>
          </a:xfrm>
          <a:prstGeom prst="rect">
            <a:avLst/>
          </a:prstGeom>
        </p:spPr>
        <p:txBody>
          <a:bodyPr/>
          <a:lstStyle>
            <a:lvl1pPr>
              <a:spcBef>
                <a:spcPts val="0"/>
              </a:spcBef>
              <a:defRPr sz="16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Edit Master text styles</a:t>
            </a:r>
          </a:p>
        </p:txBody>
      </p:sp>
      <p:sp>
        <p:nvSpPr>
          <p:cNvPr id="4" name="Long Copyright">
            <a:extLst>
              <a:ext uri="{FF2B5EF4-FFF2-40B4-BE49-F238E27FC236}">
                <a16:creationId xmlns:a16="http://schemas.microsoft.com/office/drawing/2014/main" id="{54514DA3-A928-4CD1-BFAE-B5DF399C4B36}"/>
              </a:ext>
            </a:extLst>
          </p:cNvPr>
          <p:cNvSpPr>
            <a:spLocks noGrp="1"/>
          </p:cNvSpPr>
          <p:nvPr userDrawn="1">
            <p:ph type="ftr" sz="quarter" idx="11"/>
          </p:nvPr>
        </p:nvSpPr>
        <p:spPr>
          <a:xfrm>
            <a:off x="0" y="6487064"/>
            <a:ext cx="9144000" cy="370935"/>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1233895555"/>
      </p:ext>
    </p:extLst>
  </p:cSld>
  <p:clrMapOvr>
    <a:masterClrMapping/>
  </p:clrMapOvr>
  <p:extLst mod="1">
    <p:ext uri="{DCECCB84-F9BA-43D5-87BE-67443E8EF086}">
      <p15:sldGuideLst xmlns:p15="http://schemas.microsoft.com/office/powerpoint/2012/main">
        <p15:guide id="1" orient="horz" pos="1272">
          <p15:clr>
            <a:srgbClr val="FBAE40"/>
          </p15:clr>
        </p15:guide>
        <p15:guide id="2" orient="horz" pos="3960">
          <p15:clr>
            <a:srgbClr val="FBAE40"/>
          </p15:clr>
        </p15:guide>
        <p15:guide id="3" pos="120">
          <p15:clr>
            <a:srgbClr val="FBAE40"/>
          </p15:clr>
        </p15:guide>
        <p15:guide id="4" pos="5472">
          <p15:clr>
            <a:srgbClr val="FBAE40"/>
          </p15:clr>
        </p15:guide>
        <p15:guide id="5" orient="horz" pos="22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ne Main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Appendix Link">
            <a:extLst>
              <a:ext uri="{FF2B5EF4-FFF2-40B4-BE49-F238E27FC236}">
                <a16:creationId xmlns:a16="http://schemas.microsoft.com/office/drawing/2014/main" id="{3D2E3074-2DB7-4FC8-BF3F-B9711E20A3B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8" name="Image Credit">
            <a:extLst>
              <a:ext uri="{FF2B5EF4-FFF2-40B4-BE49-F238E27FC236}">
                <a16:creationId xmlns:a16="http://schemas.microsoft.com/office/drawing/2014/main" id="{3341AD32-57DF-4473-A010-15DBF087AC9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745085821"/>
      </p:ext>
    </p:extLst>
  </p:cSld>
  <p:clrMapOvr>
    <a:masterClrMapping/>
  </p:clrMapOvr>
  <p:extLst mod="1">
    <p:ext uri="{DCECCB84-F9BA-43D5-87BE-67443E8EF086}">
      <p15:sldGuideLst xmlns:p15="http://schemas.microsoft.com/office/powerpoint/2012/main">
        <p15:guide id="1" pos="2880" userDrawn="1">
          <p15:clr>
            <a:srgbClr val="FBAE40"/>
          </p15:clr>
        </p15:guide>
        <p15:guide id="2" orient="horz" pos="360" userDrawn="1">
          <p15:clr>
            <a:srgbClr val="FBAE40"/>
          </p15:clr>
        </p15:guide>
        <p15:guide id="3" pos="264" userDrawn="1">
          <p15:clr>
            <a:srgbClr val="FBAE40"/>
          </p15:clr>
        </p15:guide>
        <p15:guide id="4" orient="horz" pos="216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Horizontal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4343400"/>
            <a:ext cx="8458200" cy="1905000"/>
          </a:xfrm>
        </p:spPr>
        <p:txBody>
          <a:bodyPr>
            <a:noAutofit/>
          </a:bodyPr>
          <a:lstStyle>
            <a:lvl1pPr>
              <a:defRPr sz="2400"/>
            </a:lvl1pPr>
            <a:lvl2pPr>
              <a:defRPr sz="2400"/>
            </a:lvl2pPr>
            <a:lvl3pPr marL="640080">
              <a:defRPr sz="2000"/>
            </a:lvl3pPr>
            <a:lvl4pPr marL="455613" indent="0">
              <a:buNone/>
              <a:defRPr/>
            </a:lvl4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BA2E2FDB-1128-47F8-861C-736E66873753}"/>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96D29D1D-52C5-415C-8F04-01A8F120334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3422933013"/>
      </p:ext>
    </p:extLst>
  </p:cSld>
  <p:clrMapOvr>
    <a:masterClrMapping/>
  </p:clrMapOvr>
  <p:extLst mod="1">
    <p:ext uri="{DCECCB84-F9BA-43D5-87BE-67443E8EF086}">
      <p15:sldGuideLst xmlns:p15="http://schemas.microsoft.com/office/powerpoint/2012/main">
        <p15:guide id="1" orient="horz" pos="2592" userDrawn="1">
          <p15:clr>
            <a:srgbClr val="FBAE40"/>
          </p15:clr>
        </p15:guide>
        <p15:guide id="2" orient="horz" pos="2736"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mpariso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40767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4724400" y="1257300"/>
            <a:ext cx="4076700"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4AE6E6E7-EF0D-4B16-A430-D3E949F0A82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67124AF1-AD81-4125-B6A8-174BC6E5DB6C}"/>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78815702"/>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ne Main One Secondary">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5791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6418052" y="1257300"/>
            <a:ext cx="2383047"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AD32CF7C-C3BC-4FF7-8980-8FA18C499C01}"/>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7D6F5080-9539-4A86-A29C-6C60365B64C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446962700"/>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userDrawn="1">
          <p15:clr>
            <a:srgbClr val="FBAE40"/>
          </p15:clr>
        </p15:guide>
        <p15:guide id="5" pos="3864"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with Third as Accent">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1" y="4343400"/>
            <a:ext cx="5791200" cy="19050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22432755-BCF5-451F-968D-CFFD10D87BE2}"/>
              </a:ext>
            </a:extLst>
          </p:cNvPr>
          <p:cNvSpPr>
            <a:spLocks noGrp="1"/>
          </p:cNvSpPr>
          <p:nvPr>
            <p:ph sz="quarter" idx="15" hasCustomPrompt="1"/>
          </p:nvPr>
        </p:nvSpPr>
        <p:spPr>
          <a:xfrm>
            <a:off x="6400800" y="4343400"/>
            <a:ext cx="2400300" cy="19050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0" name="Appendix Link">
            <a:extLst>
              <a:ext uri="{FF2B5EF4-FFF2-40B4-BE49-F238E27FC236}">
                <a16:creationId xmlns:a16="http://schemas.microsoft.com/office/drawing/2014/main" id="{94C876B4-C8F8-4EDA-9579-00F8F36CB98C}"/>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1" name="Image Credit">
            <a:extLst>
              <a:ext uri="{FF2B5EF4-FFF2-40B4-BE49-F238E27FC236}">
                <a16:creationId xmlns:a16="http://schemas.microsoft.com/office/drawing/2014/main" id="{9138FC26-0A66-41D8-932B-35FF43FDA976}"/>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100005588"/>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 Id="rId9"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MGH logo">
            <a:extLst>
              <a:ext uri="{FF2B5EF4-FFF2-40B4-BE49-F238E27FC236}">
                <a16:creationId xmlns:a16="http://schemas.microsoft.com/office/drawing/2014/main" id="{BF372B49-B6F5-4826-B4F8-2F8A4FFF8894}"/>
              </a:ext>
            </a:extLst>
          </p:cNvPr>
          <p:cNvPicPr>
            <a:picLocks noChangeAspect="1"/>
          </p:cNvPicPr>
          <p:nvPr userDrawn="1"/>
        </p:nvPicPr>
        <p:blipFill>
          <a:blip r:embed="rId6" cstate="hqprint">
            <a:extLst>
              <a:ext uri="{28A0092B-C50C-407E-A947-70E740481C1C}">
                <a14:useLocalDpi xmlns:a14="http://schemas.microsoft.com/office/drawing/2010/main" val="0"/>
              </a:ext>
            </a:extLst>
          </a:blip>
          <a:stretch>
            <a:fillRect/>
          </a:stretch>
        </p:blipFill>
        <p:spPr>
          <a:xfrm>
            <a:off x="294106" y="283845"/>
            <a:ext cx="999514" cy="999514"/>
          </a:xfrm>
          <a:prstGeom prst="rect">
            <a:avLst/>
          </a:prstGeom>
        </p:spPr>
      </p:pic>
      <p:sp>
        <p:nvSpPr>
          <p:cNvPr id="3" name="MGH Tagline">
            <a:extLst>
              <a:ext uri="{FF2B5EF4-FFF2-40B4-BE49-F238E27FC236}">
                <a16:creationId xmlns:a16="http://schemas.microsoft.com/office/drawing/2014/main" id="{70E12349-CEA7-4006-B6E3-3E283BDBD258}"/>
              </a:ext>
            </a:extLst>
          </p:cNvPr>
          <p:cNvSpPr txBox="1"/>
          <p:nvPr userDrawn="1"/>
        </p:nvSpPr>
        <p:spPr>
          <a:xfrm>
            <a:off x="5060273" y="337349"/>
            <a:ext cx="3873993" cy="338554"/>
          </a:xfrm>
          <a:prstGeom prst="rect">
            <a:avLst/>
          </a:prstGeom>
          <a:noFill/>
        </p:spPr>
        <p:txBody>
          <a:bodyPr wrap="square" lIns="45720" rIns="4572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spc="40" dirty="0">
                <a:effectLst/>
                <a:latin typeface="Arial" panose="020B0604020202020204" pitchFamily="34" charset="0"/>
                <a:ea typeface="Calibri" panose="020F0502020204030204" pitchFamily="34" charset="0"/>
              </a:rPr>
              <a:t>Because learning changes everything.</a:t>
            </a:r>
            <a:r>
              <a:rPr lang="en-US" sz="1050" spc="40" baseline="60000" dirty="0">
                <a:effectLst/>
                <a:latin typeface="Arial" panose="020B0604020202020204" pitchFamily="34" charset="0"/>
                <a:ea typeface="Calibri" panose="020F0502020204030204" pitchFamily="34" charset="0"/>
              </a:rPr>
              <a:t>®</a:t>
            </a:r>
            <a:endParaRPr lang="en-US" sz="1600" spc="40" baseline="60000" dirty="0"/>
          </a:p>
        </p:txBody>
      </p:sp>
      <p:sp>
        <p:nvSpPr>
          <p:cNvPr id="5" name="Long Copyright"/>
          <p:cNvSpPr>
            <a:spLocks noGrp="1"/>
          </p:cNvSpPr>
          <p:nvPr>
            <p:ph type="ftr" sz="quarter" idx="3"/>
          </p:nvPr>
        </p:nvSpPr>
        <p:spPr>
          <a:xfrm>
            <a:off x="0" y="6478439"/>
            <a:ext cx="9144000" cy="379562"/>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pPr defTabSz="457200">
              <a:spcBef>
                <a:spcPct val="20000"/>
              </a:spcBef>
              <a:defRPr/>
            </a:pPr>
            <a:r>
              <a:rPr lang="en-US" dirty="0"/>
              <a:t>Add long copyright</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95458715"/>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sz="1400" kern="1200" baseline="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880">
          <p15:clr>
            <a:srgbClr val="F26B43"/>
          </p15:clr>
        </p15:guide>
        <p15:guide id="6" pos="216">
          <p15:clr>
            <a:srgbClr val="F26B43"/>
          </p15:clr>
        </p15:guide>
        <p15:guide id="7" pos="5544">
          <p15:clr>
            <a:srgbClr val="F26B43"/>
          </p15:clr>
        </p15:guide>
        <p15:guide id="9" orient="horz" pos="4211">
          <p15:clr>
            <a:srgbClr val="F26B43"/>
          </p15:clr>
        </p15:guide>
        <p15:guide id="10" orient="horz" pos="960">
          <p15:clr>
            <a:srgbClr val="F26B43"/>
          </p15:clr>
        </p15:guide>
        <p15:guide id="11" orient="horz" pos="410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273877"/>
            <a:ext cx="8458200" cy="494437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881564708"/>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9" r:id="rId3"/>
    <p:sldLayoutId id="2147483695" r:id="rId4"/>
    <p:sldLayoutId id="2147483696" r:id="rId5"/>
    <p:sldLayoutId id="2147483697" r:id="rId6"/>
    <p:sldLayoutId id="2147483704" r:id="rId7"/>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userDrawn="1">
          <p15:clr>
            <a:srgbClr val="F26B43"/>
          </p15:clr>
        </p15:guide>
        <p15:guide id="11" orient="horz" pos="4104">
          <p15:clr>
            <a:srgbClr val="F26B43"/>
          </p15:clr>
        </p15:guide>
        <p15:guide id="12" orient="horz" pos="864" userDrawn="1">
          <p15:clr>
            <a:srgbClr val="F26B43"/>
          </p15:clr>
        </p15:guide>
        <p15:guide id="13" orient="horz" pos="360" userDrawn="1">
          <p15:clr>
            <a:srgbClr val="F26B43"/>
          </p15:clr>
        </p15:guide>
        <p15:guide id="14" orient="horz" pos="3936" userDrawn="1">
          <p15:clr>
            <a:srgbClr val="F26B43"/>
          </p15:clr>
        </p15:guide>
        <p15:guide id="15" pos="984" userDrawn="1">
          <p15:clr>
            <a:srgbClr val="F26B43"/>
          </p15:clr>
        </p15:guide>
        <p15:guide id="16" pos="5376" userDrawn="1">
          <p15:clr>
            <a:srgbClr val="F26B43"/>
          </p15:clr>
        </p15:guide>
        <p15:guide id="17" pos="264"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0" y="6495691"/>
            <a:ext cx="9144000" cy="362309"/>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r>
              <a:rPr lang="en-US" dirty="0"/>
              <a:t>Add long copyright line here</a:t>
            </a:r>
          </a:p>
        </p:txBody>
      </p:sp>
      <p:sp>
        <p:nvSpPr>
          <p:cNvPr id="6" name="MGH Yellow Line">
            <a:extLst>
              <a:ext uri="{FF2B5EF4-FFF2-40B4-BE49-F238E27FC236}">
                <a16:creationId xmlns:a16="http://schemas.microsoft.com/office/drawing/2014/main" id="{F20163A4-4644-4B17-9C8A-EF42A992331B}"/>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37998185"/>
      </p:ext>
    </p:extLst>
  </p:cSld>
  <p:clrMap bg1="lt1" tx1="dk1" bg2="lt2" tx2="dk2" accent1="accent1" accent2="accent2" accent3="accent3" accent4="accent4" accent5="accent5" accent6="accent6" hlink="hlink" folHlink="folHlink"/>
  <p:sldLayoutIdLst>
    <p:sldLayoutId id="2147483685" r:id="rId1"/>
  </p:sldLayoutIdLst>
  <p:hf hdr="0" dt="0"/>
  <p:txStyles>
    <p:titleStyle>
      <a:lvl1pPr algn="ctr" defTabSz="914400" rtl="0" eaLnBrk="1" latinLnBrk="0" hangingPunct="1">
        <a:lnSpc>
          <a:spcPct val="90000"/>
        </a:lnSpc>
        <a:spcBef>
          <a:spcPct val="0"/>
        </a:spcBef>
        <a:buNone/>
        <a:defRPr sz="1600" b="0" kern="1200">
          <a:solidFill>
            <a:schemeClr val="tx2"/>
          </a:solidFill>
          <a:latin typeface="+mj-lt"/>
          <a:ea typeface="+mj-ea"/>
          <a:cs typeface="+mj-cs"/>
        </a:defRPr>
      </a:lvl1pPr>
    </p:titleStyle>
    <p:bodyStyle>
      <a:lvl1pPr marL="0" marR="0" indent="0" algn="ctr" defTabSz="914400" rtl="0" eaLnBrk="1" fontAlgn="auto" latinLnBrk="0" hangingPunct="1">
        <a:lnSpc>
          <a:spcPct val="100000"/>
        </a:lnSpc>
        <a:spcBef>
          <a:spcPts val="0"/>
        </a:spcBef>
        <a:spcAft>
          <a:spcPts val="0"/>
        </a:spcAft>
        <a:buClrTx/>
        <a:buSzTx/>
        <a:buFontTx/>
        <a:buNone/>
        <a:tabLst/>
        <a:defRPr sz="2000" kern="120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112" userDrawn="1">
          <p15:clr>
            <a:srgbClr val="F26B43"/>
          </p15:clr>
        </p15:guide>
        <p15:guide id="6" pos="216">
          <p15:clr>
            <a:srgbClr val="F26B43"/>
          </p15:clr>
        </p15:guide>
        <p15:guide id="7" pos="5544">
          <p15:clr>
            <a:srgbClr val="F26B43"/>
          </p15:clr>
        </p15:guide>
        <p15:guide id="9" orient="horz" pos="4211">
          <p15:clr>
            <a:srgbClr val="F26B43"/>
          </p15:clr>
        </p15:guide>
        <p15:guide id="10" orient="horz" pos="624" userDrawn="1">
          <p15:clr>
            <a:srgbClr val="F26B43"/>
          </p15:clr>
        </p15:guide>
        <p15:guide id="11" orient="horz" pos="4104">
          <p15:clr>
            <a:srgbClr val="F26B43"/>
          </p15:clr>
        </p15:guide>
        <p15:guide id="12" orient="horz" pos="2160" userDrawn="1">
          <p15:clr>
            <a:srgbClr val="F26B43"/>
          </p15:clr>
        </p15:guide>
        <p15:guide id="13" pos="3648"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Text Placeholder">
            <a:extLst>
              <a:ext uri="{FF2B5EF4-FFF2-40B4-BE49-F238E27FC236}">
                <a16:creationId xmlns:a16="http://schemas.microsoft.com/office/drawing/2014/main" id="{BEB99B55-73FB-42B4-93ED-C5E818675C31}"/>
              </a:ext>
            </a:extLst>
          </p:cNvPr>
          <p:cNvSpPr>
            <a:spLocks noGrp="1"/>
          </p:cNvSpPr>
          <p:nvPr>
            <p:ph type="body" idx="1"/>
          </p:nvPr>
        </p:nvSpPr>
        <p:spPr>
          <a:xfrm>
            <a:off x="342901" y="1976546"/>
            <a:ext cx="6480593" cy="4351338"/>
          </a:xfrm>
          <a:prstGeom prst="rect">
            <a:avLst/>
          </a:prstGeom>
        </p:spPr>
        <p:txBody>
          <a:bodyPr vert="horz" lIns="91440" tIns="45720" rIns="91440" bIns="45720" rtlCol="0">
            <a:noAutofit/>
          </a:bodyPr>
          <a:lstStyle/>
          <a:p>
            <a:pPr lvl="0"/>
            <a:r>
              <a:rPr lang="en-US" dirty="0"/>
              <a:t>Slide Content</a:t>
            </a:r>
          </a:p>
          <a:p>
            <a:pPr lvl="2"/>
            <a:r>
              <a:rPr lang="en-US" dirty="0"/>
              <a:t>Second level</a:t>
            </a:r>
          </a:p>
          <a:p>
            <a:pPr lvl="3"/>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24279" y="6660234"/>
            <a:ext cx="1285344"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grpSp>
        <p:nvGrpSpPr>
          <p:cNvPr id="6" name="MGH Shape">
            <a:extLst>
              <a:ext uri="{FF2B5EF4-FFF2-40B4-BE49-F238E27FC236}">
                <a16:creationId xmlns:a16="http://schemas.microsoft.com/office/drawing/2014/main" id="{B719ECBD-8119-4217-9D58-2638FA4365C1}"/>
              </a:ext>
              <a:ext uri="{C183D7F6-B498-43B3-948B-1728B52AA6E4}">
                <adec:decorative xmlns:adec="http://schemas.microsoft.com/office/drawing/2017/decorative" val="1"/>
              </a:ext>
            </a:extLst>
          </p:cNvPr>
          <p:cNvGrpSpPr/>
          <p:nvPr userDrawn="1"/>
        </p:nvGrpSpPr>
        <p:grpSpPr>
          <a:xfrm>
            <a:off x="6622742" y="0"/>
            <a:ext cx="2521258" cy="6623843"/>
            <a:chOff x="3491346" y="0"/>
            <a:chExt cx="2508933" cy="6367263"/>
          </a:xfrm>
        </p:grpSpPr>
        <p:sp>
          <p:nvSpPr>
            <p:cNvPr id="9" name="Freeform 11">
              <a:extLst>
                <a:ext uri="{FF2B5EF4-FFF2-40B4-BE49-F238E27FC236}">
                  <a16:creationId xmlns:a16="http://schemas.microsoft.com/office/drawing/2014/main" id="{FCAD01AC-30CD-4728-B0FD-543493B2CE55}"/>
                </a:ext>
              </a:extLst>
            </p:cNvPr>
            <p:cNvSpPr/>
            <p:nvPr/>
          </p:nvSpPr>
          <p:spPr>
            <a:xfrm rot="10800000">
              <a:off x="5468761" y="1352709"/>
              <a:ext cx="531517" cy="1821241"/>
            </a:xfrm>
            <a:custGeom>
              <a:avLst/>
              <a:gdLst>
                <a:gd name="connsiteX0" fmla="*/ 0 w 531517"/>
                <a:gd name="connsiteY0" fmla="*/ 1821241 h 1821241"/>
                <a:gd name="connsiteX1" fmla="*/ 0 w 531517"/>
                <a:gd name="connsiteY1" fmla="*/ 0 h 1821241"/>
                <a:gd name="connsiteX2" fmla="*/ 531517 w 531517"/>
                <a:gd name="connsiteY2" fmla="*/ 672400 h 1821241"/>
                <a:gd name="connsiteX3" fmla="*/ 0 w 531517"/>
                <a:gd name="connsiteY3" fmla="*/ 1821241 h 1821241"/>
              </a:gdLst>
              <a:ahLst/>
              <a:cxnLst>
                <a:cxn ang="0">
                  <a:pos x="connsiteX0" y="connsiteY0"/>
                </a:cxn>
                <a:cxn ang="0">
                  <a:pos x="connsiteX1" y="connsiteY1"/>
                </a:cxn>
                <a:cxn ang="0">
                  <a:pos x="connsiteX2" y="connsiteY2"/>
                </a:cxn>
                <a:cxn ang="0">
                  <a:pos x="connsiteX3" y="connsiteY3"/>
                </a:cxn>
              </a:cxnLst>
              <a:rect l="l" t="t" r="r" b="b"/>
              <a:pathLst>
                <a:path w="531517" h="1821241">
                  <a:moveTo>
                    <a:pt x="0" y="1821241"/>
                  </a:moveTo>
                  <a:lnTo>
                    <a:pt x="0" y="0"/>
                  </a:lnTo>
                  <a:lnTo>
                    <a:pt x="531517" y="672400"/>
                  </a:lnTo>
                  <a:lnTo>
                    <a:pt x="0" y="1821241"/>
                  </a:lnTo>
                  <a:close/>
                </a:path>
              </a:pathLst>
            </a:custGeom>
            <a:solidFill>
              <a:srgbClr val="9F2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0" name="Freeform 12">
              <a:extLst>
                <a:ext uri="{FF2B5EF4-FFF2-40B4-BE49-F238E27FC236}">
                  <a16:creationId xmlns:a16="http://schemas.microsoft.com/office/drawing/2014/main" id="{9A51DD71-B849-456F-A479-25728C0B26F4}"/>
                </a:ext>
              </a:extLst>
            </p:cNvPr>
            <p:cNvSpPr/>
            <p:nvPr/>
          </p:nvSpPr>
          <p:spPr>
            <a:xfrm rot="10800000">
              <a:off x="3491346" y="0"/>
              <a:ext cx="2508932" cy="2501550"/>
            </a:xfrm>
            <a:custGeom>
              <a:avLst/>
              <a:gdLst>
                <a:gd name="connsiteX0" fmla="*/ 2508932 w 2508932"/>
                <a:gd name="connsiteY0" fmla="*/ 2501550 h 2501550"/>
                <a:gd name="connsiteX1" fmla="*/ 0 w 2508932"/>
                <a:gd name="connsiteY1" fmla="*/ 2501550 h 2501550"/>
                <a:gd name="connsiteX2" fmla="*/ 0 w 2508932"/>
                <a:gd name="connsiteY2" fmla="*/ 1148841 h 2501550"/>
                <a:gd name="connsiteX3" fmla="*/ 531517 w 2508932"/>
                <a:gd name="connsiteY3" fmla="*/ 0 h 2501550"/>
                <a:gd name="connsiteX4" fmla="*/ 2508932 w 2508932"/>
                <a:gd name="connsiteY4" fmla="*/ 2501550 h 2501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8932" h="2501550">
                  <a:moveTo>
                    <a:pt x="2508932" y="2501550"/>
                  </a:moveTo>
                  <a:lnTo>
                    <a:pt x="0" y="2501550"/>
                  </a:lnTo>
                  <a:lnTo>
                    <a:pt x="0" y="1148841"/>
                  </a:lnTo>
                  <a:lnTo>
                    <a:pt x="531517" y="0"/>
                  </a:lnTo>
                  <a:lnTo>
                    <a:pt x="2508932" y="2501550"/>
                  </a:lnTo>
                  <a:close/>
                </a:path>
              </a:pathLst>
            </a:custGeom>
            <a:solidFill>
              <a:srgbClr val="E2DF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1" name="Freeform 13">
              <a:extLst>
                <a:ext uri="{FF2B5EF4-FFF2-40B4-BE49-F238E27FC236}">
                  <a16:creationId xmlns:a16="http://schemas.microsoft.com/office/drawing/2014/main" id="{CE349BEA-4244-4589-91D3-1DECC6AB1E90}"/>
                </a:ext>
              </a:extLst>
            </p:cNvPr>
            <p:cNvSpPr/>
            <p:nvPr/>
          </p:nvSpPr>
          <p:spPr>
            <a:xfrm rot="10800000">
              <a:off x="3680272" y="1352707"/>
              <a:ext cx="2320007" cy="5014556"/>
            </a:xfrm>
            <a:custGeom>
              <a:avLst/>
              <a:gdLst>
                <a:gd name="connsiteX0" fmla="*/ 0 w 2320007"/>
                <a:gd name="connsiteY0" fmla="*/ 5014556 h 5014556"/>
                <a:gd name="connsiteX1" fmla="*/ 0 w 2320007"/>
                <a:gd name="connsiteY1" fmla="*/ 0 h 5014556"/>
                <a:gd name="connsiteX2" fmla="*/ 2320007 w 2320007"/>
                <a:gd name="connsiteY2" fmla="*/ 0 h 5014556"/>
                <a:gd name="connsiteX3" fmla="*/ 531518 w 2320007"/>
                <a:gd name="connsiteY3" fmla="*/ 3865713 h 5014556"/>
                <a:gd name="connsiteX4" fmla="*/ 1 w 2320007"/>
                <a:gd name="connsiteY4" fmla="*/ 3193313 h 5014556"/>
                <a:gd name="connsiteX5" fmla="*/ 1 w 2320007"/>
                <a:gd name="connsiteY5" fmla="*/ 5014554 h 5014556"/>
                <a:gd name="connsiteX6" fmla="*/ 0 w 2320007"/>
                <a:gd name="connsiteY6" fmla="*/ 5014556 h 5014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20007" h="5014556">
                  <a:moveTo>
                    <a:pt x="0" y="5014556"/>
                  </a:moveTo>
                  <a:lnTo>
                    <a:pt x="0" y="0"/>
                  </a:lnTo>
                  <a:lnTo>
                    <a:pt x="2320007" y="0"/>
                  </a:lnTo>
                  <a:lnTo>
                    <a:pt x="531518" y="3865713"/>
                  </a:lnTo>
                  <a:lnTo>
                    <a:pt x="1" y="3193313"/>
                  </a:lnTo>
                  <a:lnTo>
                    <a:pt x="1" y="5014554"/>
                  </a:lnTo>
                  <a:lnTo>
                    <a:pt x="0" y="50145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grpSp>
      <p:sp>
        <p:nvSpPr>
          <p:cNvPr id="13" name="Title Placeholder">
            <a:extLst>
              <a:ext uri="{FF2B5EF4-FFF2-40B4-BE49-F238E27FC236}">
                <a16:creationId xmlns:a16="http://schemas.microsoft.com/office/drawing/2014/main" id="{34622483-C344-43F3-82BE-D7AE2DFFFAB0}"/>
              </a:ext>
            </a:extLst>
          </p:cNvPr>
          <p:cNvSpPr>
            <a:spLocks noGrp="1"/>
          </p:cNvSpPr>
          <p:nvPr>
            <p:ph type="title"/>
          </p:nvPr>
        </p:nvSpPr>
        <p:spPr>
          <a:xfrm>
            <a:off x="342900" y="136257"/>
            <a:ext cx="6073803" cy="685800"/>
          </a:xfrm>
          <a:prstGeom prst="rect">
            <a:avLst/>
          </a:prstGeom>
        </p:spPr>
        <p:txBody>
          <a:bodyPr vert="horz" lIns="91440" tIns="45720" rIns="91440" bIns="45720" rtlCol="0" anchor="ctr">
            <a:noAutofit/>
          </a:bodyPr>
          <a:lstStyle/>
          <a:p>
            <a:r>
              <a:rPr lang="en-US" dirty="0"/>
              <a:t>Title goes here</a:t>
            </a:r>
          </a:p>
        </p:txBody>
      </p:sp>
      <p:sp>
        <p:nvSpPr>
          <p:cNvPr id="14"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3690558099"/>
      </p:ext>
    </p:extLst>
  </p:cSld>
  <p:clrMap bg1="lt1" tx1="dk1" bg2="lt2" tx2="dk2" accent1="accent1" accent2="accent2" accent3="accent3" accent4="accent4" accent5="accent5" accent6="accent6" hlink="hlink" folHlink="folHlink"/>
  <p:sldLayoutIdLst>
    <p:sldLayoutId id="2147483690" r:id="rId1"/>
    <p:sldLayoutId id="2147483698" r:id="rId2"/>
  </p:sldLayoutIdLst>
  <p:hf hdr="0" dt="0"/>
  <p:txStyles>
    <p:titleStyle>
      <a:lvl1pPr algn="l" defTabSz="914400" rtl="0" eaLnBrk="1" latinLnBrk="0" hangingPunct="1">
        <a:lnSpc>
          <a:spcPct val="10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000" kern="1200">
          <a:solidFill>
            <a:schemeClr val="tx2"/>
          </a:solidFill>
          <a:latin typeface="+mn-lt"/>
          <a:ea typeface="+mn-ea"/>
          <a:cs typeface="+mn-cs"/>
        </a:defRPr>
      </a:lvl1pPr>
      <a:lvl2pPr marL="1588" indent="0" algn="l" defTabSz="914400" rtl="0" eaLnBrk="1" latinLnBrk="0" hangingPunct="1">
        <a:lnSpc>
          <a:spcPct val="100000"/>
        </a:lnSpc>
        <a:spcBef>
          <a:spcPts val="800"/>
        </a:spcBef>
        <a:buClrTx/>
        <a:buFont typeface="Arial" panose="020B0604020202020204" pitchFamily="34" charset="0"/>
        <a:buNone/>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buFont typeface="Arial" panose="020B0604020202020204" pitchFamily="34" charset="0"/>
        <a:buChar char="•"/>
        <a:defRPr sz="20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5544" userDrawn="1">
          <p15:clr>
            <a:srgbClr val="F26B43"/>
          </p15:clr>
        </p15:guide>
        <p15:guide id="6" pos="216">
          <p15:clr>
            <a:srgbClr val="F26B43"/>
          </p15:clr>
        </p15:guide>
        <p15:guide id="7" pos="4296" userDrawn="1">
          <p15:clr>
            <a:srgbClr val="F26B43"/>
          </p15:clr>
        </p15:guide>
        <p15:guide id="9" orient="horz" pos="4211">
          <p15:clr>
            <a:srgbClr val="F26B43"/>
          </p15:clr>
        </p15:guide>
        <p15:guide id="10" orient="horz" pos="1248" userDrawn="1">
          <p15:clr>
            <a:srgbClr val="F26B43"/>
          </p15:clr>
        </p15:guide>
        <p15:guide id="11" orient="horz" pos="3984" userDrawn="1">
          <p15:clr>
            <a:srgbClr val="F26B43"/>
          </p15:clr>
        </p15:guide>
        <p15:guide id="12" orient="horz" pos="1656" userDrawn="1">
          <p15:clr>
            <a:srgbClr val="F26B43"/>
          </p15:clr>
        </p15:guide>
        <p15:guide id="13" pos="2980">
          <p15:clr>
            <a:srgbClr val="F26B43"/>
          </p15:clr>
        </p15:guide>
        <p15:guide id="14" orient="horz" pos="2260" userDrawn="1">
          <p15:clr>
            <a:srgbClr val="F26B43"/>
          </p15:clr>
        </p15:guide>
        <p15:guide id="15" pos="264"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371599"/>
            <a:ext cx="8458200" cy="4876801"/>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2924093042"/>
      </p:ext>
    </p:extLst>
  </p:cSld>
  <p:clrMap bg1="lt1" tx1="dk1" bg2="lt2" tx2="dk2" accent1="accent1" accent2="accent2" accent3="accent3" accent4="accent4" accent5="accent5" accent6="accent6" hlink="hlink" folHlink="folHlink"/>
  <p:sldLayoutIdLst>
    <p:sldLayoutId id="2147483702" r:id="rId1"/>
    <p:sldLayoutId id="2147483703" r:id="rId2"/>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p15:clr>
            <a:srgbClr val="F26B43"/>
          </p15:clr>
        </p15:guide>
        <p15:guide id="11" orient="horz" pos="4104">
          <p15:clr>
            <a:srgbClr val="F26B43"/>
          </p15:clr>
        </p15:guide>
        <p15:guide id="12" orient="horz" pos="864">
          <p15:clr>
            <a:srgbClr val="F26B43"/>
          </p15:clr>
        </p15:guide>
        <p15:guide id="13" orient="horz" pos="360">
          <p15:clr>
            <a:srgbClr val="F26B43"/>
          </p15:clr>
        </p15:guide>
        <p15:guide id="14" orient="horz" pos="3936">
          <p15:clr>
            <a:srgbClr val="F26B43"/>
          </p15:clr>
        </p15:guide>
        <p15:guide id="15" pos="984">
          <p15:clr>
            <a:srgbClr val="F26B43"/>
          </p15:clr>
        </p15:guide>
        <p15:guide id="16" pos="5376">
          <p15:clr>
            <a:srgbClr val="F26B43"/>
          </p15:clr>
        </p15:guide>
        <p15:guide id="17" pos="264">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273877"/>
            <a:ext cx="8458200" cy="494437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3669005737"/>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p15:clr>
            <a:srgbClr val="F26B43"/>
          </p15:clr>
        </p15:guide>
        <p15:guide id="11" orient="horz" pos="4104">
          <p15:clr>
            <a:srgbClr val="F26B43"/>
          </p15:clr>
        </p15:guide>
        <p15:guide id="12" orient="horz" pos="864">
          <p15:clr>
            <a:srgbClr val="F26B43"/>
          </p15:clr>
        </p15:guide>
        <p15:guide id="13" orient="horz" pos="360">
          <p15:clr>
            <a:srgbClr val="F26B43"/>
          </p15:clr>
        </p15:guide>
        <p15:guide id="14" orient="horz" pos="3936">
          <p15:clr>
            <a:srgbClr val="F26B43"/>
          </p15:clr>
        </p15:guide>
        <p15:guide id="15" pos="984">
          <p15:clr>
            <a:srgbClr val="F26B43"/>
          </p15:clr>
        </p15:guide>
        <p15:guide id="16" pos="5376">
          <p15:clr>
            <a:srgbClr val="F26B43"/>
          </p15:clr>
        </p15:guide>
        <p15:guide id="17" pos="2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slide" Target="slide47.xml"/><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10.wmf"/><Relationship Id="rId5" Type="http://schemas.openxmlformats.org/officeDocument/2006/relationships/oleObject" Target="../embeddings/oleObject2.bin"/><Relationship Id="rId4" Type="http://schemas.openxmlformats.org/officeDocument/2006/relationships/image" Target="../media/image9.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11.e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6.xml"/><Relationship Id="rId1" Type="http://schemas.openxmlformats.org/officeDocument/2006/relationships/vmlDrawing" Target="../drawings/vmlDrawing3.vml"/><Relationship Id="rId4" Type="http://schemas.openxmlformats.org/officeDocument/2006/relationships/image" Target="../media/image12.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slide" Target="slide48.xml"/><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4.vml"/><Relationship Id="rId4" Type="http://schemas.openxmlformats.org/officeDocument/2006/relationships/image" Target="../media/image14.w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6.xml"/><Relationship Id="rId1" Type="http://schemas.openxmlformats.org/officeDocument/2006/relationships/vmlDrawing" Target="../drawings/vmlDrawing5.vml"/><Relationship Id="rId4" Type="http://schemas.openxmlformats.org/officeDocument/2006/relationships/image" Target="../media/image15.w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slide" Target="slide50.xml"/><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6.xml"/><Relationship Id="rId1" Type="http://schemas.openxmlformats.org/officeDocument/2006/relationships/vmlDrawing" Target="../drawings/vmlDrawing6.vml"/><Relationship Id="rId4" Type="http://schemas.openxmlformats.org/officeDocument/2006/relationships/image" Target="../media/image18.wmf"/></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6.xml"/><Relationship Id="rId1" Type="http://schemas.openxmlformats.org/officeDocument/2006/relationships/vmlDrawing" Target="../drawings/vmlDrawing7.vml"/><Relationship Id="rId4" Type="http://schemas.openxmlformats.org/officeDocument/2006/relationships/image" Target="../media/image19.wmf"/></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2" Type="http://schemas.openxmlformats.org/officeDocument/2006/relationships/slide" Target="slide26.xml"/><Relationship Id="rId1" Type="http://schemas.openxmlformats.org/officeDocument/2006/relationships/slideLayout" Target="../slideLayouts/slideLayout24.xml"/></Relationships>
</file>

<file path=ppt/slides/_rels/slide49.xml.rels><?xml version="1.0" encoding="UTF-8" standalone="yes"?>
<Relationships xmlns="http://schemas.openxmlformats.org/package/2006/relationships"><Relationship Id="rId2" Type="http://schemas.openxmlformats.org/officeDocument/2006/relationships/slide" Target="slide35.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slide" Target="slide37.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F14C897A-4409-4F96-826A-7AE9F1281913}"/>
              </a:ext>
            </a:extLst>
          </p:cNvPr>
          <p:cNvSpPr>
            <a:spLocks noGrp="1"/>
          </p:cNvSpPr>
          <p:nvPr>
            <p:ph type="ctrTitle"/>
          </p:nvPr>
        </p:nvSpPr>
        <p:spPr/>
        <p:txBody>
          <a:bodyPr/>
          <a:lstStyle/>
          <a:p>
            <a:r>
              <a:rPr lang="en-US" dirty="0"/>
              <a:t>Chapter 10</a:t>
            </a:r>
          </a:p>
        </p:txBody>
      </p:sp>
      <p:sp>
        <p:nvSpPr>
          <p:cNvPr id="13" name="Subtitle 2">
            <a:extLst>
              <a:ext uri="{FF2B5EF4-FFF2-40B4-BE49-F238E27FC236}">
                <a16:creationId xmlns:a16="http://schemas.microsoft.com/office/drawing/2014/main" id="{39DC5F79-D657-4B2E-8FAB-C143E5618948}"/>
              </a:ext>
            </a:extLst>
          </p:cNvPr>
          <p:cNvSpPr>
            <a:spLocks noGrp="1"/>
          </p:cNvSpPr>
          <p:nvPr>
            <p:ph type="subTitle" idx="1"/>
          </p:nvPr>
        </p:nvSpPr>
        <p:spPr>
          <a:xfrm>
            <a:off x="782057" y="3986784"/>
            <a:ext cx="5321563" cy="517585"/>
          </a:xfrm>
        </p:spPr>
        <p:txBody>
          <a:bodyPr/>
          <a:lstStyle/>
          <a:p>
            <a:r>
              <a:rPr lang="en-US" sz="2000" b="1" dirty="0"/>
              <a:t>Quality Control</a:t>
            </a:r>
          </a:p>
        </p:txBody>
      </p:sp>
      <p:sp>
        <p:nvSpPr>
          <p:cNvPr id="14" name="Text Placeholder 3">
            <a:extLst>
              <a:ext uri="{FF2B5EF4-FFF2-40B4-BE49-F238E27FC236}">
                <a16:creationId xmlns:a16="http://schemas.microsoft.com/office/drawing/2014/main" id="{A59F268B-4D44-410E-9686-AEB4FDBAB432}"/>
              </a:ext>
            </a:extLst>
          </p:cNvPr>
          <p:cNvSpPr>
            <a:spLocks noGrp="1"/>
          </p:cNvSpPr>
          <p:nvPr>
            <p:ph type="body" sz="quarter" idx="10"/>
          </p:nvPr>
        </p:nvSpPr>
        <p:spPr>
          <a:xfrm>
            <a:off x="777239" y="4718304"/>
            <a:ext cx="4663440" cy="1236726"/>
          </a:xfrm>
        </p:spPr>
        <p:txBody>
          <a:bodyPr/>
          <a:lstStyle/>
          <a:p>
            <a:pPr>
              <a:spcBef>
                <a:spcPts val="300"/>
              </a:spcBef>
            </a:pPr>
            <a:r>
              <a:rPr lang="en-US" sz="2000" b="1" dirty="0"/>
              <a:t>Operations Management</a:t>
            </a:r>
          </a:p>
          <a:p>
            <a:pPr>
              <a:spcBef>
                <a:spcPts val="300"/>
              </a:spcBef>
            </a:pPr>
            <a:r>
              <a:rPr lang="en-IN" dirty="0"/>
              <a:t>FOURTEENTH EDITION</a:t>
            </a:r>
          </a:p>
          <a:p>
            <a:pPr>
              <a:spcBef>
                <a:spcPts val="1200"/>
              </a:spcBef>
            </a:pPr>
            <a:r>
              <a:rPr lang="en-IN" dirty="0"/>
              <a:t>William J. Stevenson</a:t>
            </a:r>
          </a:p>
        </p:txBody>
      </p:sp>
      <p:sp>
        <p:nvSpPr>
          <p:cNvPr id="6" name="Footer Placeholder 4">
            <a:extLst>
              <a:ext uri="{FF2B5EF4-FFF2-40B4-BE49-F238E27FC236}">
                <a16:creationId xmlns:a16="http://schemas.microsoft.com/office/drawing/2014/main" id="{5075BF32-B42F-470F-B1EE-DD2931D140AA}"/>
              </a:ext>
            </a:extLst>
          </p:cNvPr>
          <p:cNvSpPr>
            <a:spLocks noGrp="1"/>
          </p:cNvSpPr>
          <p:nvPr>
            <p:ph type="ftr" sz="quarter" idx="11"/>
          </p:nvPr>
        </p:nvSpPr>
        <p:spPr/>
        <p:txBody>
          <a:bodyPr/>
          <a:lstStyle/>
          <a:p>
            <a:pPr lvl="0"/>
            <a:r>
              <a:rPr lang="en-US" dirty="0"/>
              <a:t>© 2021 McGraw Hill. All rights reserved. Authorized only for instructor use in the classroom.</a:t>
            </a:r>
          </a:p>
          <a:p>
            <a:pPr lvl="0"/>
            <a:r>
              <a:rPr lang="en-US" dirty="0"/>
              <a:t>No reproduction or further distribution permitted without the prior written consent of McGraw Hill.</a:t>
            </a:r>
          </a:p>
        </p:txBody>
      </p:sp>
    </p:spTree>
    <p:extLst>
      <p:ext uri="{BB962C8B-B14F-4D97-AF65-F5344CB8AC3E}">
        <p14:creationId xmlns:p14="http://schemas.microsoft.com/office/powerpoint/2010/main" val="3028515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Statistical Process Control (SPC)</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1200"/>
              </a:spcBef>
            </a:pPr>
            <a:r>
              <a:rPr lang="en-US" b="1" dirty="0">
                <a:solidFill>
                  <a:schemeClr val="tx1"/>
                </a:solidFill>
              </a:rPr>
              <a:t>Quality control seeks quality of conformance</a:t>
            </a:r>
          </a:p>
          <a:p>
            <a:pPr lvl="2">
              <a:spcBef>
                <a:spcPts val="1200"/>
              </a:spcBef>
            </a:pPr>
            <a:r>
              <a:rPr lang="en-US" dirty="0">
                <a:solidFill>
                  <a:schemeClr val="tx1"/>
                </a:solidFill>
              </a:rPr>
              <a:t>A product or service conforms to specifications</a:t>
            </a:r>
            <a:endParaRPr lang="en-US" sz="2400" dirty="0">
              <a:solidFill>
                <a:schemeClr val="tx1"/>
              </a:solidFill>
            </a:endParaRPr>
          </a:p>
          <a:p>
            <a:pPr>
              <a:spcBef>
                <a:spcPts val="1200"/>
              </a:spcBef>
            </a:pPr>
            <a:r>
              <a:rPr lang="en-US" b="1" dirty="0">
                <a:solidFill>
                  <a:schemeClr val="tx1"/>
                </a:solidFill>
              </a:rPr>
              <a:t>A tool used to help in this process:</a:t>
            </a:r>
          </a:p>
          <a:p>
            <a:pPr lvl="1">
              <a:spcBef>
                <a:spcPts val="1200"/>
              </a:spcBef>
            </a:pPr>
            <a:r>
              <a:rPr lang="en-US" b="1" dirty="0">
                <a:solidFill>
                  <a:schemeClr val="tx1"/>
                </a:solidFill>
              </a:rPr>
              <a:t>SPC </a:t>
            </a:r>
          </a:p>
          <a:p>
            <a:pPr lvl="2">
              <a:spcBef>
                <a:spcPts val="1200"/>
              </a:spcBef>
            </a:pPr>
            <a:r>
              <a:rPr lang="en-US" dirty="0">
                <a:solidFill>
                  <a:schemeClr val="tx1"/>
                </a:solidFill>
              </a:rPr>
              <a:t>Statistical evaluation of the output of a process</a:t>
            </a:r>
          </a:p>
          <a:p>
            <a:pPr lvl="2">
              <a:spcBef>
                <a:spcPts val="1200"/>
              </a:spcBef>
            </a:pPr>
            <a:r>
              <a:rPr lang="en-US" dirty="0">
                <a:solidFill>
                  <a:schemeClr val="tx1"/>
                </a:solidFill>
              </a:rPr>
              <a:t>Helps us to decide if a process is “in control” or if corrective action is needed</a:t>
            </a:r>
          </a:p>
        </p:txBody>
      </p:sp>
    </p:spTree>
    <p:extLst>
      <p:ext uri="{BB962C8B-B14F-4D97-AF65-F5344CB8AC3E}">
        <p14:creationId xmlns:p14="http://schemas.microsoft.com/office/powerpoint/2010/main" val="18542576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Process Variability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pPr>
            <a:r>
              <a:rPr lang="en-US" b="1" dirty="0"/>
              <a:t>Two basic questions concerning variability:</a:t>
            </a:r>
          </a:p>
          <a:p>
            <a:pPr marL="457200" lvl="1" indent="-457200">
              <a:spcBef>
                <a:spcPts val="600"/>
              </a:spcBef>
              <a:buFontTx/>
              <a:buAutoNum type="arabicPeriod"/>
            </a:pPr>
            <a:r>
              <a:rPr lang="en-US" dirty="0"/>
              <a:t>Issue of process control</a:t>
            </a:r>
          </a:p>
          <a:p>
            <a:pPr marL="936000" lvl="2" indent="-457200">
              <a:spcBef>
                <a:spcPts val="600"/>
              </a:spcBef>
            </a:pPr>
            <a:r>
              <a:rPr lang="en-US" dirty="0"/>
              <a:t>Are the variations random? If nonrandom variation is present, the process is said to be unstable.</a:t>
            </a:r>
          </a:p>
          <a:p>
            <a:pPr marL="457200" lvl="1" indent="-457200">
              <a:spcBef>
                <a:spcPts val="600"/>
              </a:spcBef>
              <a:buFontTx/>
              <a:buAutoNum type="arabicPeriod"/>
            </a:pPr>
            <a:r>
              <a:rPr lang="en-US" dirty="0"/>
              <a:t>Issue of process capability</a:t>
            </a:r>
          </a:p>
          <a:p>
            <a:pPr marL="936000" lvl="2" indent="-457200">
              <a:spcBef>
                <a:spcPts val="600"/>
              </a:spcBef>
            </a:pPr>
            <a:r>
              <a:rPr lang="en-US" dirty="0"/>
              <a:t>Given a stable process, is the inherent variability of the process within a range that conforms to performance criteria?</a:t>
            </a:r>
            <a:endParaRPr lang="en-US" sz="1800" dirty="0"/>
          </a:p>
        </p:txBody>
      </p:sp>
    </p:spTree>
    <p:extLst>
      <p:ext uri="{BB962C8B-B14F-4D97-AF65-F5344CB8AC3E}">
        <p14:creationId xmlns:p14="http://schemas.microsoft.com/office/powerpoint/2010/main" val="42222544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Variation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solidFill>
                  <a:schemeClr val="tx1"/>
                </a:solidFill>
              </a:rPr>
              <a:t>Variation</a:t>
            </a:r>
          </a:p>
          <a:p>
            <a:pPr lvl="1">
              <a:buSzPct val="100000"/>
            </a:pPr>
            <a:r>
              <a:rPr lang="en-US" i="1" u="sng" dirty="0">
                <a:solidFill>
                  <a:schemeClr val="tx1"/>
                </a:solidFill>
              </a:rPr>
              <a:t>Random (common cause) variation</a:t>
            </a:r>
            <a:r>
              <a:rPr lang="en-US" dirty="0">
                <a:solidFill>
                  <a:schemeClr val="tx1"/>
                </a:solidFill>
              </a:rPr>
              <a:t>: </a:t>
            </a:r>
          </a:p>
          <a:p>
            <a:pPr lvl="2">
              <a:buSzPct val="100000"/>
            </a:pPr>
            <a:r>
              <a:rPr lang="en-US" dirty="0">
                <a:solidFill>
                  <a:schemeClr val="tx1"/>
                </a:solidFill>
              </a:rPr>
              <a:t>Natural variation in the output of a process, created by countless minor factors</a:t>
            </a:r>
          </a:p>
          <a:p>
            <a:pPr lvl="1">
              <a:buSzPct val="100000"/>
            </a:pPr>
            <a:r>
              <a:rPr lang="en-US" i="1" u="sng" dirty="0">
                <a:solidFill>
                  <a:schemeClr val="tx1"/>
                </a:solidFill>
              </a:rPr>
              <a:t>Assignable (special cause) variation</a:t>
            </a:r>
            <a:r>
              <a:rPr lang="en-US" dirty="0">
                <a:solidFill>
                  <a:schemeClr val="tx1"/>
                </a:solidFill>
              </a:rPr>
              <a:t>: </a:t>
            </a:r>
          </a:p>
          <a:p>
            <a:pPr lvl="2">
              <a:buSzPct val="100000"/>
            </a:pPr>
            <a:r>
              <a:rPr lang="en-US" dirty="0">
                <a:solidFill>
                  <a:schemeClr val="tx1"/>
                </a:solidFill>
              </a:rPr>
              <a:t>A variation whose cause can be identified  </a:t>
            </a:r>
          </a:p>
          <a:p>
            <a:pPr lvl="2">
              <a:buSzPct val="100000"/>
            </a:pPr>
            <a:r>
              <a:rPr lang="en-US" dirty="0">
                <a:solidFill>
                  <a:schemeClr val="tx1"/>
                </a:solidFill>
              </a:rPr>
              <a:t>A nonrandom variation</a:t>
            </a:r>
            <a:endParaRPr lang="en-US" sz="1800" dirty="0">
              <a:solidFill>
                <a:schemeClr val="tx1"/>
              </a:solidFill>
            </a:endParaRPr>
          </a:p>
        </p:txBody>
      </p:sp>
    </p:spTree>
    <p:extLst>
      <p:ext uri="{BB962C8B-B14F-4D97-AF65-F5344CB8AC3E}">
        <p14:creationId xmlns:p14="http://schemas.microsoft.com/office/powerpoint/2010/main" val="7568297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Sampling and Sampling Distribution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dirty="0"/>
              <a:t>SPC involves periodically taking samples of process output and computing sample statistics:</a:t>
            </a:r>
          </a:p>
          <a:p>
            <a:pPr lvl="1"/>
            <a:r>
              <a:rPr lang="en-US" dirty="0"/>
              <a:t>Sample means</a:t>
            </a:r>
          </a:p>
          <a:p>
            <a:pPr lvl="1"/>
            <a:r>
              <a:rPr lang="en-US" dirty="0"/>
              <a:t>The number of occurrences of some outcome</a:t>
            </a:r>
          </a:p>
          <a:p>
            <a:pPr>
              <a:spcBef>
                <a:spcPts val="800"/>
              </a:spcBef>
            </a:pPr>
            <a:r>
              <a:rPr lang="en-US" dirty="0"/>
              <a:t>Sample statistics are used to judge the randomness of process variation</a:t>
            </a:r>
          </a:p>
        </p:txBody>
      </p:sp>
    </p:spTree>
    <p:extLst>
      <p:ext uri="{BB962C8B-B14F-4D97-AF65-F5344CB8AC3E}">
        <p14:creationId xmlns:p14="http://schemas.microsoft.com/office/powerpoint/2010/main" val="364496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Sampling and Sampling Distribution (cont.)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10.3</a:t>
            </a:r>
          </a:p>
        </p:txBody>
      </p:sp>
      <p:pic>
        <p:nvPicPr>
          <p:cNvPr id="5" name="Picture 3" descr="Two bell-shaped distribution curves with equal means. The distribution of probable samples curve is narrower than the distribution of process output.&#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5131" y="1424922"/>
            <a:ext cx="7772400" cy="3664211"/>
          </a:xfrm>
          <a:prstGeom prst="rect">
            <a:avLst/>
          </a:prstGeom>
        </p:spPr>
      </p:pic>
      <p:sp>
        <p:nvSpPr>
          <p:cNvPr id="4" name="Content Placeholder 4">
            <a:extLst>
              <a:ext uri="{FF2B5EF4-FFF2-40B4-BE49-F238E27FC236}">
                <a16:creationId xmlns:a16="http://schemas.microsoft.com/office/drawing/2014/main" id="{1556699D-5819-426C-913D-FE8FBB762488}"/>
              </a:ext>
            </a:extLst>
          </p:cNvPr>
          <p:cNvSpPr>
            <a:spLocks noGrp="1"/>
          </p:cNvSpPr>
          <p:nvPr>
            <p:ph sz="quarter" idx="14"/>
          </p:nvPr>
        </p:nvSpPr>
        <p:spPr>
          <a:xfrm>
            <a:off x="342900" y="5318091"/>
            <a:ext cx="8458200" cy="683824"/>
          </a:xfrm>
        </p:spPr>
        <p:txBody>
          <a:bodyPr/>
          <a:lstStyle/>
          <a:p>
            <a:r>
              <a:rPr lang="en-US" sz="2000" b="1" dirty="0">
                <a:solidFill>
                  <a:srgbClr val="006991"/>
                </a:solidFill>
                <a:ea typeface="Times New Roman" panose="02020603050405020304" pitchFamily="18" charset="0"/>
                <a:cs typeface="Times New Roman" panose="02020603050405020304" pitchFamily="18" charset="0"/>
              </a:rPr>
              <a:t>FIGURE</a:t>
            </a:r>
            <a:r>
              <a:rPr lang="en-US" sz="2000" b="1" spc="210" dirty="0">
                <a:solidFill>
                  <a:srgbClr val="006991"/>
                </a:solidFill>
                <a:ea typeface="Times New Roman" panose="02020603050405020304" pitchFamily="18" charset="0"/>
                <a:cs typeface="Times New Roman" panose="02020603050405020304" pitchFamily="18" charset="0"/>
              </a:rPr>
              <a:t> </a:t>
            </a:r>
            <a:r>
              <a:rPr lang="en-US" sz="2000" b="1" dirty="0">
                <a:solidFill>
                  <a:srgbClr val="006991"/>
                </a:solidFill>
                <a:ea typeface="Times New Roman" panose="02020603050405020304" pitchFamily="18" charset="0"/>
                <a:cs typeface="Times New Roman" panose="02020603050405020304" pitchFamily="18" charset="0"/>
              </a:rPr>
              <a:t>10.4A </a:t>
            </a:r>
            <a:r>
              <a:rPr lang="en-US" sz="2000" dirty="0">
                <a:solidFill>
                  <a:srgbClr val="231F20"/>
                </a:solidFill>
                <a:ea typeface="Times New Roman" panose="02020603050405020304" pitchFamily="18" charset="0"/>
                <a:cs typeface="Times New Roman" panose="02020603050405020304" pitchFamily="18" charset="0"/>
              </a:rPr>
              <a:t>The sampling distribution of means is normal, and it has less variability than the process </a:t>
            </a:r>
            <a:r>
              <a:rPr lang="en-US" sz="2000" spc="-10" dirty="0">
                <a:solidFill>
                  <a:srgbClr val="231F20"/>
                </a:solidFill>
                <a:ea typeface="Times New Roman" panose="02020603050405020304" pitchFamily="18" charset="0"/>
                <a:cs typeface="Times New Roman" panose="02020603050405020304" pitchFamily="18" charset="0"/>
              </a:rPr>
              <a:t>distribution, </a:t>
            </a:r>
            <a:r>
              <a:rPr lang="en-US" sz="2000" dirty="0">
                <a:solidFill>
                  <a:srgbClr val="231F20"/>
                </a:solidFill>
                <a:ea typeface="Times New Roman" panose="02020603050405020304" pitchFamily="18" charset="0"/>
                <a:cs typeface="Times New Roman" panose="02020603050405020304" pitchFamily="18" charset="0"/>
              </a:rPr>
              <a:t>which might not be</a:t>
            </a:r>
            <a:r>
              <a:rPr lang="en-US" sz="2000" spc="70" dirty="0">
                <a:solidFill>
                  <a:srgbClr val="231F20"/>
                </a:solidFill>
                <a:ea typeface="Times New Roman" panose="02020603050405020304" pitchFamily="18" charset="0"/>
                <a:cs typeface="Times New Roman" panose="02020603050405020304" pitchFamily="18" charset="0"/>
              </a:rPr>
              <a:t> </a:t>
            </a:r>
            <a:r>
              <a:rPr lang="en-US" sz="2000" dirty="0">
                <a:solidFill>
                  <a:srgbClr val="231F20"/>
                </a:solidFill>
                <a:ea typeface="Times New Roman" panose="02020603050405020304" pitchFamily="18" charset="0"/>
                <a:cs typeface="Times New Roman" panose="02020603050405020304" pitchFamily="18" charset="0"/>
              </a:rPr>
              <a:t>normal</a:t>
            </a:r>
            <a:endParaRPr lang="en-US" sz="2000" dirty="0"/>
          </a:p>
        </p:txBody>
      </p:sp>
    </p:spTree>
    <p:extLst>
      <p:ext uri="{BB962C8B-B14F-4D97-AF65-F5344CB8AC3E}">
        <p14:creationId xmlns:p14="http://schemas.microsoft.com/office/powerpoint/2010/main" val="22987154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Control Process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sz="2200" dirty="0"/>
              <a:t>Sampling and corrective action are only a part of the control process</a:t>
            </a:r>
          </a:p>
          <a:p>
            <a:pPr>
              <a:spcBef>
                <a:spcPts val="800"/>
              </a:spcBef>
            </a:pPr>
            <a:r>
              <a:rPr lang="en-US" sz="2200" dirty="0"/>
              <a:t>Steps required for </a:t>
            </a:r>
            <a:r>
              <a:rPr lang="en-US" sz="2200" u="sng" dirty="0"/>
              <a:t>effective</a:t>
            </a:r>
            <a:r>
              <a:rPr lang="en-US" sz="2200" dirty="0"/>
              <a:t> control:</a:t>
            </a:r>
          </a:p>
          <a:p>
            <a:pPr lvl="1"/>
            <a:r>
              <a:rPr lang="en-US" sz="2200" b="1" dirty="0"/>
              <a:t>Define: </a:t>
            </a:r>
            <a:r>
              <a:rPr lang="en-US" sz="2200" dirty="0"/>
              <a:t>What is to be controlled?</a:t>
            </a:r>
          </a:p>
          <a:p>
            <a:pPr lvl="1"/>
            <a:r>
              <a:rPr lang="en-US" sz="2200" b="1" dirty="0"/>
              <a:t>Measure:</a:t>
            </a:r>
            <a:r>
              <a:rPr lang="en-US" sz="2200" dirty="0"/>
              <a:t> How will measurement be accomplished?</a:t>
            </a:r>
          </a:p>
          <a:p>
            <a:pPr lvl="1"/>
            <a:r>
              <a:rPr lang="en-US" sz="2200" b="1" dirty="0"/>
              <a:t>Compare:</a:t>
            </a:r>
            <a:r>
              <a:rPr lang="en-US" sz="2200" dirty="0"/>
              <a:t> There must be a standard of comparison</a:t>
            </a:r>
          </a:p>
          <a:p>
            <a:pPr lvl="1"/>
            <a:r>
              <a:rPr lang="en-US" sz="2200" b="1" dirty="0"/>
              <a:t>Evaluate: </a:t>
            </a:r>
            <a:r>
              <a:rPr lang="en-US" sz="2200" dirty="0"/>
              <a:t>Establish a definition of </a:t>
            </a:r>
            <a:r>
              <a:rPr lang="en-US" sz="2200" i="1" dirty="0"/>
              <a:t>out of control</a:t>
            </a:r>
          </a:p>
          <a:p>
            <a:pPr lvl="1"/>
            <a:r>
              <a:rPr lang="en-US" sz="2200" b="1" dirty="0"/>
              <a:t>Correct:</a:t>
            </a:r>
            <a:r>
              <a:rPr lang="en-US" sz="2200" dirty="0"/>
              <a:t> Uncover the cause of nonrandom variability and fix it</a:t>
            </a:r>
          </a:p>
          <a:p>
            <a:pPr lvl="1"/>
            <a:r>
              <a:rPr lang="en-US" sz="2200" b="1" dirty="0"/>
              <a:t>Monitor: </a:t>
            </a:r>
            <a:r>
              <a:rPr lang="en-US" sz="2200" dirty="0"/>
              <a:t>Verify that the problem has been eliminated</a:t>
            </a:r>
          </a:p>
        </p:txBody>
      </p:sp>
    </p:spTree>
    <p:extLst>
      <p:ext uri="{BB962C8B-B14F-4D97-AF65-F5344CB8AC3E}">
        <p14:creationId xmlns:p14="http://schemas.microsoft.com/office/powerpoint/2010/main" val="10637295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Control Charts: The Voice of the Process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ct val="40000"/>
              </a:spcBef>
            </a:pPr>
            <a:r>
              <a:rPr lang="en-US" b="1" dirty="0">
                <a:solidFill>
                  <a:schemeClr val="tx1"/>
                </a:solidFill>
              </a:rPr>
              <a:t>Control chart</a:t>
            </a:r>
          </a:p>
          <a:p>
            <a:pPr lvl="1">
              <a:spcBef>
                <a:spcPct val="40000"/>
              </a:spcBef>
            </a:pPr>
            <a:r>
              <a:rPr lang="en-US" dirty="0">
                <a:solidFill>
                  <a:schemeClr val="tx1"/>
                </a:solidFill>
              </a:rPr>
              <a:t>A time-ordered plot of representative sample statistics obtained from an ongoing process (for example, sample means), used to distinguish between random and nonrandom variability</a:t>
            </a:r>
          </a:p>
          <a:p>
            <a:pPr lvl="1">
              <a:spcBef>
                <a:spcPct val="40000"/>
              </a:spcBef>
            </a:pPr>
            <a:r>
              <a:rPr lang="en-US" b="1" dirty="0">
                <a:solidFill>
                  <a:schemeClr val="tx1"/>
                </a:solidFill>
              </a:rPr>
              <a:t>Control limits</a:t>
            </a:r>
          </a:p>
          <a:p>
            <a:pPr lvl="2">
              <a:spcBef>
                <a:spcPct val="40000"/>
              </a:spcBef>
            </a:pPr>
            <a:r>
              <a:rPr lang="en-US" sz="2200" dirty="0">
                <a:solidFill>
                  <a:schemeClr val="tx1"/>
                </a:solidFill>
              </a:rPr>
              <a:t>The dividing lines between random and nonrandom deviations from the mean of the distribution</a:t>
            </a:r>
          </a:p>
          <a:p>
            <a:pPr lvl="2">
              <a:spcBef>
                <a:spcPct val="40000"/>
              </a:spcBef>
            </a:pPr>
            <a:r>
              <a:rPr lang="en-US" sz="2200" dirty="0">
                <a:solidFill>
                  <a:schemeClr val="tx1"/>
                </a:solidFill>
              </a:rPr>
              <a:t>Upper and lower control limits define the range of acceptable variation</a:t>
            </a:r>
            <a:endParaRPr lang="en-US" dirty="0">
              <a:solidFill>
                <a:schemeClr val="tx1"/>
              </a:solidFill>
            </a:endParaRPr>
          </a:p>
        </p:txBody>
      </p:sp>
    </p:spTree>
    <p:extLst>
      <p:ext uri="{BB962C8B-B14F-4D97-AF65-F5344CB8AC3E}">
        <p14:creationId xmlns:p14="http://schemas.microsoft.com/office/powerpoint/2010/main" val="31658715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a:xfrm>
            <a:off x="323850" y="304800"/>
            <a:ext cx="8458200" cy="678611"/>
          </a:xfrm>
        </p:spPr>
        <p:txBody>
          <a:bodyPr/>
          <a:lstStyle/>
          <a:p>
            <a:r>
              <a:rPr lang="en-US" dirty="0"/>
              <a:t>Control Chart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10.4</a:t>
            </a:r>
          </a:p>
        </p:txBody>
      </p:sp>
      <p:pic>
        <p:nvPicPr>
          <p:cNvPr id="5" name="Picture 3" descr="A control chart and how a sampling distribution fits with the display.&#10;"/>
          <p:cNvPicPr>
            <a:picLocks noChangeAspect="1"/>
          </p:cNvPicPr>
          <p:nvPr/>
        </p:nvPicPr>
        <p:blipFill>
          <a:blip r:embed="rId2" cstate="print">
            <a:extLst>
              <a:ext uri="{28A0092B-C50C-407E-A947-70E740481C1C}">
                <a14:useLocalDpi xmlns:a14="http://schemas.microsoft.com/office/drawing/2010/main" val="0"/>
              </a:ext>
            </a:extLst>
          </a:blip>
          <a:srcRect l="-2079" r="-2079"/>
          <a:stretch>
            <a:fillRect/>
          </a:stretch>
        </p:blipFill>
        <p:spPr>
          <a:xfrm>
            <a:off x="645885" y="1124055"/>
            <a:ext cx="7852229" cy="4362349"/>
          </a:xfrm>
          <a:prstGeom prst="rect">
            <a:avLst/>
          </a:prstGeom>
        </p:spPr>
      </p:pic>
      <p:sp>
        <p:nvSpPr>
          <p:cNvPr id="4" name="Content Placeholder 4">
            <a:extLst>
              <a:ext uri="{FF2B5EF4-FFF2-40B4-BE49-F238E27FC236}">
                <a16:creationId xmlns:a16="http://schemas.microsoft.com/office/drawing/2014/main" id="{1556699D-5819-426C-913D-FE8FBB762488}"/>
              </a:ext>
            </a:extLst>
          </p:cNvPr>
          <p:cNvSpPr>
            <a:spLocks noGrp="1"/>
          </p:cNvSpPr>
          <p:nvPr>
            <p:ph sz="quarter" idx="14"/>
          </p:nvPr>
        </p:nvSpPr>
        <p:spPr>
          <a:xfrm>
            <a:off x="342900" y="5618922"/>
            <a:ext cx="8458200" cy="479434"/>
          </a:xfrm>
        </p:spPr>
        <p:txBody>
          <a:bodyPr/>
          <a:lstStyle/>
          <a:p>
            <a:r>
              <a:rPr lang="en-US" sz="2000" dirty="0"/>
              <a:t>Each point on the control chart represents a sample of </a:t>
            </a:r>
            <a:r>
              <a:rPr lang="en-US" sz="2000" i="1" dirty="0"/>
              <a:t>n</a:t>
            </a:r>
            <a:r>
              <a:rPr lang="en-US" sz="2000" dirty="0"/>
              <a:t> observations</a:t>
            </a:r>
          </a:p>
        </p:txBody>
      </p:sp>
      <p:sp>
        <p:nvSpPr>
          <p:cNvPr id="6" name="Text Placeholder 5">
            <a:extLst>
              <a:ext uri="{FF2B5EF4-FFF2-40B4-BE49-F238E27FC236}">
                <a16:creationId xmlns:a16="http://schemas.microsoft.com/office/drawing/2014/main" id="{62726D65-2387-4839-A7E2-652A05E84BAA}"/>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endParaRPr lang="en-US" dirty="0">
              <a:hlinkClick r:id="" action="ppaction://noaction"/>
            </a:endParaRPr>
          </a:p>
        </p:txBody>
      </p:sp>
    </p:spTree>
    <p:extLst>
      <p:ext uri="{BB962C8B-B14F-4D97-AF65-F5344CB8AC3E}">
        <p14:creationId xmlns:p14="http://schemas.microsoft.com/office/powerpoint/2010/main" val="22165968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Errors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tabLst>
                <a:tab pos="347663" algn="l"/>
              </a:tabLst>
            </a:pPr>
            <a:r>
              <a:rPr lang="en-US" b="1" dirty="0">
                <a:solidFill>
                  <a:schemeClr val="tx1"/>
                </a:solidFill>
              </a:rPr>
              <a:t>Type I error</a:t>
            </a:r>
          </a:p>
          <a:p>
            <a:pPr lvl="1">
              <a:tabLst>
                <a:tab pos="347663" algn="l"/>
              </a:tabLst>
            </a:pPr>
            <a:r>
              <a:rPr lang="en-US" dirty="0">
                <a:solidFill>
                  <a:schemeClr val="tx1"/>
                </a:solidFill>
              </a:rPr>
              <a:t>Concluding a process is not in control when it actually is.</a:t>
            </a:r>
          </a:p>
          <a:p>
            <a:pPr lvl="2">
              <a:tabLst>
                <a:tab pos="347663" algn="l"/>
              </a:tabLst>
            </a:pPr>
            <a:r>
              <a:rPr lang="en-US" sz="2200" dirty="0">
                <a:solidFill>
                  <a:schemeClr val="tx1"/>
                </a:solidFill>
              </a:rPr>
              <a:t>The probability of rejecting the null hypothesis when the null hypothesis is true</a:t>
            </a:r>
          </a:p>
          <a:p>
            <a:pPr lvl="2">
              <a:tabLst>
                <a:tab pos="347663" algn="l"/>
              </a:tabLst>
            </a:pPr>
            <a:r>
              <a:rPr lang="en-US" sz="2200" dirty="0">
                <a:solidFill>
                  <a:schemeClr val="tx1"/>
                </a:solidFill>
              </a:rPr>
              <a:t>Manufacturer’s risk</a:t>
            </a:r>
          </a:p>
          <a:p>
            <a:pPr>
              <a:spcBef>
                <a:spcPts val="800"/>
              </a:spcBef>
              <a:tabLst>
                <a:tab pos="347663" algn="l"/>
              </a:tabLst>
            </a:pPr>
            <a:r>
              <a:rPr lang="en-US" b="1" dirty="0">
                <a:solidFill>
                  <a:schemeClr val="tx1"/>
                </a:solidFill>
              </a:rPr>
              <a:t>Type II error</a:t>
            </a:r>
          </a:p>
          <a:p>
            <a:pPr lvl="1">
              <a:tabLst>
                <a:tab pos="347663" algn="l"/>
              </a:tabLst>
            </a:pPr>
            <a:r>
              <a:rPr lang="en-US" dirty="0">
                <a:solidFill>
                  <a:schemeClr val="tx1"/>
                </a:solidFill>
              </a:rPr>
              <a:t>Concluding a process is in control when it is not.</a:t>
            </a:r>
          </a:p>
          <a:p>
            <a:pPr lvl="2">
              <a:tabLst>
                <a:tab pos="347663" algn="l"/>
              </a:tabLst>
            </a:pPr>
            <a:r>
              <a:rPr lang="en-US" sz="2200" dirty="0">
                <a:solidFill>
                  <a:schemeClr val="tx1"/>
                </a:solidFill>
              </a:rPr>
              <a:t>The probability of failing to reject the null hypothesis when the null hypothesis is false</a:t>
            </a:r>
          </a:p>
          <a:p>
            <a:pPr lvl="2">
              <a:tabLst>
                <a:tab pos="347663" algn="l"/>
              </a:tabLst>
            </a:pPr>
            <a:r>
              <a:rPr lang="en-US" sz="2200" dirty="0">
                <a:solidFill>
                  <a:schemeClr val="tx1"/>
                </a:solidFill>
              </a:rPr>
              <a:t>Consumer’s risk</a:t>
            </a:r>
          </a:p>
        </p:txBody>
      </p:sp>
    </p:spTree>
    <p:extLst>
      <p:ext uri="{BB962C8B-B14F-4D97-AF65-F5344CB8AC3E}">
        <p14:creationId xmlns:p14="http://schemas.microsoft.com/office/powerpoint/2010/main" val="7493765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Type I Error</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10.4</a:t>
            </a:r>
          </a:p>
        </p:txBody>
      </p:sp>
      <p:pic>
        <p:nvPicPr>
          <p:cNvPr id="5" name="Picture 3" descr="A bell curve with LCL/UCL indicated and shaded outside these limits. Each area is α/2, where α is the probability of a Type I error.&#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5300" y="1246120"/>
            <a:ext cx="8153400" cy="4722045"/>
          </a:xfrm>
          <a:prstGeom prst="rect">
            <a:avLst/>
          </a:prstGeom>
        </p:spPr>
      </p:pic>
    </p:spTree>
    <p:extLst>
      <p:ext uri="{BB962C8B-B14F-4D97-AF65-F5344CB8AC3E}">
        <p14:creationId xmlns:p14="http://schemas.microsoft.com/office/powerpoint/2010/main" val="14060113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10: Learning Objectives</a:t>
            </a:r>
          </a:p>
        </p:txBody>
      </p:sp>
      <p:sp>
        <p:nvSpPr>
          <p:cNvPr id="5" name="Content Placeholder 2">
            <a:extLst>
              <a:ext uri="{FF2B5EF4-FFF2-40B4-BE49-F238E27FC236}">
                <a16:creationId xmlns:a16="http://schemas.microsoft.com/office/drawing/2014/main" id="{D27DE6EC-CE7E-4C51-A6B2-273AB5F5B3B2}"/>
              </a:ext>
            </a:extLst>
          </p:cNvPr>
          <p:cNvSpPr>
            <a:spLocks noGrp="1"/>
          </p:cNvSpPr>
          <p:nvPr>
            <p:ph sz="quarter" idx="11"/>
          </p:nvPr>
        </p:nvSpPr>
        <p:spPr>
          <a:xfrm>
            <a:off x="342900" y="1276708"/>
            <a:ext cx="8503920" cy="5120640"/>
          </a:xfrm>
        </p:spPr>
        <p:txBody>
          <a:bodyPr/>
          <a:lstStyle/>
          <a:p>
            <a:pPr marL="1031875" indent="-1031875">
              <a:spcBef>
                <a:spcPts val="600"/>
              </a:spcBef>
            </a:pPr>
            <a:r>
              <a:rPr lang="en-US" sz="2000" b="1" dirty="0"/>
              <a:t>You should be able to:</a:t>
            </a:r>
          </a:p>
          <a:p>
            <a:pPr marL="1031875" lvl="1" indent="-1031875">
              <a:spcBef>
                <a:spcPts val="600"/>
              </a:spcBef>
              <a:buNone/>
            </a:pPr>
            <a:r>
              <a:rPr lang="en-US" sz="2000" dirty="0"/>
              <a:t>LO 10.1	Explain the need for quality control</a:t>
            </a:r>
          </a:p>
          <a:p>
            <a:pPr marL="1031875" lvl="1" indent="-1031875">
              <a:spcBef>
                <a:spcPts val="600"/>
              </a:spcBef>
              <a:buNone/>
            </a:pPr>
            <a:r>
              <a:rPr lang="en-US" sz="2000" dirty="0"/>
              <a:t>LO 10.2	Discuss the basic issues of inspection</a:t>
            </a:r>
          </a:p>
          <a:p>
            <a:pPr marL="1031875" lvl="1" indent="-1031875">
              <a:spcBef>
                <a:spcPts val="600"/>
              </a:spcBef>
              <a:buNone/>
            </a:pPr>
            <a:r>
              <a:rPr lang="en-US" sz="2000" dirty="0"/>
              <a:t>LO 10.3	List and briefly explain the elements of the control process</a:t>
            </a:r>
          </a:p>
          <a:p>
            <a:pPr marL="1031875" lvl="1" indent="-1031875">
              <a:spcBef>
                <a:spcPts val="600"/>
              </a:spcBef>
              <a:buNone/>
            </a:pPr>
            <a:r>
              <a:rPr lang="en-US" sz="2000" dirty="0"/>
              <a:t>LO 10.4	Explain how control charts are used to monitor a process, and the concepts that underlie their use</a:t>
            </a:r>
          </a:p>
          <a:p>
            <a:pPr marL="1031875" lvl="1" indent="-1031875">
              <a:spcBef>
                <a:spcPts val="600"/>
              </a:spcBef>
              <a:buNone/>
            </a:pPr>
            <a:r>
              <a:rPr lang="en-US" sz="2000" dirty="0"/>
              <a:t>LO 10.5	Use and interpret control charts</a:t>
            </a:r>
          </a:p>
          <a:p>
            <a:pPr marL="1031875" lvl="1" indent="-1031875">
              <a:spcBef>
                <a:spcPts val="600"/>
              </a:spcBef>
              <a:buNone/>
            </a:pPr>
            <a:r>
              <a:rPr lang="en-US" sz="2000" dirty="0"/>
              <a:t>LO 10.6	Perform run tests to check for </a:t>
            </a:r>
            <a:r>
              <a:rPr lang="en-US" sz="2000" dirty="0" err="1"/>
              <a:t>nonrandomness</a:t>
            </a:r>
            <a:r>
              <a:rPr lang="en-US" sz="2000" dirty="0"/>
              <a:t> in process output</a:t>
            </a:r>
          </a:p>
          <a:p>
            <a:pPr marL="1031875" lvl="1" indent="-1031875">
              <a:spcBef>
                <a:spcPts val="600"/>
              </a:spcBef>
              <a:buNone/>
            </a:pPr>
            <a:r>
              <a:rPr lang="en-US" sz="2000" dirty="0"/>
              <a:t>LO 10.7	Assess process capability</a:t>
            </a:r>
          </a:p>
        </p:txBody>
      </p:sp>
    </p:spTree>
    <p:extLst>
      <p:ext uri="{BB962C8B-B14F-4D97-AF65-F5344CB8AC3E}">
        <p14:creationId xmlns:p14="http://schemas.microsoft.com/office/powerpoint/2010/main" val="41600806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Observations from Sample Distribution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10.4</a:t>
            </a:r>
          </a:p>
        </p:txBody>
      </p:sp>
      <p:pic>
        <p:nvPicPr>
          <p:cNvPr id="5" name="Picture 3" descr="A control chart showing a normal distribution placed vertically on each observation.&#10;"/>
          <p:cNvPicPr>
            <a:picLocks noChangeAspect="1"/>
          </p:cNvPicPr>
          <p:nvPr/>
        </p:nvPicPr>
        <p:blipFill>
          <a:blip r:embed="rId2" cstate="print"/>
          <a:stretch>
            <a:fillRect/>
          </a:stretch>
        </p:blipFill>
        <p:spPr>
          <a:xfrm>
            <a:off x="767837" y="1821180"/>
            <a:ext cx="7608325" cy="3215640"/>
          </a:xfrm>
          <a:prstGeom prst="rect">
            <a:avLst/>
          </a:prstGeom>
        </p:spPr>
      </p:pic>
    </p:spTree>
    <p:extLst>
      <p:ext uri="{BB962C8B-B14F-4D97-AF65-F5344CB8AC3E}">
        <p14:creationId xmlns:p14="http://schemas.microsoft.com/office/powerpoint/2010/main" val="38926618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Control Charts for Variables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10.5</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ct val="50000"/>
              </a:spcBef>
            </a:pPr>
            <a:r>
              <a:rPr lang="en-US" b="1" dirty="0">
                <a:solidFill>
                  <a:schemeClr val="tx1"/>
                </a:solidFill>
              </a:rPr>
              <a:t>Variables generate data that are </a:t>
            </a:r>
            <a:r>
              <a:rPr lang="en-US" b="1" i="1" u="sng" dirty="0">
                <a:solidFill>
                  <a:schemeClr val="tx1"/>
                </a:solidFill>
              </a:rPr>
              <a:t>measured</a:t>
            </a:r>
          </a:p>
          <a:p>
            <a:pPr lvl="1">
              <a:spcBef>
                <a:spcPct val="50000"/>
              </a:spcBef>
            </a:pPr>
            <a:r>
              <a:rPr lang="en-US" dirty="0">
                <a:solidFill>
                  <a:schemeClr val="tx1"/>
                </a:solidFill>
              </a:rPr>
              <a:t>Mean control charts</a:t>
            </a:r>
          </a:p>
          <a:p>
            <a:pPr lvl="2">
              <a:spcBef>
                <a:spcPct val="50000"/>
              </a:spcBef>
            </a:pPr>
            <a:r>
              <a:rPr lang="en-US" sz="2200" dirty="0">
                <a:solidFill>
                  <a:schemeClr val="tx1"/>
                </a:solidFill>
              </a:rPr>
              <a:t>Used to monitor the central tendency of a process</a:t>
            </a:r>
          </a:p>
          <a:p>
            <a:pPr marL="914400" lvl="3" indent="-280988">
              <a:spcBef>
                <a:spcPct val="50000"/>
              </a:spcBef>
              <a:buFont typeface="Arial" pitchFamily="34" charset="0"/>
              <a:buChar char="•"/>
            </a:pPr>
            <a:r>
              <a:rPr lang="en-US" sz="2000" dirty="0"/>
              <a:t>“</a:t>
            </a:r>
            <a:r>
              <a:rPr lang="en-US" sz="2000" i="1" dirty="0"/>
              <a:t>x</a:t>
            </a:r>
            <a:r>
              <a:rPr lang="en-US" sz="2000" dirty="0"/>
              <a:t>-bar” charts</a:t>
            </a:r>
          </a:p>
          <a:p>
            <a:pPr lvl="1">
              <a:spcBef>
                <a:spcPct val="50000"/>
              </a:spcBef>
            </a:pPr>
            <a:r>
              <a:rPr lang="en-US" dirty="0">
                <a:solidFill>
                  <a:schemeClr val="tx1"/>
                </a:solidFill>
              </a:rPr>
              <a:t>Range control charts</a:t>
            </a:r>
          </a:p>
          <a:p>
            <a:pPr lvl="2">
              <a:spcBef>
                <a:spcPct val="50000"/>
              </a:spcBef>
            </a:pPr>
            <a:r>
              <a:rPr lang="en-US" sz="2200" dirty="0">
                <a:solidFill>
                  <a:schemeClr val="tx1"/>
                </a:solidFill>
              </a:rPr>
              <a:t>Used to monitor the process dispersion</a:t>
            </a:r>
          </a:p>
          <a:p>
            <a:pPr marL="914400" lvl="3" indent="-280988">
              <a:spcBef>
                <a:spcPct val="50000"/>
              </a:spcBef>
              <a:buFont typeface="Arial" pitchFamily="34" charset="0"/>
              <a:buChar char="•"/>
            </a:pPr>
            <a:r>
              <a:rPr lang="en-US" sz="2000" dirty="0"/>
              <a:t>R charts</a:t>
            </a:r>
          </a:p>
        </p:txBody>
      </p:sp>
    </p:spTree>
    <p:extLst>
      <p:ext uri="{BB962C8B-B14F-4D97-AF65-F5344CB8AC3E}">
        <p14:creationId xmlns:p14="http://schemas.microsoft.com/office/powerpoint/2010/main" val="26705303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Establishing Control Limits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10.5</a:t>
            </a:r>
          </a:p>
        </p:txBody>
      </p:sp>
      <p:graphicFrame>
        <p:nvGraphicFramePr>
          <p:cNvPr id="6" name="Object 3"/>
          <p:cNvGraphicFramePr>
            <a:graphicFrameLocks noChangeAspect="1"/>
          </p:cNvGraphicFramePr>
          <p:nvPr>
            <p:extLst>
              <p:ext uri="{D42A27DB-BD31-4B8C-83A1-F6EECF244321}">
                <p14:modId xmlns:p14="http://schemas.microsoft.com/office/powerpoint/2010/main" val="606308931"/>
              </p:ext>
            </p:extLst>
          </p:nvPr>
        </p:nvGraphicFramePr>
        <p:xfrm>
          <a:off x="441257" y="1546225"/>
          <a:ext cx="3959225" cy="3336925"/>
        </p:xfrm>
        <a:graphic>
          <a:graphicData uri="http://schemas.openxmlformats.org/presentationml/2006/ole">
            <mc:AlternateContent xmlns:mc="http://schemas.openxmlformats.org/markup-compatibility/2006">
              <mc:Choice xmlns:v="urn:schemas-microsoft-com:vml" Requires="v">
                <p:oleObj spid="_x0000_s13520" name="Equation" r:id="rId3" imgW="1942893" imgH="1600062" progId="Equation.3">
                  <p:embed/>
                </p:oleObj>
              </mc:Choice>
              <mc:Fallback>
                <p:oleObj name="Equation" r:id="rId3" imgW="1942893" imgH="1600062"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257" y="1546225"/>
                        <a:ext cx="3959225" cy="333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606198211"/>
              </p:ext>
            </p:extLst>
          </p:nvPr>
        </p:nvGraphicFramePr>
        <p:xfrm>
          <a:off x="4587186" y="1546225"/>
          <a:ext cx="4464050" cy="2957512"/>
        </p:xfrm>
        <a:graphic>
          <a:graphicData uri="http://schemas.openxmlformats.org/presentationml/2006/ole">
            <mc:AlternateContent xmlns:mc="http://schemas.openxmlformats.org/markup-compatibility/2006">
              <mc:Choice xmlns:v="urn:schemas-microsoft-com:vml" Requires="v">
                <p:oleObj spid="_x0000_s13521" name="Equation" r:id="rId5" imgW="1993601" imgH="1320616" progId="Equation.3">
                  <p:embed/>
                </p:oleObj>
              </mc:Choice>
              <mc:Fallback>
                <p:oleObj name="Equation" r:id="rId5" imgW="1993601" imgH="1320616"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87186" y="1546225"/>
                        <a:ext cx="4464050" cy="295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8421646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X-Bar Chart: Control Limits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10.5</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74368"/>
          </a:xfrm>
        </p:spPr>
        <p:txBody>
          <a:bodyPr/>
          <a:lstStyle/>
          <a:p>
            <a:r>
              <a:rPr lang="en-US" b="1" dirty="0"/>
              <a:t>Used to monitor the central tendency of a process</a:t>
            </a:r>
          </a:p>
        </p:txBody>
      </p:sp>
      <p:graphicFrame>
        <p:nvGraphicFramePr>
          <p:cNvPr id="5" name="Object 4"/>
          <p:cNvGraphicFramePr>
            <a:graphicFrameLocks noChangeAspect="1"/>
          </p:cNvGraphicFramePr>
          <p:nvPr>
            <p:extLst>
              <p:ext uri="{D42A27DB-BD31-4B8C-83A1-F6EECF244321}">
                <p14:modId xmlns:p14="http://schemas.microsoft.com/office/powerpoint/2010/main" val="1701993976"/>
              </p:ext>
            </p:extLst>
          </p:nvPr>
        </p:nvGraphicFramePr>
        <p:xfrm>
          <a:off x="708818" y="2044375"/>
          <a:ext cx="7726363" cy="3209925"/>
        </p:xfrm>
        <a:graphic>
          <a:graphicData uri="http://schemas.openxmlformats.org/presentationml/2006/ole">
            <mc:AlternateContent xmlns:mc="http://schemas.openxmlformats.org/markup-compatibility/2006">
              <mc:Choice xmlns:v="urn:schemas-microsoft-com:vml" Requires="v">
                <p:oleObj spid="_x0000_s14441" name="Equation" r:id="rId3" imgW="100774440" imgH="41857200" progId="Equation.3">
                  <p:embed/>
                </p:oleObj>
              </mc:Choice>
              <mc:Fallback>
                <p:oleObj name="Equation" r:id="rId3" imgW="100774440" imgH="418572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8818" y="2044375"/>
                        <a:ext cx="7726363"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2277785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Range Chart: Control Limits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10.5</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9082"/>
          </a:xfrm>
        </p:spPr>
        <p:txBody>
          <a:bodyPr/>
          <a:lstStyle/>
          <a:p>
            <a:r>
              <a:rPr lang="en-US" b="1" dirty="0"/>
              <a:t>Used to monitor process dispersion</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212408895"/>
              </p:ext>
            </p:extLst>
          </p:nvPr>
        </p:nvGraphicFramePr>
        <p:xfrm>
          <a:off x="952500" y="2069089"/>
          <a:ext cx="7239000" cy="3378200"/>
        </p:xfrm>
        <a:graphic>
          <a:graphicData uri="http://schemas.openxmlformats.org/presentationml/2006/ole">
            <mc:AlternateContent xmlns:mc="http://schemas.openxmlformats.org/markup-compatibility/2006">
              <mc:Choice xmlns:v="urn:schemas-microsoft-com:vml" Requires="v">
                <p:oleObj spid="_x0000_s15464" name="Equation" r:id="rId3" imgW="97523280" imgH="45515880" progId="Equation.3">
                  <p:embed/>
                </p:oleObj>
              </mc:Choice>
              <mc:Fallback>
                <p:oleObj name="Equation" r:id="rId3" imgW="97523280" imgH="4551588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2500" y="2069089"/>
                        <a:ext cx="7239000" cy="337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5621591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a:t>Factors for Three Sigma Control Charts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10.5</a:t>
            </a:r>
          </a:p>
        </p:txBody>
      </p:sp>
      <p:graphicFrame>
        <p:nvGraphicFramePr>
          <p:cNvPr id="5" name="Table 3"/>
          <p:cNvGraphicFramePr>
            <a:graphicFrameLocks noGrp="1"/>
          </p:cNvGraphicFramePr>
          <p:nvPr>
            <p:extLst>
              <p:ext uri="{D42A27DB-BD31-4B8C-83A1-F6EECF244321}">
                <p14:modId xmlns:p14="http://schemas.microsoft.com/office/powerpoint/2010/main" val="1123351514"/>
              </p:ext>
            </p:extLst>
          </p:nvPr>
        </p:nvGraphicFramePr>
        <p:xfrm>
          <a:off x="637860" y="1146175"/>
          <a:ext cx="4033519" cy="5076952"/>
        </p:xfrm>
        <a:graphic>
          <a:graphicData uri="http://schemas.openxmlformats.org/drawingml/2006/table">
            <a:tbl>
              <a:tblPr firstRow="1" bandRow="1">
                <a:tableStyleId>{5C22544A-7EE6-4342-B048-85BDC9FD1C3A}</a:tableStyleId>
              </a:tblPr>
              <a:tblGrid>
                <a:gridCol w="892492">
                  <a:extLst>
                    <a:ext uri="{9D8B030D-6E8A-4147-A177-3AD203B41FA5}">
                      <a16:colId xmlns:a16="http://schemas.microsoft.com/office/drawing/2014/main" val="20000"/>
                    </a:ext>
                  </a:extLst>
                </a:gridCol>
                <a:gridCol w="714692">
                  <a:extLst>
                    <a:ext uri="{9D8B030D-6E8A-4147-A177-3AD203B41FA5}">
                      <a16:colId xmlns:a16="http://schemas.microsoft.com/office/drawing/2014/main" val="20001"/>
                    </a:ext>
                  </a:extLst>
                </a:gridCol>
                <a:gridCol w="929005">
                  <a:extLst>
                    <a:ext uri="{9D8B030D-6E8A-4147-A177-3AD203B41FA5}">
                      <a16:colId xmlns:a16="http://schemas.microsoft.com/office/drawing/2014/main" val="20002"/>
                    </a:ext>
                  </a:extLst>
                </a:gridCol>
                <a:gridCol w="1497330">
                  <a:extLst>
                    <a:ext uri="{9D8B030D-6E8A-4147-A177-3AD203B41FA5}">
                      <a16:colId xmlns:a16="http://schemas.microsoft.com/office/drawing/2014/main" val="20003"/>
                    </a:ext>
                  </a:extLst>
                </a:gridCol>
              </a:tblGrid>
              <a:tr h="37084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800" b="1" i="0" u="none" strike="noStrike" cap="none" normalizeH="0" baseline="0" dirty="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800" b="1" i="0" u="none" strike="noStrike" cap="none" normalizeH="0" baseline="0" dirty="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800" b="1" i="0" u="none" strike="noStrike" cap="none" normalizeH="0" baseline="0" dirty="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1" i="0" u="none" strike="noStrike" cap="none" normalizeH="0" baseline="0" dirty="0">
                          <a:ln>
                            <a:noFill/>
                          </a:ln>
                          <a:solidFill>
                            <a:schemeClr val="tx1"/>
                          </a:solidFill>
                          <a:effectLst/>
                          <a:latin typeface="Arial" charset="0"/>
                        </a:rPr>
                        <a:t>FACTORS FOR R CHARTS</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extLst>
                  <a:ext uri="{0D108BD9-81ED-4DB2-BD59-A6C34878D82A}">
                    <a16:rowId xmlns:a16="http://schemas.microsoft.com/office/drawing/2014/main" val="10000"/>
                  </a:ext>
                </a:extLst>
              </a:tr>
              <a:tr h="37084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1" i="0" u="none" strike="noStrike" cap="none" normalizeH="0" baseline="0" dirty="0">
                          <a:ln>
                            <a:noFill/>
                          </a:ln>
                          <a:solidFill>
                            <a:schemeClr val="tx1"/>
                          </a:solidFill>
                          <a:effectLst/>
                          <a:latin typeface="Arial" charset="0"/>
                        </a:rPr>
                        <a:t>Number of </a:t>
                      </a:r>
                    </a:p>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1" i="0" u="none" strike="noStrike" cap="none" normalizeH="0" baseline="0" dirty="0">
                          <a:ln>
                            <a:noFill/>
                          </a:ln>
                          <a:solidFill>
                            <a:schemeClr val="tx1"/>
                          </a:solidFill>
                          <a:effectLst/>
                          <a:latin typeface="Arial" charset="0"/>
                        </a:rPr>
                        <a:t>Observations </a:t>
                      </a:r>
                    </a:p>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1" i="0" u="none" strike="noStrike" cap="none" normalizeH="0" baseline="0" dirty="0">
                          <a:ln>
                            <a:noFill/>
                          </a:ln>
                          <a:solidFill>
                            <a:schemeClr val="tx1"/>
                          </a:solidFill>
                          <a:effectLst/>
                          <a:latin typeface="Arial" charset="0"/>
                        </a:rPr>
                        <a:t>in Sample,</a:t>
                      </a:r>
                    </a:p>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1" i="1" u="none" strike="noStrike" cap="none" normalizeH="0" baseline="0" dirty="0">
                          <a:ln>
                            <a:noFill/>
                          </a:ln>
                          <a:solidFill>
                            <a:schemeClr val="tx1"/>
                          </a:solidFill>
                          <a:effectLst/>
                          <a:latin typeface="Arial" charset="0"/>
                        </a:rPr>
                        <a:t>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1" i="0" u="none" strike="noStrike" cap="none" normalizeH="0" baseline="0" dirty="0">
                          <a:ln>
                            <a:noFill/>
                          </a:ln>
                          <a:solidFill>
                            <a:schemeClr val="tx1"/>
                          </a:solidFill>
                          <a:effectLst/>
                          <a:latin typeface="Arial" charset="0"/>
                        </a:rPr>
                        <a:t>Factor for </a:t>
                      </a:r>
                    </a:p>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1" i="0" u="none" strike="noStrike" cap="none" normalizeH="0" baseline="0" dirty="0">
                          <a:ln>
                            <a:noFill/>
                          </a:ln>
                          <a:solidFill>
                            <a:schemeClr val="tx1"/>
                          </a:solidFill>
                          <a:effectLst/>
                          <a:latin typeface="Arial" charset="0"/>
                        </a:rPr>
                        <a:t>Chart, </a:t>
                      </a:r>
                    </a:p>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1" i="1" u="none" strike="noStrike" cap="none" normalizeH="0" baseline="0" dirty="0">
                          <a:ln>
                            <a:noFill/>
                          </a:ln>
                          <a:solidFill>
                            <a:schemeClr val="tx1"/>
                          </a:solidFill>
                          <a:effectLst/>
                          <a:latin typeface="Arial" charset="0"/>
                        </a:rPr>
                        <a:t>A</a:t>
                      </a:r>
                      <a:r>
                        <a:rPr kumimoji="0" lang="en-US" sz="800" b="1" i="0" u="none" strike="noStrike" cap="none" normalizeH="0" baseline="-25000" dirty="0">
                          <a:ln>
                            <a:noFill/>
                          </a:ln>
                          <a:solidFill>
                            <a:schemeClr val="tx1"/>
                          </a:solidFill>
                          <a:effectLst/>
                          <a:latin typeface="Arial" charset="0"/>
                        </a:rPr>
                        <a:t>2</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1" i="0" u="none" strike="noStrike" cap="none" normalizeH="0" baseline="0" dirty="0">
                          <a:ln>
                            <a:noFill/>
                          </a:ln>
                          <a:solidFill>
                            <a:schemeClr val="tx1"/>
                          </a:solidFill>
                          <a:effectLst/>
                          <a:latin typeface="Arial" charset="0"/>
                        </a:rPr>
                        <a:t>Lower Control </a:t>
                      </a:r>
                    </a:p>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1" i="0" u="none" strike="noStrike" cap="none" normalizeH="0" baseline="0" dirty="0">
                          <a:ln>
                            <a:noFill/>
                          </a:ln>
                          <a:solidFill>
                            <a:schemeClr val="tx1"/>
                          </a:solidFill>
                          <a:effectLst/>
                          <a:latin typeface="Arial" charset="0"/>
                        </a:rPr>
                        <a:t>Limit, </a:t>
                      </a:r>
                    </a:p>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1" i="1" u="none" strike="noStrike" cap="none" normalizeH="0" baseline="0" dirty="0">
                          <a:ln>
                            <a:noFill/>
                          </a:ln>
                          <a:solidFill>
                            <a:schemeClr val="tx1"/>
                          </a:solidFill>
                          <a:effectLst/>
                          <a:latin typeface="Arial" charset="0"/>
                        </a:rPr>
                        <a:t>D</a:t>
                      </a:r>
                      <a:r>
                        <a:rPr kumimoji="0" lang="en-US" sz="800" b="1" i="0" u="none" strike="noStrike" cap="none" normalizeH="0" baseline="-25000" dirty="0">
                          <a:ln>
                            <a:noFill/>
                          </a:ln>
                          <a:solidFill>
                            <a:schemeClr val="tx1"/>
                          </a:solidFill>
                          <a:effectLst/>
                          <a:latin typeface="Arial" charset="0"/>
                        </a:rPr>
                        <a:t>3</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1" i="0" u="none" strike="noStrike" cap="none" normalizeH="0" baseline="0" dirty="0">
                          <a:ln>
                            <a:noFill/>
                          </a:ln>
                          <a:solidFill>
                            <a:schemeClr val="tx1"/>
                          </a:solidFill>
                          <a:effectLst/>
                          <a:latin typeface="Arial" charset="0"/>
                        </a:rPr>
                        <a:t>Upper Control</a:t>
                      </a:r>
                    </a:p>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1" i="0" u="none" strike="noStrike" cap="none" normalizeH="0" baseline="0" dirty="0">
                          <a:ln>
                            <a:noFill/>
                          </a:ln>
                          <a:solidFill>
                            <a:schemeClr val="tx1"/>
                          </a:solidFill>
                          <a:effectLst/>
                          <a:latin typeface="Arial" charset="0"/>
                        </a:rPr>
                        <a:t> Limit, </a:t>
                      </a:r>
                    </a:p>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1" i="1" u="none" strike="noStrike" cap="none" normalizeH="0" baseline="0" dirty="0">
                          <a:ln>
                            <a:noFill/>
                          </a:ln>
                          <a:solidFill>
                            <a:schemeClr val="tx1"/>
                          </a:solidFill>
                          <a:effectLst/>
                          <a:latin typeface="Arial" charset="0"/>
                        </a:rPr>
                        <a:t>D</a:t>
                      </a:r>
                      <a:r>
                        <a:rPr kumimoji="0" lang="en-US" sz="800" b="1" i="0" u="none" strike="noStrike" cap="none" normalizeH="0" baseline="-25000" dirty="0">
                          <a:ln>
                            <a:noFill/>
                          </a:ln>
                          <a:solidFill>
                            <a:schemeClr val="tx1"/>
                          </a:solidFill>
                          <a:effectLst/>
                          <a:latin typeface="Arial" charset="0"/>
                        </a:rPr>
                        <a:t>4</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1CBAF"/>
                    </a:solidFill>
                  </a:tcPr>
                </a:tc>
                <a:extLst>
                  <a:ext uri="{0D108BD9-81ED-4DB2-BD59-A6C34878D82A}">
                    <a16:rowId xmlns:a16="http://schemas.microsoft.com/office/drawing/2014/main" val="10001"/>
                  </a:ext>
                </a:extLst>
              </a:tr>
              <a:tr h="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1.88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3.27</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2"/>
                  </a:ext>
                </a:extLst>
              </a:tr>
              <a:tr h="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1.02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2.57</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3"/>
                  </a:ext>
                </a:extLst>
              </a:tr>
              <a:tr h="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0.73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2.28</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4"/>
                  </a:ext>
                </a:extLst>
              </a:tr>
              <a:tr h="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0.58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2.11</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5"/>
                  </a:ext>
                </a:extLst>
              </a:tr>
              <a:tr h="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0.48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2.00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6"/>
                  </a:ext>
                </a:extLst>
              </a:tr>
              <a:tr h="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0.42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0.08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1.92</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7"/>
                  </a:ext>
                </a:extLst>
              </a:tr>
              <a:tr h="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0.37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0.14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1.86</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8"/>
                  </a:ext>
                </a:extLst>
              </a:tr>
              <a:tr h="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0.34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0.18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1.82</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09"/>
                  </a:ext>
                </a:extLst>
              </a:tr>
              <a:tr h="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0.31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0.22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1.78</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10"/>
                  </a:ext>
                </a:extLst>
              </a:tr>
              <a:tr h="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11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0.29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0.26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1.74</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11"/>
                  </a:ext>
                </a:extLst>
              </a:tr>
              <a:tr h="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0.27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0.28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1.72</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12"/>
                  </a:ext>
                </a:extLst>
              </a:tr>
              <a:tr h="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13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0.25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0.31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1.69</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13"/>
                  </a:ext>
                </a:extLst>
              </a:tr>
              <a:tr h="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14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0.24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0.33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1.67</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14"/>
                  </a:ext>
                </a:extLst>
              </a:tr>
              <a:tr h="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15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0.22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0.35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1.65</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15"/>
                  </a:ext>
                </a:extLst>
              </a:tr>
              <a:tr h="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0.21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0.36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1.64</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16"/>
                  </a:ext>
                </a:extLst>
              </a:tr>
              <a:tr h="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17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0.38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1.62</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17"/>
                  </a:ext>
                </a:extLst>
              </a:tr>
              <a:tr h="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18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0.19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0.39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1.61</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18"/>
                  </a:ext>
                </a:extLst>
              </a:tr>
              <a:tr h="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19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0.19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0.40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1.60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19"/>
                  </a:ext>
                </a:extLst>
              </a:tr>
              <a:tr h="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0.18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0.41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800" b="0" i="0" u="none" strike="noStrike" cap="none" normalizeH="0" baseline="0" dirty="0">
                          <a:ln>
                            <a:noFill/>
                          </a:ln>
                          <a:solidFill>
                            <a:srgbClr val="333333"/>
                          </a:solidFill>
                          <a:effectLst/>
                          <a:latin typeface="Arial" charset="0"/>
                        </a:rPr>
                        <a:t>1.59</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3D2"/>
                    </a:solidFill>
                  </a:tcPr>
                </a:tc>
                <a:extLst>
                  <a:ext uri="{0D108BD9-81ED-4DB2-BD59-A6C34878D82A}">
                    <a16:rowId xmlns:a16="http://schemas.microsoft.com/office/drawing/2014/main" val="10020"/>
                  </a:ext>
                </a:extLst>
              </a:tr>
            </a:tbl>
          </a:graphicData>
        </a:graphic>
      </p:graphicFrame>
      <p:sp>
        <p:nvSpPr>
          <p:cNvPr id="4" name="Content Placeholder 4">
            <a:extLst>
              <a:ext uri="{FF2B5EF4-FFF2-40B4-BE49-F238E27FC236}">
                <a16:creationId xmlns:a16="http://schemas.microsoft.com/office/drawing/2014/main" id="{1556699D-5819-426C-913D-FE8FBB762488}"/>
              </a:ext>
            </a:extLst>
          </p:cNvPr>
          <p:cNvSpPr>
            <a:spLocks noGrp="1"/>
          </p:cNvSpPr>
          <p:nvPr>
            <p:ph sz="quarter" idx="14"/>
          </p:nvPr>
        </p:nvSpPr>
        <p:spPr>
          <a:xfrm>
            <a:off x="5036457" y="1352550"/>
            <a:ext cx="3802743" cy="1933990"/>
          </a:xfrm>
        </p:spPr>
        <p:txBody>
          <a:bodyPr/>
          <a:lstStyle/>
          <a:p>
            <a:r>
              <a:rPr lang="en-US" sz="1800" b="1" dirty="0">
                <a:solidFill>
                  <a:srgbClr val="006891"/>
                </a:solidFill>
              </a:rPr>
              <a:t>TABLE 10.3 </a:t>
            </a:r>
            <a:endParaRPr lang="en-US" sz="1800" dirty="0">
              <a:solidFill>
                <a:srgbClr val="006891"/>
              </a:solidFill>
            </a:endParaRPr>
          </a:p>
          <a:p>
            <a:r>
              <a:rPr lang="en-US" sz="1800" dirty="0"/>
              <a:t>Factors for three-sigma control limits for X and R charts</a:t>
            </a:r>
          </a:p>
          <a:p>
            <a:r>
              <a:rPr lang="en-US" sz="1200" b="1" i="1" dirty="0"/>
              <a:t>Source:</a:t>
            </a:r>
            <a:r>
              <a:rPr lang="en-US" sz="1200" dirty="0"/>
              <a:t> Adapted from Eugene Grant and Richard Leavenworth, </a:t>
            </a:r>
            <a:r>
              <a:rPr lang="en-US" sz="1200" b="1" i="1" dirty="0"/>
              <a:t>Statistical Quality Control</a:t>
            </a:r>
            <a:r>
              <a:rPr lang="en-US" sz="1200" dirty="0"/>
              <a:t>, 5th ed. Copyright ©1980 McGraw-Hill Companies, Inc. Used with permission</a:t>
            </a:r>
          </a:p>
        </p:txBody>
      </p:sp>
    </p:spTree>
    <p:extLst>
      <p:ext uri="{BB962C8B-B14F-4D97-AF65-F5344CB8AC3E}">
        <p14:creationId xmlns:p14="http://schemas.microsoft.com/office/powerpoint/2010/main" val="42588440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Mean and Range Charts A</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10.5</a:t>
            </a:r>
          </a:p>
        </p:txBody>
      </p:sp>
      <p:pic>
        <p:nvPicPr>
          <p:cNvPr id="5" name="Picture 3" descr="Sampling distribution, mean charts, and range charts used together.&#10;"/>
          <p:cNvPicPr>
            <a:picLocks noChangeAspect="1"/>
          </p:cNvPicPr>
          <p:nvPr/>
        </p:nvPicPr>
        <p:blipFill rotWithShape="1">
          <a:blip r:embed="rId2">
            <a:extLst>
              <a:ext uri="{28A0092B-C50C-407E-A947-70E740481C1C}">
                <a14:useLocalDpi xmlns:a14="http://schemas.microsoft.com/office/drawing/2010/main" val="0"/>
              </a:ext>
            </a:extLst>
          </a:blip>
          <a:srcRect l="-949" t="-1" r="1039" b="47733"/>
          <a:stretch/>
        </p:blipFill>
        <p:spPr>
          <a:xfrm>
            <a:off x="457200" y="1208335"/>
            <a:ext cx="8229600" cy="4635504"/>
          </a:xfrm>
          <a:prstGeom prst="rect">
            <a:avLst/>
          </a:prstGeom>
        </p:spPr>
      </p:pic>
      <p:sp>
        <p:nvSpPr>
          <p:cNvPr id="6" name="Text Placeholder 4">
            <a:extLst>
              <a:ext uri="{FF2B5EF4-FFF2-40B4-BE49-F238E27FC236}">
                <a16:creationId xmlns:a16="http://schemas.microsoft.com/office/drawing/2014/main" id="{5166A021-0DA9-47C6-95CE-31B3BDE316F1}"/>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endParaRPr lang="en-US" dirty="0">
              <a:hlinkClick r:id="" action="ppaction://noaction"/>
            </a:endParaRPr>
          </a:p>
        </p:txBody>
      </p:sp>
    </p:spTree>
    <p:extLst>
      <p:ext uri="{BB962C8B-B14F-4D97-AF65-F5344CB8AC3E}">
        <p14:creationId xmlns:p14="http://schemas.microsoft.com/office/powerpoint/2010/main" val="11918659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Mean and Range Charts B</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10.5</a:t>
            </a:r>
          </a:p>
        </p:txBody>
      </p:sp>
      <p:pic>
        <p:nvPicPr>
          <p:cNvPr id="5" name="Picture 3" descr="Sampling distribution, mean charts, and range charts used together.&#10;"/>
          <p:cNvPicPr>
            <a:picLocks noChangeAspect="1"/>
          </p:cNvPicPr>
          <p:nvPr/>
        </p:nvPicPr>
        <p:blipFill rotWithShape="1">
          <a:blip r:embed="rId2">
            <a:extLst>
              <a:ext uri="{28A0092B-C50C-407E-A947-70E740481C1C}">
                <a14:useLocalDpi xmlns:a14="http://schemas.microsoft.com/office/drawing/2010/main" val="0"/>
              </a:ext>
            </a:extLst>
          </a:blip>
          <a:srcRect l="-701" t="52732" r="2794"/>
          <a:stretch/>
        </p:blipFill>
        <p:spPr>
          <a:xfrm>
            <a:off x="457200" y="1493875"/>
            <a:ext cx="8229600" cy="4278011"/>
          </a:xfrm>
          <a:prstGeom prst="rect">
            <a:avLst/>
          </a:prstGeom>
        </p:spPr>
      </p:pic>
    </p:spTree>
    <p:extLst>
      <p:ext uri="{BB962C8B-B14F-4D97-AF65-F5344CB8AC3E}">
        <p14:creationId xmlns:p14="http://schemas.microsoft.com/office/powerpoint/2010/main" val="22853999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Using Mean and Range Charts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10.5</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sz="2000" b="1" dirty="0"/>
              <a:t>To determine initial control limits:</a:t>
            </a:r>
          </a:p>
          <a:p>
            <a:pPr lvl="1"/>
            <a:r>
              <a:rPr lang="en-US" sz="2000" dirty="0"/>
              <a:t>Obtain 20 to 25 samples</a:t>
            </a:r>
          </a:p>
          <a:p>
            <a:pPr lvl="1"/>
            <a:r>
              <a:rPr lang="en-US" sz="2000" dirty="0"/>
              <a:t>Compute appropriate sample statistics</a:t>
            </a:r>
          </a:p>
          <a:p>
            <a:pPr lvl="1"/>
            <a:r>
              <a:rPr lang="en-US" sz="2000" dirty="0"/>
              <a:t>Establish preliminary control limits</a:t>
            </a:r>
          </a:p>
          <a:p>
            <a:pPr lvl="1"/>
            <a:r>
              <a:rPr lang="en-US" sz="2000" dirty="0"/>
              <a:t>Determine if any points fall outside of the control limits</a:t>
            </a:r>
          </a:p>
          <a:p>
            <a:pPr lvl="2"/>
            <a:r>
              <a:rPr lang="en-US" sz="1800" dirty="0"/>
              <a:t>If you find no out-of-control signals, assume the process is in control</a:t>
            </a:r>
          </a:p>
          <a:p>
            <a:pPr lvl="2"/>
            <a:r>
              <a:rPr lang="en-US" sz="1800" dirty="0"/>
              <a:t>If you find an out-of-control signal, search for and correct the assignable cause of variation</a:t>
            </a:r>
          </a:p>
          <a:p>
            <a:pPr lvl="1"/>
            <a:r>
              <a:rPr lang="en-US" sz="2000" dirty="0"/>
              <a:t>Resume the process and collect another set of observations on which to base control limits</a:t>
            </a:r>
          </a:p>
          <a:p>
            <a:pPr lvl="1"/>
            <a:r>
              <a:rPr lang="en-US" sz="2000" dirty="0"/>
              <a:t>Plot the data on the control chart and check for out-of-control signals</a:t>
            </a:r>
            <a:endParaRPr lang="en-US" dirty="0"/>
          </a:p>
        </p:txBody>
      </p:sp>
    </p:spTree>
    <p:extLst>
      <p:ext uri="{BB962C8B-B14F-4D97-AF65-F5344CB8AC3E}">
        <p14:creationId xmlns:p14="http://schemas.microsoft.com/office/powerpoint/2010/main" val="19814630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Control Charts for Attributes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10.5</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solidFill>
                  <a:srgbClr val="303B2C"/>
                </a:solidFill>
              </a:rPr>
              <a:t>Attributes generate data that are </a:t>
            </a:r>
            <a:r>
              <a:rPr lang="en-US" b="1" i="1" u="sng" dirty="0">
                <a:solidFill>
                  <a:srgbClr val="303B2C"/>
                </a:solidFill>
              </a:rPr>
              <a:t>counted</a:t>
            </a:r>
            <a:r>
              <a:rPr lang="en-US" b="1" dirty="0">
                <a:solidFill>
                  <a:srgbClr val="303B2C"/>
                </a:solidFill>
              </a:rPr>
              <a:t>.</a:t>
            </a:r>
          </a:p>
          <a:p>
            <a:pPr lvl="1">
              <a:spcBef>
                <a:spcPct val="50000"/>
              </a:spcBef>
            </a:pPr>
            <a:r>
              <a:rPr lang="en-US" b="1" dirty="0">
                <a:solidFill>
                  <a:srgbClr val="303B2C"/>
                </a:solidFill>
              </a:rPr>
              <a:t>p-chart</a:t>
            </a:r>
            <a:r>
              <a:rPr lang="en-US" dirty="0">
                <a:solidFill>
                  <a:srgbClr val="303B2C"/>
                </a:solidFill>
              </a:rPr>
              <a:t> </a:t>
            </a:r>
          </a:p>
          <a:p>
            <a:pPr lvl="2">
              <a:spcBef>
                <a:spcPct val="50000"/>
              </a:spcBef>
            </a:pPr>
            <a:r>
              <a:rPr lang="en-US" dirty="0">
                <a:solidFill>
                  <a:srgbClr val="303B2C"/>
                </a:solidFill>
              </a:rPr>
              <a:t>Control chart used to monitor the proportion of defectives in a process</a:t>
            </a:r>
          </a:p>
          <a:p>
            <a:pPr lvl="1">
              <a:spcBef>
                <a:spcPct val="50000"/>
              </a:spcBef>
            </a:pPr>
            <a:r>
              <a:rPr lang="en-US" b="1" dirty="0">
                <a:solidFill>
                  <a:srgbClr val="303B2C"/>
                </a:solidFill>
              </a:rPr>
              <a:t>c-chart</a:t>
            </a:r>
            <a:r>
              <a:rPr lang="en-US" dirty="0">
                <a:solidFill>
                  <a:srgbClr val="303B2C"/>
                </a:solidFill>
              </a:rPr>
              <a:t> </a:t>
            </a:r>
          </a:p>
          <a:p>
            <a:pPr lvl="2">
              <a:spcBef>
                <a:spcPct val="50000"/>
              </a:spcBef>
            </a:pPr>
            <a:r>
              <a:rPr lang="en-US" dirty="0">
                <a:solidFill>
                  <a:srgbClr val="303B2C"/>
                </a:solidFill>
              </a:rPr>
              <a:t>Control chart used to monitor the number of defects per unit</a:t>
            </a:r>
          </a:p>
        </p:txBody>
      </p:sp>
    </p:spTree>
    <p:extLst>
      <p:ext uri="{BB962C8B-B14F-4D97-AF65-F5344CB8AC3E}">
        <p14:creationId xmlns:p14="http://schemas.microsoft.com/office/powerpoint/2010/main" val="26140965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What Is Quality Control?</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792787"/>
          </a:xfrm>
        </p:spPr>
        <p:txBody>
          <a:bodyPr/>
          <a:lstStyle/>
          <a:p>
            <a:r>
              <a:rPr lang="en-US" b="1" dirty="0"/>
              <a:t>Quality control</a:t>
            </a:r>
          </a:p>
          <a:p>
            <a:pPr lvl="1"/>
            <a:r>
              <a:rPr lang="en-US" dirty="0"/>
              <a:t>A process that evaluates output relative to a standard and takes corrective action when output doesn’t meet standards</a:t>
            </a:r>
          </a:p>
          <a:p>
            <a:pPr lvl="2"/>
            <a:r>
              <a:rPr lang="en-US" dirty="0"/>
              <a:t>If results are acceptable no further action is required</a:t>
            </a:r>
          </a:p>
          <a:p>
            <a:pPr lvl="2"/>
            <a:r>
              <a:rPr lang="en-US" dirty="0"/>
              <a:t>Unacceptable results call for correction action</a:t>
            </a:r>
          </a:p>
          <a:p>
            <a:pPr lvl="1"/>
            <a:r>
              <a:rPr lang="en-US" dirty="0"/>
              <a:t>Inspection alone is not sufficient to achieve a reasonable level of quality</a:t>
            </a:r>
          </a:p>
          <a:p>
            <a:pPr lvl="2"/>
            <a:r>
              <a:rPr lang="en-US" dirty="0"/>
              <a:t>Most organizations rely upon some inspection and a great deal of process control to achieve an acceptable level of quality</a:t>
            </a:r>
          </a:p>
        </p:txBody>
      </p:sp>
    </p:spTree>
    <p:extLst>
      <p:ext uri="{BB962C8B-B14F-4D97-AF65-F5344CB8AC3E}">
        <p14:creationId xmlns:p14="http://schemas.microsoft.com/office/powerpoint/2010/main" val="30207406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Use a </a:t>
            </a:r>
            <a:r>
              <a:rPr lang="en-US" i="1" dirty="0"/>
              <a:t>p</a:t>
            </a:r>
            <a:r>
              <a:rPr lang="en-US" dirty="0"/>
              <a:t>-chart: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10.5</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marL="231775" indent="-231775">
              <a:spcBef>
                <a:spcPct val="30000"/>
              </a:spcBef>
              <a:defRPr/>
            </a:pPr>
            <a:r>
              <a:rPr lang="en-US" b="1" dirty="0">
                <a:solidFill>
                  <a:schemeClr val="tx1"/>
                </a:solidFill>
              </a:rPr>
              <a:t>When observations can be placed into two categories</a:t>
            </a:r>
          </a:p>
          <a:p>
            <a:pPr lvl="1">
              <a:spcBef>
                <a:spcPct val="30000"/>
              </a:spcBef>
              <a:buSzPct val="75000"/>
              <a:defRPr/>
            </a:pPr>
            <a:r>
              <a:rPr lang="en-US" dirty="0">
                <a:solidFill>
                  <a:schemeClr val="tx1"/>
                </a:solidFill>
              </a:rPr>
              <a:t>Good or bad</a:t>
            </a:r>
          </a:p>
          <a:p>
            <a:pPr lvl="1">
              <a:spcBef>
                <a:spcPct val="30000"/>
              </a:spcBef>
              <a:buSzPct val="75000"/>
              <a:defRPr/>
            </a:pPr>
            <a:r>
              <a:rPr lang="en-US" dirty="0">
                <a:solidFill>
                  <a:schemeClr val="tx1"/>
                </a:solidFill>
              </a:rPr>
              <a:t>Pass or fail</a:t>
            </a:r>
          </a:p>
          <a:p>
            <a:pPr lvl="1">
              <a:spcBef>
                <a:spcPct val="30000"/>
              </a:spcBef>
              <a:buSzPct val="75000"/>
              <a:defRPr/>
            </a:pPr>
            <a:r>
              <a:rPr lang="en-US" dirty="0">
                <a:solidFill>
                  <a:schemeClr val="tx1"/>
                </a:solidFill>
              </a:rPr>
              <a:t>Operate or don’t operate</a:t>
            </a:r>
          </a:p>
          <a:p>
            <a:pPr>
              <a:spcBef>
                <a:spcPct val="30000"/>
              </a:spcBef>
              <a:defRPr/>
            </a:pPr>
            <a:r>
              <a:rPr lang="en-US" b="1" dirty="0">
                <a:solidFill>
                  <a:schemeClr val="tx1"/>
                </a:solidFill>
              </a:rPr>
              <a:t>When the data consists of multiple samples of several observations each</a:t>
            </a:r>
          </a:p>
        </p:txBody>
      </p:sp>
    </p:spTree>
    <p:extLst>
      <p:ext uri="{BB962C8B-B14F-4D97-AF65-F5344CB8AC3E}">
        <p14:creationId xmlns:p14="http://schemas.microsoft.com/office/powerpoint/2010/main" val="11371540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i="1" dirty="0"/>
              <a:t>p</a:t>
            </a:r>
            <a:r>
              <a:rPr lang="en-US" dirty="0"/>
              <a:t>-chart Control Limits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10.5</a:t>
            </a:r>
          </a:p>
        </p:txBody>
      </p:sp>
      <p:graphicFrame>
        <p:nvGraphicFramePr>
          <p:cNvPr id="6" name="Object 3"/>
          <p:cNvGraphicFramePr>
            <a:graphicFrameLocks noChangeAspect="1"/>
          </p:cNvGraphicFramePr>
          <p:nvPr>
            <p:extLst>
              <p:ext uri="{D42A27DB-BD31-4B8C-83A1-F6EECF244321}">
                <p14:modId xmlns:p14="http://schemas.microsoft.com/office/powerpoint/2010/main" val="4064827725"/>
              </p:ext>
            </p:extLst>
          </p:nvPr>
        </p:nvGraphicFramePr>
        <p:xfrm>
          <a:off x="1196788" y="1570382"/>
          <a:ext cx="5486400" cy="3481388"/>
        </p:xfrm>
        <a:graphic>
          <a:graphicData uri="http://schemas.openxmlformats.org/presentationml/2006/ole">
            <mc:AlternateContent xmlns:mc="http://schemas.openxmlformats.org/markup-compatibility/2006">
              <mc:Choice xmlns:v="urn:schemas-microsoft-com:vml" Requires="v">
                <p:oleObj spid="_x0000_s16464" name="Equation" r:id="rId3" imgW="2120372" imgH="1345970" progId="Equation.3">
                  <p:embed/>
                </p:oleObj>
              </mc:Choice>
              <mc:Fallback>
                <p:oleObj name="Equation" r:id="rId3" imgW="2120372" imgH="134597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6788" y="1570382"/>
                        <a:ext cx="5486400" cy="348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1276875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Use a </a:t>
            </a:r>
            <a:r>
              <a:rPr lang="en-US" i="1" dirty="0"/>
              <a:t>c</a:t>
            </a:r>
            <a:r>
              <a:rPr lang="en-US" dirty="0"/>
              <a:t>-chart: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10.5</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3295291"/>
          </a:xfrm>
        </p:spPr>
        <p:txBody>
          <a:bodyPr/>
          <a:lstStyle/>
          <a:p>
            <a:pPr indent="-231775">
              <a:spcBef>
                <a:spcPts val="400"/>
              </a:spcBef>
              <a:spcAft>
                <a:spcPts val="400"/>
              </a:spcAft>
            </a:pPr>
            <a:r>
              <a:rPr lang="en-US" sz="2200" b="1" dirty="0">
                <a:solidFill>
                  <a:schemeClr val="tx1"/>
                </a:solidFill>
              </a:rPr>
              <a:t>Use only when the number of occurrences per unit of measure can be counted; non-occurrences cannot be counted.</a:t>
            </a:r>
          </a:p>
          <a:p>
            <a:pPr lvl="1">
              <a:spcBef>
                <a:spcPts val="400"/>
              </a:spcBef>
              <a:spcAft>
                <a:spcPts val="400"/>
              </a:spcAft>
              <a:buSzPct val="75000"/>
            </a:pPr>
            <a:r>
              <a:rPr lang="en-US" sz="2200" dirty="0">
                <a:solidFill>
                  <a:schemeClr val="tx1"/>
                </a:solidFill>
              </a:rPr>
              <a:t>Scratches, chips, dents, or errors per item</a:t>
            </a:r>
          </a:p>
          <a:p>
            <a:pPr lvl="1">
              <a:spcBef>
                <a:spcPts val="400"/>
              </a:spcBef>
              <a:spcAft>
                <a:spcPts val="400"/>
              </a:spcAft>
              <a:buSzPct val="75000"/>
            </a:pPr>
            <a:r>
              <a:rPr lang="en-US" sz="2200" dirty="0">
                <a:solidFill>
                  <a:schemeClr val="tx1"/>
                </a:solidFill>
              </a:rPr>
              <a:t>Cracks or faults per unit of distance</a:t>
            </a:r>
          </a:p>
          <a:p>
            <a:pPr lvl="1">
              <a:spcBef>
                <a:spcPts val="400"/>
              </a:spcBef>
              <a:spcAft>
                <a:spcPts val="400"/>
              </a:spcAft>
              <a:buSzPct val="75000"/>
            </a:pPr>
            <a:r>
              <a:rPr lang="en-US" sz="2200" dirty="0">
                <a:solidFill>
                  <a:schemeClr val="tx1"/>
                </a:solidFill>
              </a:rPr>
              <a:t>Breaks or tears per unit of area</a:t>
            </a:r>
          </a:p>
          <a:p>
            <a:pPr lvl="1">
              <a:spcBef>
                <a:spcPts val="400"/>
              </a:spcBef>
              <a:spcAft>
                <a:spcPts val="400"/>
              </a:spcAft>
              <a:buSzPct val="75000"/>
            </a:pPr>
            <a:r>
              <a:rPr lang="en-US" sz="2200" dirty="0">
                <a:solidFill>
                  <a:schemeClr val="tx1"/>
                </a:solidFill>
              </a:rPr>
              <a:t>Bacteria or pollutants per unit of volume</a:t>
            </a:r>
          </a:p>
          <a:p>
            <a:pPr lvl="1">
              <a:spcBef>
                <a:spcPts val="400"/>
              </a:spcBef>
              <a:spcAft>
                <a:spcPts val="400"/>
              </a:spcAft>
              <a:buSzPct val="75000"/>
            </a:pPr>
            <a:r>
              <a:rPr lang="en-US" sz="2200" dirty="0">
                <a:solidFill>
                  <a:schemeClr val="tx1"/>
                </a:solidFill>
              </a:rPr>
              <a:t>Calls, complaints, failures per unit of time</a:t>
            </a:r>
          </a:p>
        </p:txBody>
      </p:sp>
      <p:graphicFrame>
        <p:nvGraphicFramePr>
          <p:cNvPr id="5" name="Object 4"/>
          <p:cNvGraphicFramePr>
            <a:graphicFrameLocks noChangeAspect="1"/>
          </p:cNvGraphicFramePr>
          <p:nvPr>
            <p:extLst>
              <p:ext uri="{D42A27DB-BD31-4B8C-83A1-F6EECF244321}">
                <p14:modId xmlns:p14="http://schemas.microsoft.com/office/powerpoint/2010/main" val="2803754329"/>
              </p:ext>
            </p:extLst>
          </p:nvPr>
        </p:nvGraphicFramePr>
        <p:xfrm>
          <a:off x="2348949" y="4859439"/>
          <a:ext cx="2812855" cy="1371435"/>
        </p:xfrm>
        <a:graphic>
          <a:graphicData uri="http://schemas.openxmlformats.org/presentationml/2006/ole">
            <mc:AlternateContent xmlns:mc="http://schemas.openxmlformats.org/markup-compatibility/2006">
              <mc:Choice xmlns:v="urn:schemas-microsoft-com:vml" Requires="v">
                <p:oleObj spid="_x0000_s17487" name="Equation" r:id="rId3" imgW="1041798" imgH="507939" progId="Equation.3">
                  <p:embed/>
                </p:oleObj>
              </mc:Choice>
              <mc:Fallback>
                <p:oleObj name="Equation" r:id="rId3" imgW="1041798" imgH="507939" progId="Equation.3">
                  <p:embed/>
                  <p:pic>
                    <p:nvPicPr>
                      <p:cNvPr id="0" name="Content Placeholder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8949" y="4859439"/>
                        <a:ext cx="2812855" cy="1371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530951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Managerial Considerations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10.5</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marL="231775" indent="-231775">
              <a:spcBef>
                <a:spcPct val="45000"/>
              </a:spcBef>
              <a:defRPr/>
            </a:pPr>
            <a:r>
              <a:rPr lang="en-US" dirty="0">
                <a:solidFill>
                  <a:schemeClr val="tx1"/>
                </a:solidFill>
              </a:rPr>
              <a:t>At what points in the process to use control charts</a:t>
            </a:r>
          </a:p>
          <a:p>
            <a:pPr marL="231775" indent="-231775">
              <a:spcBef>
                <a:spcPct val="45000"/>
              </a:spcBef>
              <a:defRPr/>
            </a:pPr>
            <a:r>
              <a:rPr lang="en-US" dirty="0">
                <a:solidFill>
                  <a:schemeClr val="tx1"/>
                </a:solidFill>
              </a:rPr>
              <a:t>What size samples to take</a:t>
            </a:r>
          </a:p>
          <a:p>
            <a:pPr marL="231775" indent="-231775">
              <a:spcBef>
                <a:spcPct val="45000"/>
              </a:spcBef>
              <a:defRPr/>
            </a:pPr>
            <a:r>
              <a:rPr lang="en-US" dirty="0">
                <a:solidFill>
                  <a:schemeClr val="tx1"/>
                </a:solidFill>
              </a:rPr>
              <a:t>Sample frequency</a:t>
            </a:r>
          </a:p>
          <a:p>
            <a:pPr marL="231775" indent="-231775">
              <a:spcBef>
                <a:spcPct val="45000"/>
              </a:spcBef>
              <a:defRPr/>
            </a:pPr>
            <a:r>
              <a:rPr lang="en-US" dirty="0">
                <a:solidFill>
                  <a:schemeClr val="tx1"/>
                </a:solidFill>
              </a:rPr>
              <a:t>What type of control chart to use</a:t>
            </a:r>
          </a:p>
          <a:p>
            <a:pPr lvl="1">
              <a:spcBef>
                <a:spcPct val="45000"/>
              </a:spcBef>
              <a:defRPr/>
            </a:pPr>
            <a:r>
              <a:rPr lang="en-US" dirty="0">
                <a:solidFill>
                  <a:schemeClr val="tx1"/>
                </a:solidFill>
              </a:rPr>
              <a:t>Variables</a:t>
            </a:r>
          </a:p>
          <a:p>
            <a:pPr lvl="1">
              <a:spcBef>
                <a:spcPct val="45000"/>
              </a:spcBef>
              <a:defRPr/>
            </a:pPr>
            <a:r>
              <a:rPr lang="en-US" dirty="0">
                <a:solidFill>
                  <a:schemeClr val="tx1"/>
                </a:solidFill>
              </a:rPr>
              <a:t>Attributes</a:t>
            </a:r>
          </a:p>
        </p:txBody>
      </p:sp>
    </p:spTree>
    <p:extLst>
      <p:ext uri="{BB962C8B-B14F-4D97-AF65-F5344CB8AC3E}">
        <p14:creationId xmlns:p14="http://schemas.microsoft.com/office/powerpoint/2010/main" val="29882995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Run Tests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10.6</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Even if a process appears to be in control, the data may still not reflect a random process</a:t>
            </a:r>
          </a:p>
          <a:p>
            <a:r>
              <a:rPr lang="en-US" b="1" dirty="0"/>
              <a:t>Analysts often supplement control charts with a run test</a:t>
            </a:r>
          </a:p>
          <a:p>
            <a:pPr lvl="1"/>
            <a:r>
              <a:rPr lang="en-US" b="1" dirty="0"/>
              <a:t>Run test</a:t>
            </a:r>
          </a:p>
          <a:p>
            <a:pPr lvl="2"/>
            <a:r>
              <a:rPr lang="en-US" dirty="0">
                <a:solidFill>
                  <a:schemeClr val="tx1"/>
                </a:solidFill>
              </a:rPr>
              <a:t>A test for patterns in a sequence</a:t>
            </a:r>
          </a:p>
          <a:p>
            <a:pPr lvl="1"/>
            <a:r>
              <a:rPr lang="en-US" b="1" dirty="0"/>
              <a:t>Run</a:t>
            </a:r>
          </a:p>
          <a:p>
            <a:pPr lvl="2"/>
            <a:r>
              <a:rPr lang="en-US" dirty="0">
                <a:solidFill>
                  <a:schemeClr val="tx1"/>
                </a:solidFill>
              </a:rPr>
              <a:t>Sequence of observations with a certain characteristic</a:t>
            </a:r>
            <a:endParaRPr lang="en-US" sz="1800" dirty="0">
              <a:solidFill>
                <a:schemeClr val="tx1"/>
              </a:solidFill>
            </a:endParaRPr>
          </a:p>
        </p:txBody>
      </p:sp>
    </p:spTree>
    <p:extLst>
      <p:ext uri="{BB962C8B-B14F-4D97-AF65-F5344CB8AC3E}">
        <p14:creationId xmlns:p14="http://schemas.microsoft.com/office/powerpoint/2010/main" val="3738711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Nonrandom Patterns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10.6</a:t>
            </a:r>
          </a:p>
        </p:txBody>
      </p:sp>
      <p:pic>
        <p:nvPicPr>
          <p:cNvPr id="5" name="Picture 3" descr="Nonrandom patterns in control chart plots.&#10;"/>
          <p:cNvPicPr>
            <a:picLocks noChangeAspect="1"/>
          </p:cNvPicPr>
          <p:nvPr/>
        </p:nvPicPr>
        <p:blipFill rotWithShape="1">
          <a:blip r:embed="rId2">
            <a:extLst>
              <a:ext uri="{28A0092B-C50C-407E-A947-70E740481C1C}">
                <a14:useLocalDpi xmlns:a14="http://schemas.microsoft.com/office/drawing/2010/main" val="0"/>
              </a:ext>
            </a:extLst>
          </a:blip>
          <a:srcRect l="-575" r="-3428"/>
          <a:stretch/>
        </p:blipFill>
        <p:spPr>
          <a:xfrm>
            <a:off x="1928191" y="1154228"/>
            <a:ext cx="5287617" cy="4905829"/>
          </a:xfrm>
          <a:prstGeom prst="rect">
            <a:avLst/>
          </a:prstGeom>
        </p:spPr>
      </p:pic>
      <p:sp>
        <p:nvSpPr>
          <p:cNvPr id="6" name="Text Placeholder 4">
            <a:extLst>
              <a:ext uri="{FF2B5EF4-FFF2-40B4-BE49-F238E27FC236}">
                <a16:creationId xmlns:a16="http://schemas.microsoft.com/office/drawing/2014/main" id="{15974A34-EB85-4C49-98B2-5B024C716CF8}"/>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endParaRPr lang="en-US" dirty="0">
              <a:hlinkClick r:id="" action="ppaction://noaction"/>
            </a:endParaRPr>
          </a:p>
        </p:txBody>
      </p:sp>
    </p:spTree>
    <p:extLst>
      <p:ext uri="{BB962C8B-B14F-4D97-AF65-F5344CB8AC3E}">
        <p14:creationId xmlns:p14="http://schemas.microsoft.com/office/powerpoint/2010/main" val="14975582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Process Capability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ct val="45000"/>
              </a:spcBef>
            </a:pPr>
            <a:r>
              <a:rPr lang="en-US" sz="2200" b="1" dirty="0">
                <a:solidFill>
                  <a:schemeClr val="tx1"/>
                </a:solidFill>
              </a:rPr>
              <a:t>Once a process has been determined to be stable, it is necessary to determine if the process is capable of producing output that is within an acceptable range</a:t>
            </a:r>
          </a:p>
          <a:p>
            <a:pPr lvl="1">
              <a:spcBef>
                <a:spcPct val="45000"/>
              </a:spcBef>
            </a:pPr>
            <a:r>
              <a:rPr lang="en-US" sz="2200" b="1" dirty="0">
                <a:solidFill>
                  <a:schemeClr val="tx1"/>
                </a:solidFill>
              </a:rPr>
              <a:t>Tolerances or specifications</a:t>
            </a:r>
          </a:p>
          <a:p>
            <a:pPr lvl="2">
              <a:spcBef>
                <a:spcPct val="45000"/>
              </a:spcBef>
            </a:pPr>
            <a:r>
              <a:rPr lang="en-US" sz="1800" dirty="0">
                <a:solidFill>
                  <a:schemeClr val="tx1"/>
                </a:solidFill>
              </a:rPr>
              <a:t>Range of acceptable values established by engineering design or customer requirements</a:t>
            </a:r>
          </a:p>
          <a:p>
            <a:pPr lvl="1">
              <a:spcBef>
                <a:spcPct val="45000"/>
              </a:spcBef>
            </a:pPr>
            <a:r>
              <a:rPr lang="en-US" sz="2200" b="1" dirty="0">
                <a:solidFill>
                  <a:schemeClr val="tx1"/>
                </a:solidFill>
              </a:rPr>
              <a:t>Process variability</a:t>
            </a:r>
          </a:p>
          <a:p>
            <a:pPr lvl="2">
              <a:spcBef>
                <a:spcPct val="45000"/>
              </a:spcBef>
            </a:pPr>
            <a:r>
              <a:rPr lang="en-US" sz="1800" dirty="0">
                <a:solidFill>
                  <a:schemeClr val="tx1"/>
                </a:solidFill>
              </a:rPr>
              <a:t>Natural or inherent variability in a process</a:t>
            </a:r>
          </a:p>
          <a:p>
            <a:pPr lvl="1">
              <a:spcBef>
                <a:spcPct val="45000"/>
              </a:spcBef>
            </a:pPr>
            <a:r>
              <a:rPr lang="en-US" sz="2200" b="1" dirty="0">
                <a:solidFill>
                  <a:schemeClr val="tx1"/>
                </a:solidFill>
              </a:rPr>
              <a:t>Process capability</a:t>
            </a:r>
          </a:p>
          <a:p>
            <a:pPr lvl="2">
              <a:spcBef>
                <a:spcPct val="45000"/>
              </a:spcBef>
            </a:pPr>
            <a:r>
              <a:rPr lang="en-US" sz="1800" dirty="0">
                <a:solidFill>
                  <a:schemeClr val="tx1"/>
                </a:solidFill>
              </a:rPr>
              <a:t>The inherent variability of process output (process width) relative to the variation allowed by the design specification (specification width)</a:t>
            </a:r>
            <a:endParaRPr lang="en-US" dirty="0">
              <a:solidFill>
                <a:schemeClr val="tx1"/>
              </a:solidFill>
            </a:endParaRPr>
          </a:p>
        </p:txBody>
      </p:sp>
    </p:spTree>
    <p:extLst>
      <p:ext uri="{BB962C8B-B14F-4D97-AF65-F5344CB8AC3E}">
        <p14:creationId xmlns:p14="http://schemas.microsoft.com/office/powerpoint/2010/main" val="21328222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a:xfrm>
            <a:off x="342900" y="304800"/>
            <a:ext cx="8458200" cy="678611"/>
          </a:xfrm>
        </p:spPr>
        <p:txBody>
          <a:bodyPr/>
          <a:lstStyle/>
          <a:p>
            <a:r>
              <a:rPr lang="en-US" dirty="0"/>
              <a:t>Process Capability (cont.)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10.7</a:t>
            </a:r>
          </a:p>
        </p:txBody>
      </p:sp>
      <p:pic>
        <p:nvPicPr>
          <p:cNvPr id="18434" name="Picture 3" descr="Three normal distributions used to show process capability and specifications may or may not match.&#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8394" y="1266374"/>
            <a:ext cx="8180370" cy="468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Placeholder 4">
            <a:extLst>
              <a:ext uri="{FF2B5EF4-FFF2-40B4-BE49-F238E27FC236}">
                <a16:creationId xmlns:a16="http://schemas.microsoft.com/office/drawing/2014/main" id="{F2D5BEEB-1255-4D8D-8AA9-EB67F1142930}"/>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endParaRPr lang="en-US" dirty="0">
              <a:hlinkClick r:id="" action="ppaction://noaction"/>
            </a:endParaRPr>
          </a:p>
        </p:txBody>
      </p:sp>
    </p:spTree>
    <p:extLst>
      <p:ext uri="{BB962C8B-B14F-4D97-AF65-F5344CB8AC3E}">
        <p14:creationId xmlns:p14="http://schemas.microsoft.com/office/powerpoint/2010/main" val="16014521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i="1" dirty="0" err="1"/>
              <a:t>C</a:t>
            </a:r>
            <a:r>
              <a:rPr lang="en-US" i="1" baseline="-25000" dirty="0" err="1"/>
              <a:t>p</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10.7</a:t>
            </a:r>
          </a:p>
        </p:txBody>
      </p:sp>
      <p:graphicFrame>
        <p:nvGraphicFramePr>
          <p:cNvPr id="4" name="Object 3">
            <a:extLst>
              <a:ext uri="{FF2B5EF4-FFF2-40B4-BE49-F238E27FC236}">
                <a16:creationId xmlns:a16="http://schemas.microsoft.com/office/drawing/2014/main" id="{A6378ACD-6B18-422E-ACF9-026EDABC5637}"/>
              </a:ext>
            </a:extLst>
          </p:cNvPr>
          <p:cNvGraphicFramePr>
            <a:graphicFrameLocks noChangeAspect="1"/>
          </p:cNvGraphicFramePr>
          <p:nvPr>
            <p:extLst>
              <p:ext uri="{D42A27DB-BD31-4B8C-83A1-F6EECF244321}">
                <p14:modId xmlns:p14="http://schemas.microsoft.com/office/powerpoint/2010/main" val="790685129"/>
              </p:ext>
            </p:extLst>
          </p:nvPr>
        </p:nvGraphicFramePr>
        <p:xfrm>
          <a:off x="896938" y="1604963"/>
          <a:ext cx="5537200" cy="3454400"/>
        </p:xfrm>
        <a:graphic>
          <a:graphicData uri="http://schemas.openxmlformats.org/presentationml/2006/ole">
            <mc:AlternateContent xmlns:mc="http://schemas.openxmlformats.org/markup-compatibility/2006">
              <mc:Choice xmlns:v="urn:schemas-microsoft-com:vml" Requires="v">
                <p:oleObj spid="_x0000_s19527" name="Equation" r:id="rId3" imgW="5537160" imgH="3454200" progId="Equation.DSMT4">
                  <p:embed/>
                </p:oleObj>
              </mc:Choice>
              <mc:Fallback>
                <p:oleObj name="Equation" r:id="rId3" imgW="5537160" imgH="3454200" progId="Equation.DSMT4">
                  <p:embed/>
                  <p:pic>
                    <p:nvPicPr>
                      <p:cNvPr id="0" name=""/>
                      <p:cNvPicPr/>
                      <p:nvPr/>
                    </p:nvPicPr>
                    <p:blipFill>
                      <a:blip r:embed="rId4"/>
                      <a:stretch>
                        <a:fillRect/>
                      </a:stretch>
                    </p:blipFill>
                    <p:spPr>
                      <a:xfrm>
                        <a:off x="896938" y="1604963"/>
                        <a:ext cx="5537200" cy="3454400"/>
                      </a:xfrm>
                      <a:prstGeom prst="rect">
                        <a:avLst/>
                      </a:prstGeom>
                    </p:spPr>
                  </p:pic>
                </p:oleObj>
              </mc:Fallback>
            </mc:AlternateContent>
          </a:graphicData>
        </a:graphic>
      </p:graphicFrame>
    </p:spTree>
    <p:extLst>
      <p:ext uri="{BB962C8B-B14F-4D97-AF65-F5344CB8AC3E}">
        <p14:creationId xmlns:p14="http://schemas.microsoft.com/office/powerpoint/2010/main" val="30654269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i="1" dirty="0" err="1"/>
              <a:t>C</a:t>
            </a:r>
            <a:r>
              <a:rPr lang="en-US" i="1" baseline="-25000" dirty="0" err="1"/>
              <a:t>pk</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1022676"/>
          </a:xfrm>
        </p:spPr>
        <p:txBody>
          <a:bodyPr/>
          <a:lstStyle/>
          <a:p>
            <a:pPr>
              <a:spcBef>
                <a:spcPct val="30000"/>
              </a:spcBef>
              <a:defRPr/>
            </a:pPr>
            <a:r>
              <a:rPr lang="en-US" dirty="0"/>
              <a:t>Used when a process is not centered at its target, or nominal, value</a:t>
            </a:r>
          </a:p>
        </p:txBody>
      </p:sp>
      <p:graphicFrame>
        <p:nvGraphicFramePr>
          <p:cNvPr id="5" name="Object 4"/>
          <p:cNvGraphicFramePr>
            <a:graphicFrameLocks noChangeAspect="1"/>
          </p:cNvGraphicFramePr>
          <p:nvPr>
            <p:extLst>
              <p:ext uri="{D42A27DB-BD31-4B8C-83A1-F6EECF244321}">
                <p14:modId xmlns:p14="http://schemas.microsoft.com/office/powerpoint/2010/main" val="3397509084"/>
              </p:ext>
            </p:extLst>
          </p:nvPr>
        </p:nvGraphicFramePr>
        <p:xfrm>
          <a:off x="1162067" y="2743211"/>
          <a:ext cx="5459529" cy="1926710"/>
        </p:xfrm>
        <a:graphic>
          <a:graphicData uri="http://schemas.openxmlformats.org/presentationml/2006/ole">
            <mc:AlternateContent xmlns:mc="http://schemas.openxmlformats.org/markup-compatibility/2006">
              <mc:Choice xmlns:v="urn:schemas-microsoft-com:vml" Requires="v">
                <p:oleObj spid="_x0000_s20550" name="Equation" r:id="rId3" imgW="1942893" imgH="685662" progId="Equation.3">
                  <p:embed/>
                </p:oleObj>
              </mc:Choice>
              <mc:Fallback>
                <p:oleObj name="Equation" r:id="rId3" imgW="1942893" imgH="685662"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2067" y="2743211"/>
                        <a:ext cx="5459529" cy="1926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213077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Phases of Quality Assurance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10.1</a:t>
            </a:r>
          </a:p>
        </p:txBody>
      </p:sp>
      <p:pic>
        <p:nvPicPr>
          <p:cNvPr id="5" name="Picture 3" descr="The graphic shows three boxes on a scale from the least to most progressive: inspection alone, process control, and continuous improvement."/>
          <p:cNvPicPr>
            <a:picLocks noChangeAspect="1"/>
          </p:cNvPicPr>
          <p:nvPr/>
        </p:nvPicPr>
        <p:blipFill rotWithShape="1">
          <a:blip r:embed="rId2">
            <a:extLst>
              <a:ext uri="{28A0092B-C50C-407E-A947-70E740481C1C}">
                <a14:useLocalDpi xmlns:a14="http://schemas.microsoft.com/office/drawing/2010/main" val="0"/>
              </a:ext>
            </a:extLst>
          </a:blip>
          <a:srcRect t="-4579" b="-8870"/>
          <a:stretch/>
        </p:blipFill>
        <p:spPr>
          <a:xfrm>
            <a:off x="457200" y="2080591"/>
            <a:ext cx="8229600" cy="3154018"/>
          </a:xfrm>
          <a:prstGeom prst="rect">
            <a:avLst/>
          </a:prstGeom>
        </p:spPr>
      </p:pic>
    </p:spTree>
    <p:extLst>
      <p:ext uri="{BB962C8B-B14F-4D97-AF65-F5344CB8AC3E}">
        <p14:creationId xmlns:p14="http://schemas.microsoft.com/office/powerpoint/2010/main" val="29490126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Improving Process Capability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solidFill>
                  <a:schemeClr val="tx1"/>
                </a:solidFill>
              </a:rPr>
              <a:t>Simplify</a:t>
            </a:r>
          </a:p>
          <a:p>
            <a:r>
              <a:rPr lang="en-US" b="1" dirty="0">
                <a:solidFill>
                  <a:schemeClr val="tx1"/>
                </a:solidFill>
              </a:rPr>
              <a:t>Standardize</a:t>
            </a:r>
          </a:p>
          <a:p>
            <a:r>
              <a:rPr lang="en-US" b="1" dirty="0">
                <a:solidFill>
                  <a:schemeClr val="tx1"/>
                </a:solidFill>
              </a:rPr>
              <a:t>Mistake-proof</a:t>
            </a:r>
          </a:p>
          <a:p>
            <a:r>
              <a:rPr lang="en-US" b="1" dirty="0">
                <a:solidFill>
                  <a:schemeClr val="tx1"/>
                </a:solidFill>
              </a:rPr>
              <a:t>Upgrade equipment</a:t>
            </a:r>
          </a:p>
          <a:p>
            <a:r>
              <a:rPr lang="en-US" b="1" dirty="0">
                <a:solidFill>
                  <a:schemeClr val="tx1"/>
                </a:solidFill>
              </a:rPr>
              <a:t>Automate</a:t>
            </a:r>
          </a:p>
        </p:txBody>
      </p:sp>
    </p:spTree>
    <p:extLst>
      <p:ext uri="{BB962C8B-B14F-4D97-AF65-F5344CB8AC3E}">
        <p14:creationId xmlns:p14="http://schemas.microsoft.com/office/powerpoint/2010/main" val="37894070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Taguchi Loss Function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10.7</a:t>
            </a:r>
          </a:p>
        </p:txBody>
      </p:sp>
      <p:pic>
        <p:nvPicPr>
          <p:cNvPr id="5" name="Picture 3" descr="A figure showing the traditional cost function along with the Taguchi cost function.&#10;"/>
          <p:cNvPicPr>
            <a:picLocks noChangeAspect="1"/>
          </p:cNvPicPr>
          <p:nvPr/>
        </p:nvPicPr>
        <p:blipFill>
          <a:blip r:embed="rId2" cstate="print">
            <a:extLst>
              <a:ext uri="{28A0092B-C50C-407E-A947-70E740481C1C}">
                <a14:useLocalDpi xmlns:a14="http://schemas.microsoft.com/office/drawing/2010/main" val="0"/>
              </a:ext>
            </a:extLst>
          </a:blip>
          <a:srcRect l="-5325" r="-5325"/>
          <a:stretch>
            <a:fillRect/>
          </a:stretch>
        </p:blipFill>
        <p:spPr>
          <a:xfrm>
            <a:off x="598394" y="1431235"/>
            <a:ext cx="8229600" cy="4572000"/>
          </a:xfrm>
          <a:prstGeom prst="rect">
            <a:avLst/>
          </a:prstGeom>
        </p:spPr>
      </p:pic>
    </p:spTree>
    <p:extLst>
      <p:ext uri="{BB962C8B-B14F-4D97-AF65-F5344CB8AC3E}">
        <p14:creationId xmlns:p14="http://schemas.microsoft.com/office/powerpoint/2010/main" val="6437106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Limitations of Capability Measures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marL="231775" indent="-231775">
              <a:spcBef>
                <a:spcPct val="50000"/>
              </a:spcBef>
            </a:pPr>
            <a:r>
              <a:rPr lang="en-US" b="1" dirty="0">
                <a:solidFill>
                  <a:schemeClr val="tx1"/>
                </a:solidFill>
              </a:rPr>
              <a:t>There are several risks of using capability measures:</a:t>
            </a:r>
          </a:p>
          <a:p>
            <a:pPr marL="347472" lvl="1" indent="-347472">
              <a:spcBef>
                <a:spcPct val="50000"/>
              </a:spcBef>
            </a:pPr>
            <a:r>
              <a:rPr lang="en-US" dirty="0">
                <a:solidFill>
                  <a:schemeClr val="tx1"/>
                </a:solidFill>
              </a:rPr>
              <a:t>The process may not be stable</a:t>
            </a:r>
          </a:p>
          <a:p>
            <a:pPr marL="347472" lvl="1" indent="-347472">
              <a:spcBef>
                <a:spcPct val="50000"/>
              </a:spcBef>
            </a:pPr>
            <a:r>
              <a:rPr lang="en-US" dirty="0">
                <a:solidFill>
                  <a:schemeClr val="tx1"/>
                </a:solidFill>
              </a:rPr>
              <a:t>The process output may not be normally distributed</a:t>
            </a:r>
          </a:p>
          <a:p>
            <a:pPr marL="347472" lvl="1" indent="-347472">
              <a:spcBef>
                <a:spcPct val="50000"/>
              </a:spcBef>
            </a:pPr>
            <a:r>
              <a:rPr lang="en-US" dirty="0">
                <a:solidFill>
                  <a:schemeClr val="tx1"/>
                </a:solidFill>
              </a:rPr>
              <a:t>The process is not centered but </a:t>
            </a:r>
            <a:r>
              <a:rPr lang="en-US" dirty="0" err="1">
                <a:solidFill>
                  <a:schemeClr val="tx1"/>
                </a:solidFill>
              </a:rPr>
              <a:t>C</a:t>
            </a:r>
            <a:r>
              <a:rPr lang="en-US" baseline="-25000" dirty="0" err="1">
                <a:solidFill>
                  <a:schemeClr val="tx1"/>
                </a:solidFill>
              </a:rPr>
              <a:t>p</a:t>
            </a:r>
            <a:r>
              <a:rPr lang="en-US" dirty="0">
                <a:solidFill>
                  <a:schemeClr val="tx1"/>
                </a:solidFill>
              </a:rPr>
              <a:t> is used</a:t>
            </a:r>
          </a:p>
        </p:txBody>
      </p:sp>
    </p:spTree>
    <p:extLst>
      <p:ext uri="{BB962C8B-B14F-4D97-AF65-F5344CB8AC3E}">
        <p14:creationId xmlns:p14="http://schemas.microsoft.com/office/powerpoint/2010/main" val="31329784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Operations Strategy</a:t>
            </a:r>
            <a:endParaRPr lang="en-IN" dirty="0"/>
          </a:p>
        </p:txBody>
      </p:sp>
      <p:sp>
        <p:nvSpPr>
          <p:cNvPr id="5" name="Content Placeholder 2"/>
          <p:cNvSpPr>
            <a:spLocks noGrp="1"/>
          </p:cNvSpPr>
          <p:nvPr>
            <p:ph sz="quarter" idx="11"/>
          </p:nvPr>
        </p:nvSpPr>
        <p:spPr>
          <a:xfrm>
            <a:off x="342900" y="1276709"/>
            <a:ext cx="8458200" cy="5084334"/>
          </a:xfrm>
        </p:spPr>
        <p:txBody>
          <a:bodyPr/>
          <a:lstStyle/>
          <a:p>
            <a:r>
              <a:rPr lang="en-US" b="1" dirty="0"/>
              <a:t>Quality is a primary consideration for nearly all customers</a:t>
            </a:r>
          </a:p>
          <a:p>
            <a:pPr lvl="1"/>
            <a:r>
              <a:rPr lang="en-US" dirty="0"/>
              <a:t>Achieving and maintaining quality standards is of strategic importance to all business organizations</a:t>
            </a:r>
          </a:p>
          <a:p>
            <a:pPr lvl="2"/>
            <a:r>
              <a:rPr lang="en-US" dirty="0"/>
              <a:t>Product and service design</a:t>
            </a:r>
          </a:p>
          <a:p>
            <a:pPr lvl="2"/>
            <a:r>
              <a:rPr lang="en-US" dirty="0"/>
              <a:t>Increase capability in order to move from extensive use of control charts and inspection to achieve desired quality outcomes</a:t>
            </a:r>
            <a:endParaRPr lang="en-US" sz="1800" dirty="0"/>
          </a:p>
        </p:txBody>
      </p:sp>
    </p:spTree>
    <p:extLst>
      <p:ext uri="{BB962C8B-B14F-4D97-AF65-F5344CB8AC3E}">
        <p14:creationId xmlns:p14="http://schemas.microsoft.com/office/powerpoint/2010/main" val="1940258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6F92C4D4-C867-4E2F-BF62-33A518B42728}"/>
              </a:ext>
            </a:extLst>
          </p:cNvPr>
          <p:cNvSpPr>
            <a:spLocks noGrp="1"/>
          </p:cNvSpPr>
          <p:nvPr>
            <p:ph type="title"/>
          </p:nvPr>
        </p:nvSpPr>
        <p:spPr/>
        <p:txBody>
          <a:bodyPr/>
          <a:lstStyle/>
          <a:p>
            <a:r>
              <a:rPr lang="en-US"/>
              <a:t>End of Main Content</a:t>
            </a:r>
            <a:endParaRPr lang="en-US" dirty="0"/>
          </a:p>
        </p:txBody>
      </p:sp>
      <p:sp>
        <p:nvSpPr>
          <p:cNvPr id="3" name="Footer Placeholder 2">
            <a:extLst>
              <a:ext uri="{FF2B5EF4-FFF2-40B4-BE49-F238E27FC236}">
                <a16:creationId xmlns:a16="http://schemas.microsoft.com/office/drawing/2014/main" id="{D630F02A-B1AC-4A6F-B7C6-6A288F03C29B}"/>
              </a:ext>
            </a:extLst>
          </p:cNvPr>
          <p:cNvSpPr>
            <a:spLocks noGrp="1"/>
          </p:cNvSpPr>
          <p:nvPr>
            <p:ph type="ftr" sz="quarter" idx="10"/>
          </p:nvPr>
        </p:nvSpPr>
        <p:spPr/>
        <p:txBody>
          <a:bodyPr/>
          <a:lstStyle/>
          <a:p>
            <a:pPr lvl="0"/>
            <a:r>
              <a:rPr lang="en-US" dirty="0"/>
              <a:t>© 2021 McGraw Hill. All rights reserved. Authorized only for instructor use in the classroom.</a:t>
            </a:r>
          </a:p>
          <a:p>
            <a:pPr lvl="0"/>
            <a:r>
              <a:rPr lang="en-US" dirty="0"/>
              <a:t>No reproduction or further distribution permitted without the prior written consent of McGraw Hill.</a:t>
            </a:r>
          </a:p>
        </p:txBody>
      </p:sp>
    </p:spTree>
    <p:extLst>
      <p:ext uri="{BB962C8B-B14F-4D97-AF65-F5344CB8AC3E}">
        <p14:creationId xmlns:p14="http://schemas.microsoft.com/office/powerpoint/2010/main" val="108048448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88242-31AB-427B-8857-866D707A4965}"/>
              </a:ext>
            </a:extLst>
          </p:cNvPr>
          <p:cNvSpPr>
            <a:spLocks noGrp="1"/>
          </p:cNvSpPr>
          <p:nvPr>
            <p:ph type="title"/>
          </p:nvPr>
        </p:nvSpPr>
        <p:spPr/>
        <p:txBody>
          <a:bodyPr/>
          <a:lstStyle/>
          <a:p>
            <a:r>
              <a:rPr lang="en-US" dirty="0"/>
              <a:t>Accessibility Content: Text Alternatives for Images</a:t>
            </a:r>
            <a:endParaRPr lang="en-IN" dirty="0"/>
          </a:p>
        </p:txBody>
      </p:sp>
    </p:spTree>
    <p:extLst>
      <p:ext uri="{BB962C8B-B14F-4D97-AF65-F5344CB8AC3E}">
        <p14:creationId xmlns:p14="http://schemas.microsoft.com/office/powerpoint/2010/main" val="19979305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How Much to Inspect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endParaRPr lang="en-IN" dirty="0"/>
          </a:p>
        </p:txBody>
      </p:sp>
      <p:sp>
        <p:nvSpPr>
          <p:cNvPr id="8" name="Content Placeholder 3"/>
          <p:cNvSpPr>
            <a:spLocks noGrp="1"/>
          </p:cNvSpPr>
          <p:nvPr>
            <p:ph sz="quarter" idx="16"/>
          </p:nvPr>
        </p:nvSpPr>
        <p:spPr/>
        <p:txBody>
          <a:bodyPr/>
          <a:lstStyle/>
          <a:p>
            <a:r>
              <a:rPr lang="en-US" dirty="0"/>
              <a:t>Three curves graphed: "cost of passing defectives" starts high then curves low; "cost of inspection" is a line starting at (0,0) that increases; the "total cost" curve is the addition of the two previous. The point on "total cost" above the intersection of the first two curves is labeled "Optimal." </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endParaRPr lang="en-IN" dirty="0"/>
          </a:p>
        </p:txBody>
      </p:sp>
    </p:spTree>
    <p:extLst>
      <p:ext uri="{BB962C8B-B14F-4D97-AF65-F5344CB8AC3E}">
        <p14:creationId xmlns:p14="http://schemas.microsoft.com/office/powerpoint/2010/main" val="417290121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Control Chart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endParaRPr lang="en-IN" dirty="0"/>
          </a:p>
        </p:txBody>
      </p:sp>
      <p:sp>
        <p:nvSpPr>
          <p:cNvPr id="8" name="Content Placeholder 3"/>
          <p:cNvSpPr>
            <a:spLocks noGrp="1"/>
          </p:cNvSpPr>
          <p:nvPr>
            <p:ph sz="quarter" idx="16"/>
          </p:nvPr>
        </p:nvSpPr>
        <p:spPr/>
        <p:txBody>
          <a:bodyPr/>
          <a:lstStyle/>
          <a:p>
            <a:r>
              <a:rPr lang="en-US" dirty="0"/>
              <a:t>Between the upper and lower control lines is the center dotted line, which represents the mean of the distribution. The data points fall between the two control lines 99.7% of the time, and are normal variation due to chance. Points that fall outside either control line are abnormal variation due to assignable sources. </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endParaRPr lang="en-IN" dirty="0"/>
          </a:p>
        </p:txBody>
      </p:sp>
    </p:spTree>
    <p:extLst>
      <p:ext uri="{BB962C8B-B14F-4D97-AF65-F5344CB8AC3E}">
        <p14:creationId xmlns:p14="http://schemas.microsoft.com/office/powerpoint/2010/main" val="279113578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Mean and Range Charts A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endParaRPr lang="en-IN" dirty="0"/>
          </a:p>
        </p:txBody>
      </p:sp>
      <p:sp>
        <p:nvSpPr>
          <p:cNvPr id="8" name="Content Placeholder 3"/>
          <p:cNvSpPr>
            <a:spLocks noGrp="1"/>
          </p:cNvSpPr>
          <p:nvPr>
            <p:ph sz="quarter" idx="16"/>
          </p:nvPr>
        </p:nvSpPr>
        <p:spPr/>
        <p:txBody>
          <a:bodyPr/>
          <a:lstStyle/>
          <a:p>
            <a:r>
              <a:rPr lang="en-US" dirty="0"/>
              <a:t>In part A, the sampling distribution for each point increases as the mean increases, while the range chart does not reveal the shift. In part B, the variability becomes larger for each sample point, but the mean chart does not reveal the shift. The range charge does reveal the increase in variability. </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endParaRPr lang="en-IN" dirty="0"/>
          </a:p>
        </p:txBody>
      </p:sp>
    </p:spTree>
    <p:extLst>
      <p:ext uri="{BB962C8B-B14F-4D97-AF65-F5344CB8AC3E}">
        <p14:creationId xmlns:p14="http://schemas.microsoft.com/office/powerpoint/2010/main" val="134376917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Nonrandom Patterns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endParaRPr lang="en-IN" dirty="0"/>
          </a:p>
        </p:txBody>
      </p:sp>
      <p:sp>
        <p:nvSpPr>
          <p:cNvPr id="8" name="Content Placeholder 3"/>
          <p:cNvSpPr>
            <a:spLocks noGrp="1"/>
          </p:cNvSpPr>
          <p:nvPr>
            <p:ph sz="quarter" idx="16"/>
          </p:nvPr>
        </p:nvSpPr>
        <p:spPr/>
        <p:txBody>
          <a:bodyPr/>
          <a:lstStyle/>
          <a:p>
            <a:r>
              <a:rPr lang="en-US" dirty="0"/>
              <a:t>A trend occurs when there is a sustained upward or downward movement. In this example, the points are generally increasing, with occasional dips. Cycles occur when there is a wave pattern. In this example, the graph starts high, then dips low, then high again, and so on. Bias occurs when there are too many observations on one side of the center line. In this example, almost all of the points are below the center line. Too much dispersion occurs when the values are too spread out. In this example, points jump up and down, but not in any pattern. </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endParaRPr lang="en-IN" dirty="0"/>
          </a:p>
        </p:txBody>
      </p:sp>
    </p:spTree>
    <p:extLst>
      <p:ext uri="{BB962C8B-B14F-4D97-AF65-F5344CB8AC3E}">
        <p14:creationId xmlns:p14="http://schemas.microsoft.com/office/powerpoint/2010/main" val="14026631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Inspection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Inspection</a:t>
            </a:r>
          </a:p>
          <a:p>
            <a:pPr lvl="1"/>
            <a:r>
              <a:rPr lang="en-US" dirty="0"/>
              <a:t>An appraisal activity that compares goods or services to a standard</a:t>
            </a:r>
          </a:p>
          <a:p>
            <a:pPr lvl="1"/>
            <a:r>
              <a:rPr lang="en-US" dirty="0"/>
              <a:t>Inspection issues:</a:t>
            </a:r>
          </a:p>
          <a:p>
            <a:pPr lvl="2" indent="-283464"/>
            <a:r>
              <a:rPr lang="en-US" dirty="0"/>
              <a:t>How much to inspect and how often</a:t>
            </a:r>
          </a:p>
          <a:p>
            <a:pPr lvl="2" indent="-283464"/>
            <a:r>
              <a:rPr lang="en-US" dirty="0"/>
              <a:t>At what points in the process to inspect</a:t>
            </a:r>
          </a:p>
          <a:p>
            <a:pPr lvl="2" indent="-283464"/>
            <a:r>
              <a:rPr lang="en-US" dirty="0"/>
              <a:t>Whether to inspect in a centralized or on-site location</a:t>
            </a:r>
          </a:p>
          <a:p>
            <a:pPr lvl="2" indent="-283464"/>
            <a:r>
              <a:rPr lang="en-US" dirty="0"/>
              <a:t>Whether to inspect attributes or variables</a:t>
            </a:r>
          </a:p>
        </p:txBody>
      </p:sp>
    </p:spTree>
    <p:extLst>
      <p:ext uri="{BB962C8B-B14F-4D97-AF65-F5344CB8AC3E}">
        <p14:creationId xmlns:p14="http://schemas.microsoft.com/office/powerpoint/2010/main" val="61363046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Process Capability (cont.)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endParaRPr lang="en-IN" dirty="0"/>
          </a:p>
        </p:txBody>
      </p:sp>
      <p:sp>
        <p:nvSpPr>
          <p:cNvPr id="8" name="Content Placeholder 3"/>
          <p:cNvSpPr>
            <a:spLocks noGrp="1"/>
          </p:cNvSpPr>
          <p:nvPr>
            <p:ph sz="quarter" idx="16"/>
          </p:nvPr>
        </p:nvSpPr>
        <p:spPr/>
        <p:txBody>
          <a:bodyPr/>
          <a:lstStyle/>
          <a:p>
            <a:r>
              <a:rPr lang="en-US" dirty="0"/>
              <a:t>The first curve has its lower and upper specification at the ends of the distribution - process variability seems to just match specifications. The second curve has its lower and upper specification beyond the ends of the distribution - process variability is well within specifications. The third curve has its lower and upper specification inside the ends of the distribution - process variability exceeds specifications. </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endParaRPr lang="en-IN" dirty="0"/>
          </a:p>
        </p:txBody>
      </p:sp>
    </p:spTree>
    <p:extLst>
      <p:ext uri="{BB962C8B-B14F-4D97-AF65-F5344CB8AC3E}">
        <p14:creationId xmlns:p14="http://schemas.microsoft.com/office/powerpoint/2010/main" val="37078665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How Much to Inspect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10.2</a:t>
            </a:r>
          </a:p>
        </p:txBody>
      </p:sp>
      <p:pic>
        <p:nvPicPr>
          <p:cNvPr id="5" name="Picture 3" descr="A graph showing optimal cost as a function of amount of inspection.&#10;"/>
          <p:cNvPicPr>
            <a:picLocks noChangeAspect="1"/>
          </p:cNvPicPr>
          <p:nvPr/>
        </p:nvPicPr>
        <p:blipFill>
          <a:blip r:embed="rId2" cstate="print">
            <a:extLst>
              <a:ext uri="{28A0092B-C50C-407E-A947-70E740481C1C}">
                <a14:useLocalDpi xmlns:a14="http://schemas.microsoft.com/office/drawing/2010/main" val="0"/>
              </a:ext>
            </a:extLst>
          </a:blip>
          <a:srcRect l="-3031" r="-3031"/>
          <a:stretch>
            <a:fillRect/>
          </a:stretch>
        </p:blipFill>
        <p:spPr>
          <a:xfrm>
            <a:off x="457200" y="1321142"/>
            <a:ext cx="8229600" cy="4572000"/>
          </a:xfrm>
          <a:prstGeom prst="rect">
            <a:avLst/>
          </a:prstGeom>
        </p:spPr>
      </p:pic>
      <p:sp>
        <p:nvSpPr>
          <p:cNvPr id="6" name="Text Placeholder 4">
            <a:extLst>
              <a:ext uri="{FF2B5EF4-FFF2-40B4-BE49-F238E27FC236}">
                <a16:creationId xmlns:a16="http://schemas.microsoft.com/office/drawing/2014/main" id="{9233F846-8565-43DC-8D8E-574A74D93A50}"/>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endParaRPr lang="en-US" dirty="0">
              <a:hlinkClick r:id="" action="ppaction://noaction"/>
            </a:endParaRPr>
          </a:p>
        </p:txBody>
      </p:sp>
    </p:spTree>
    <p:extLst>
      <p:ext uri="{BB962C8B-B14F-4D97-AF65-F5344CB8AC3E}">
        <p14:creationId xmlns:p14="http://schemas.microsoft.com/office/powerpoint/2010/main" val="23112966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Where to Inspect in the Process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Typical inspection points:</a:t>
            </a:r>
          </a:p>
          <a:p>
            <a:pPr lvl="1"/>
            <a:r>
              <a:rPr lang="en-US" dirty="0"/>
              <a:t>Raw materials and purchased parts</a:t>
            </a:r>
          </a:p>
          <a:p>
            <a:pPr lvl="1"/>
            <a:r>
              <a:rPr lang="en-US" dirty="0"/>
              <a:t>Finished products</a:t>
            </a:r>
          </a:p>
          <a:p>
            <a:pPr lvl="1"/>
            <a:r>
              <a:rPr lang="en-US" dirty="0"/>
              <a:t>Before a costly operation</a:t>
            </a:r>
          </a:p>
          <a:p>
            <a:pPr lvl="1"/>
            <a:r>
              <a:rPr lang="en-US" dirty="0"/>
              <a:t>Before an irreversible process</a:t>
            </a:r>
          </a:p>
          <a:p>
            <a:pPr lvl="1"/>
            <a:r>
              <a:rPr lang="en-US" dirty="0"/>
              <a:t>Before a covering process</a:t>
            </a:r>
          </a:p>
        </p:txBody>
      </p:sp>
    </p:spTree>
    <p:extLst>
      <p:ext uri="{BB962C8B-B14F-4D97-AF65-F5344CB8AC3E}">
        <p14:creationId xmlns:p14="http://schemas.microsoft.com/office/powerpoint/2010/main" val="27627352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Example of inspection at a Hotel/Motel</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10.2</a:t>
            </a:r>
          </a:p>
        </p:txBody>
      </p:sp>
      <p:graphicFrame>
        <p:nvGraphicFramePr>
          <p:cNvPr id="5" name="Table 3">
            <a:extLst>
              <a:ext uri="{FF2B5EF4-FFF2-40B4-BE49-F238E27FC236}">
                <a16:creationId xmlns:a16="http://schemas.microsoft.com/office/drawing/2014/main" id="{880A1A3F-4991-401D-B6CE-33DEEFE570A8}"/>
              </a:ext>
            </a:extLst>
          </p:cNvPr>
          <p:cNvGraphicFramePr>
            <a:graphicFrameLocks noGrp="1"/>
          </p:cNvGraphicFramePr>
          <p:nvPr>
            <p:extLst>
              <p:ext uri="{D42A27DB-BD31-4B8C-83A1-F6EECF244321}">
                <p14:modId xmlns:p14="http://schemas.microsoft.com/office/powerpoint/2010/main" val="3168585014"/>
              </p:ext>
            </p:extLst>
          </p:nvPr>
        </p:nvGraphicFramePr>
        <p:xfrm>
          <a:off x="884582" y="1295397"/>
          <a:ext cx="7581900" cy="4267205"/>
        </p:xfrm>
        <a:graphic>
          <a:graphicData uri="http://schemas.openxmlformats.org/drawingml/2006/table">
            <a:tbl>
              <a:tblPr firstRow="1" bandRow="1">
                <a:tableStyleId>{5C22544A-7EE6-4342-B048-85BDC9FD1C3A}</a:tableStyleId>
              </a:tblPr>
              <a:tblGrid>
                <a:gridCol w="2819400">
                  <a:extLst>
                    <a:ext uri="{9D8B030D-6E8A-4147-A177-3AD203B41FA5}">
                      <a16:colId xmlns:a16="http://schemas.microsoft.com/office/drawing/2014/main" val="586765097"/>
                    </a:ext>
                  </a:extLst>
                </a:gridCol>
                <a:gridCol w="4762500">
                  <a:extLst>
                    <a:ext uri="{9D8B030D-6E8A-4147-A177-3AD203B41FA5}">
                      <a16:colId xmlns:a16="http://schemas.microsoft.com/office/drawing/2014/main" val="1214960804"/>
                    </a:ext>
                  </a:extLst>
                </a:gridCol>
              </a:tblGrid>
              <a:tr h="438155">
                <a:tc>
                  <a:txBody>
                    <a:bodyPr/>
                    <a:lstStyle/>
                    <a:p>
                      <a:pPr marL="0" indent="171450" algn="l" rtl="0" eaLnBrk="1" fontAlgn="b" latinLnBrk="0" hangingPunct="1"/>
                      <a:r>
                        <a:rPr kumimoji="0" lang="en-US" sz="1800" b="1" u="none" strike="noStrike" kern="1200" dirty="0">
                          <a:solidFill>
                            <a:schemeClr val="dk1"/>
                          </a:solidFill>
                          <a:effectLst/>
                          <a:latin typeface="+mn-lt"/>
                          <a:ea typeface="+mn-ea"/>
                          <a:cs typeface="+mn-cs"/>
                        </a:rPr>
                        <a:t> Inspection Point</a:t>
                      </a: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D1CBAF"/>
                    </a:solidFill>
                  </a:tcPr>
                </a:tc>
                <a:tc>
                  <a:txBody>
                    <a:bodyPr/>
                    <a:lstStyle/>
                    <a:p>
                      <a:pPr marL="0" indent="171450" algn="l" fontAlgn="b"/>
                      <a:r>
                        <a:rPr lang="en-US" sz="1800" b="1" u="none" strike="noStrike" dirty="0">
                          <a:effectLst/>
                        </a:rPr>
                        <a:t> </a:t>
                      </a:r>
                      <a:r>
                        <a:rPr lang="en-US" sz="1800" b="1" u="none" strike="noStrike" dirty="0">
                          <a:solidFill>
                            <a:schemeClr val="tx1"/>
                          </a:solidFill>
                          <a:effectLst/>
                        </a:rPr>
                        <a:t>Characteristics</a:t>
                      </a:r>
                      <a:endParaRPr lang="en-US" sz="1800" b="1" i="0" u="none" strike="noStrike" dirty="0">
                        <a:solidFill>
                          <a:schemeClr val="tx1"/>
                        </a:solidFill>
                        <a:effectLst/>
                        <a:latin typeface="Calibri" panose="020F0502020204030204" pitchFamily="34" charset="0"/>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D1CBAF"/>
                    </a:solidFill>
                  </a:tcPr>
                </a:tc>
                <a:extLst>
                  <a:ext uri="{0D108BD9-81ED-4DB2-BD59-A6C34878D82A}">
                    <a16:rowId xmlns:a16="http://schemas.microsoft.com/office/drawing/2014/main" val="3461419965"/>
                  </a:ext>
                </a:extLst>
              </a:tr>
              <a:tr h="419100">
                <a:tc>
                  <a:txBody>
                    <a:bodyPr/>
                    <a:lstStyle/>
                    <a:p>
                      <a:pPr marL="0" indent="171450" algn="l" rtl="0" fontAlgn="ctr"/>
                      <a:r>
                        <a:rPr lang="en-US" sz="1800" u="none" strike="noStrike" dirty="0">
                          <a:effectLst/>
                        </a:rPr>
                        <a:t>Accounting/billing </a:t>
                      </a:r>
                      <a:endParaRPr lang="en-US" sz="1800" b="0" i="0" u="none" strike="noStrike" dirty="0">
                        <a:solidFill>
                          <a:srgbClr val="211D1E"/>
                        </a:solidFill>
                        <a:effectLst/>
                        <a:latin typeface="Constantia" panose="02030602050306030303" pitchFamily="18" charset="0"/>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tc>
                  <a:txBody>
                    <a:bodyPr/>
                    <a:lstStyle/>
                    <a:p>
                      <a:pPr marL="0" indent="171450" algn="l" rtl="0" fontAlgn="ctr"/>
                      <a:r>
                        <a:rPr lang="en-US" sz="1800" u="none" strike="noStrike" dirty="0">
                          <a:effectLst/>
                        </a:rPr>
                        <a:t>Accuracy, timeliness </a:t>
                      </a:r>
                      <a:endParaRPr lang="en-US" sz="1800" b="0" i="0" u="none" strike="noStrike" dirty="0">
                        <a:solidFill>
                          <a:srgbClr val="211D1E"/>
                        </a:solidFill>
                        <a:effectLst/>
                        <a:latin typeface="Constantia" panose="02030602050306030303" pitchFamily="18" charset="0"/>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extLst>
                  <a:ext uri="{0D108BD9-81ED-4DB2-BD59-A6C34878D82A}">
                    <a16:rowId xmlns:a16="http://schemas.microsoft.com/office/drawing/2014/main" val="3635695070"/>
                  </a:ext>
                </a:extLst>
              </a:tr>
              <a:tr h="419100">
                <a:tc>
                  <a:txBody>
                    <a:bodyPr/>
                    <a:lstStyle/>
                    <a:p>
                      <a:pPr marL="0" indent="171450" algn="l" rtl="0" fontAlgn="ctr"/>
                      <a:r>
                        <a:rPr lang="en-US" sz="1800" u="none" strike="noStrike" dirty="0">
                          <a:effectLst/>
                        </a:rPr>
                        <a:t>Building and grounds </a:t>
                      </a:r>
                      <a:endParaRPr lang="en-US" sz="1800" b="0" i="0" u="none" strike="noStrike" dirty="0">
                        <a:solidFill>
                          <a:srgbClr val="211D1E"/>
                        </a:solidFill>
                        <a:effectLst/>
                        <a:latin typeface="Constantia" panose="02030602050306030303" pitchFamily="18" charset="0"/>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tc>
                  <a:txBody>
                    <a:bodyPr/>
                    <a:lstStyle/>
                    <a:p>
                      <a:pPr marL="0" indent="171450" algn="l" rtl="0" fontAlgn="ctr"/>
                      <a:r>
                        <a:rPr lang="en-US" sz="1800" u="none" strike="noStrike" dirty="0">
                          <a:effectLst/>
                        </a:rPr>
                        <a:t>Appearance and safety </a:t>
                      </a:r>
                      <a:endParaRPr lang="en-US" sz="1800" b="0" i="0" u="none" strike="noStrike" dirty="0">
                        <a:solidFill>
                          <a:srgbClr val="211D1E"/>
                        </a:solidFill>
                        <a:effectLst/>
                        <a:latin typeface="Constantia" panose="02030602050306030303" pitchFamily="18" charset="0"/>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extLst>
                  <a:ext uri="{0D108BD9-81ED-4DB2-BD59-A6C34878D82A}">
                    <a16:rowId xmlns:a16="http://schemas.microsoft.com/office/drawing/2014/main" val="3256528829"/>
                  </a:ext>
                </a:extLst>
              </a:tr>
              <a:tr h="438150">
                <a:tc>
                  <a:txBody>
                    <a:bodyPr/>
                    <a:lstStyle/>
                    <a:p>
                      <a:pPr marL="0" indent="171450" algn="l" rtl="0" fontAlgn="ctr"/>
                      <a:r>
                        <a:rPr lang="en-US" sz="1800" u="none" strike="noStrike" dirty="0">
                          <a:effectLst/>
                        </a:rPr>
                        <a:t>Main desk </a:t>
                      </a:r>
                      <a:endParaRPr lang="en-US" sz="1800" b="0" i="0" u="none" strike="noStrike" dirty="0">
                        <a:solidFill>
                          <a:srgbClr val="211D1E"/>
                        </a:solidFill>
                        <a:effectLst/>
                        <a:latin typeface="Constantia" panose="02030602050306030303" pitchFamily="18" charset="0"/>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tc>
                  <a:txBody>
                    <a:bodyPr/>
                    <a:lstStyle/>
                    <a:p>
                      <a:pPr marL="0" indent="171450" algn="l" rtl="0" fontAlgn="ctr"/>
                      <a:r>
                        <a:rPr lang="en-US" sz="1800" u="none" strike="noStrike" dirty="0">
                          <a:effectLst/>
                        </a:rPr>
                        <a:t>Appearance, waiting times, accuracy of bills </a:t>
                      </a:r>
                      <a:endParaRPr lang="en-US" sz="1800" b="0" i="0" u="none" strike="noStrike" dirty="0">
                        <a:solidFill>
                          <a:srgbClr val="211D1E"/>
                        </a:solidFill>
                        <a:effectLst/>
                        <a:latin typeface="Constantia" panose="02030602050306030303" pitchFamily="18" charset="0"/>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extLst>
                  <a:ext uri="{0D108BD9-81ED-4DB2-BD59-A6C34878D82A}">
                    <a16:rowId xmlns:a16="http://schemas.microsoft.com/office/drawing/2014/main" val="3492670450"/>
                  </a:ext>
                </a:extLst>
              </a:tr>
              <a:tr h="400050">
                <a:tc>
                  <a:txBody>
                    <a:bodyPr/>
                    <a:lstStyle/>
                    <a:p>
                      <a:pPr marL="0" indent="171450" algn="l" rtl="0" fontAlgn="ctr"/>
                      <a:r>
                        <a:rPr lang="en-US" sz="1800" u="none" strike="noStrike" dirty="0">
                          <a:effectLst/>
                        </a:rPr>
                        <a:t>Maid service </a:t>
                      </a:r>
                      <a:endParaRPr lang="en-US" sz="1800" b="0" i="0" u="none" strike="noStrike" dirty="0">
                        <a:solidFill>
                          <a:srgbClr val="211D1E"/>
                        </a:solidFill>
                        <a:effectLst/>
                        <a:latin typeface="Constantia" panose="02030602050306030303" pitchFamily="18" charset="0"/>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tc>
                  <a:txBody>
                    <a:bodyPr/>
                    <a:lstStyle/>
                    <a:p>
                      <a:pPr marL="0" indent="171450" algn="l" rtl="0" fontAlgn="ctr"/>
                      <a:r>
                        <a:rPr lang="en-US" sz="1800" u="none" strike="noStrike" dirty="0">
                          <a:effectLst/>
                        </a:rPr>
                        <a:t>Completeness, productivity </a:t>
                      </a:r>
                      <a:endParaRPr lang="en-US" sz="1800" b="0" i="0" u="none" strike="noStrike" dirty="0">
                        <a:solidFill>
                          <a:srgbClr val="211D1E"/>
                        </a:solidFill>
                        <a:effectLst/>
                        <a:latin typeface="Constantia" panose="02030602050306030303" pitchFamily="18" charset="0"/>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extLst>
                  <a:ext uri="{0D108BD9-81ED-4DB2-BD59-A6C34878D82A}">
                    <a16:rowId xmlns:a16="http://schemas.microsoft.com/office/drawing/2014/main" val="3787520087"/>
                  </a:ext>
                </a:extLst>
              </a:tr>
              <a:tr h="419100">
                <a:tc>
                  <a:txBody>
                    <a:bodyPr/>
                    <a:lstStyle/>
                    <a:p>
                      <a:pPr marL="0" indent="171450" algn="l" rtl="0" fontAlgn="ctr"/>
                      <a:r>
                        <a:rPr lang="en-US" sz="1800" u="none" strike="noStrike" dirty="0">
                          <a:effectLst/>
                        </a:rPr>
                        <a:t>Personnel </a:t>
                      </a:r>
                      <a:endParaRPr lang="en-US" sz="1800" b="0" i="0" u="none" strike="noStrike" dirty="0">
                        <a:solidFill>
                          <a:srgbClr val="211D1E"/>
                        </a:solidFill>
                        <a:effectLst/>
                        <a:latin typeface="Constantia" panose="02030602050306030303" pitchFamily="18" charset="0"/>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tc>
                  <a:txBody>
                    <a:bodyPr/>
                    <a:lstStyle/>
                    <a:p>
                      <a:pPr marL="0" indent="171450" algn="l" rtl="0" fontAlgn="ctr"/>
                      <a:r>
                        <a:rPr lang="en-US" sz="1800" u="none" strike="noStrike" dirty="0">
                          <a:effectLst/>
                        </a:rPr>
                        <a:t>Appearance, manners, productivity </a:t>
                      </a:r>
                      <a:endParaRPr lang="en-US" sz="1800" b="0" i="0" u="none" strike="noStrike" dirty="0">
                        <a:solidFill>
                          <a:srgbClr val="211D1E"/>
                        </a:solidFill>
                        <a:effectLst/>
                        <a:latin typeface="Constantia" panose="02030602050306030303" pitchFamily="18" charset="0"/>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extLst>
                  <a:ext uri="{0D108BD9-81ED-4DB2-BD59-A6C34878D82A}">
                    <a16:rowId xmlns:a16="http://schemas.microsoft.com/office/drawing/2014/main" val="2805661651"/>
                  </a:ext>
                </a:extLst>
              </a:tr>
              <a:tr h="495300">
                <a:tc>
                  <a:txBody>
                    <a:bodyPr/>
                    <a:lstStyle/>
                    <a:p>
                      <a:pPr marL="0" indent="171450" algn="l" rtl="0" fontAlgn="ctr"/>
                      <a:r>
                        <a:rPr lang="en-US" sz="1800" u="none" strike="noStrike" dirty="0">
                          <a:effectLst/>
                        </a:rPr>
                        <a:t>Reservations/occupancy </a:t>
                      </a:r>
                      <a:endParaRPr lang="en-US" sz="1800" b="0" i="0" u="none" strike="noStrike" dirty="0">
                        <a:solidFill>
                          <a:srgbClr val="211D1E"/>
                        </a:solidFill>
                        <a:effectLst/>
                        <a:latin typeface="Constantia" panose="02030602050306030303" pitchFamily="18" charset="0"/>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tc>
                  <a:txBody>
                    <a:bodyPr/>
                    <a:lstStyle/>
                    <a:p>
                      <a:pPr marL="0" indent="171450" algn="l" rtl="0" fontAlgn="ctr"/>
                      <a:r>
                        <a:rPr lang="en-US" sz="1800" u="none" strike="noStrike" dirty="0">
                          <a:effectLst/>
                        </a:rPr>
                        <a:t>Over/underbooking, percent occupancy </a:t>
                      </a:r>
                      <a:endParaRPr lang="en-US" sz="1800" b="0" i="0" u="none" strike="noStrike" dirty="0">
                        <a:solidFill>
                          <a:srgbClr val="211D1E"/>
                        </a:solidFill>
                        <a:effectLst/>
                        <a:latin typeface="Constantia" panose="02030602050306030303" pitchFamily="18" charset="0"/>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extLst>
                  <a:ext uri="{0D108BD9-81ED-4DB2-BD59-A6C34878D82A}">
                    <a16:rowId xmlns:a16="http://schemas.microsoft.com/office/drawing/2014/main" val="1693403625"/>
                  </a:ext>
                </a:extLst>
              </a:tr>
              <a:tr h="419100">
                <a:tc>
                  <a:txBody>
                    <a:bodyPr/>
                    <a:lstStyle/>
                    <a:p>
                      <a:pPr marL="0" indent="171450" algn="l" rtl="0" fontAlgn="ctr"/>
                      <a:r>
                        <a:rPr lang="en-US" sz="1800" u="none" strike="noStrike" dirty="0">
                          <a:effectLst/>
                        </a:rPr>
                        <a:t>Restaurants </a:t>
                      </a:r>
                      <a:endParaRPr lang="en-US" sz="1800" b="0" i="0" u="none" strike="noStrike" dirty="0">
                        <a:solidFill>
                          <a:srgbClr val="211D1E"/>
                        </a:solidFill>
                        <a:effectLst/>
                        <a:latin typeface="Constantia" panose="02030602050306030303" pitchFamily="18" charset="0"/>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tc>
                  <a:txBody>
                    <a:bodyPr/>
                    <a:lstStyle/>
                    <a:p>
                      <a:pPr marL="0" indent="171450" algn="l" rtl="0" fontAlgn="ctr"/>
                      <a:r>
                        <a:rPr lang="en-US" sz="1800" u="none" strike="noStrike" dirty="0">
                          <a:effectLst/>
                        </a:rPr>
                        <a:t>Kitchen, menus, meals, bills </a:t>
                      </a:r>
                      <a:endParaRPr lang="en-US" sz="1800" b="0" i="0" u="none" strike="noStrike" dirty="0">
                        <a:solidFill>
                          <a:srgbClr val="211D1E"/>
                        </a:solidFill>
                        <a:effectLst/>
                        <a:latin typeface="Constantia" panose="02030602050306030303" pitchFamily="18" charset="0"/>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extLst>
                  <a:ext uri="{0D108BD9-81ED-4DB2-BD59-A6C34878D82A}">
                    <a16:rowId xmlns:a16="http://schemas.microsoft.com/office/drawing/2014/main" val="2869724572"/>
                  </a:ext>
                </a:extLst>
              </a:tr>
              <a:tr h="438150">
                <a:tc>
                  <a:txBody>
                    <a:bodyPr/>
                    <a:lstStyle/>
                    <a:p>
                      <a:pPr marL="0" indent="171450" algn="l" rtl="0" fontAlgn="ctr"/>
                      <a:r>
                        <a:rPr lang="en-US" sz="1800" u="none" strike="noStrike" dirty="0">
                          <a:effectLst/>
                        </a:rPr>
                        <a:t>Room service </a:t>
                      </a:r>
                      <a:endParaRPr lang="en-US" sz="1800" b="0" i="0" u="none" strike="noStrike" dirty="0">
                        <a:solidFill>
                          <a:srgbClr val="211D1E"/>
                        </a:solidFill>
                        <a:effectLst/>
                        <a:latin typeface="Constantia" panose="02030602050306030303" pitchFamily="18" charset="0"/>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tc>
                  <a:txBody>
                    <a:bodyPr/>
                    <a:lstStyle/>
                    <a:p>
                      <a:pPr marL="0" indent="171450" algn="l" rtl="0" fontAlgn="ctr"/>
                      <a:r>
                        <a:rPr lang="en-US" sz="1800" u="none" strike="noStrike" dirty="0">
                          <a:effectLst/>
                        </a:rPr>
                        <a:t>Waiting time, quality of food </a:t>
                      </a:r>
                      <a:endParaRPr lang="en-US" sz="1800" b="0" i="0" u="none" strike="noStrike" dirty="0">
                        <a:solidFill>
                          <a:srgbClr val="211D1E"/>
                        </a:solidFill>
                        <a:effectLst/>
                        <a:latin typeface="Constantia" panose="02030602050306030303" pitchFamily="18" charset="0"/>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extLst>
                  <a:ext uri="{0D108BD9-81ED-4DB2-BD59-A6C34878D82A}">
                    <a16:rowId xmlns:a16="http://schemas.microsoft.com/office/drawing/2014/main" val="1816807517"/>
                  </a:ext>
                </a:extLst>
              </a:tr>
              <a:tr h="381000">
                <a:tc>
                  <a:txBody>
                    <a:bodyPr/>
                    <a:lstStyle/>
                    <a:p>
                      <a:pPr marL="0" indent="171450" algn="l" rtl="0" fontAlgn="ctr"/>
                      <a:r>
                        <a:rPr lang="en-US" sz="1800" u="none" strike="noStrike" dirty="0">
                          <a:effectLst/>
                        </a:rPr>
                        <a:t>Supplies </a:t>
                      </a:r>
                      <a:endParaRPr lang="en-US" sz="1800" b="0" i="0" u="none" strike="noStrike" dirty="0">
                        <a:solidFill>
                          <a:srgbClr val="211D1E"/>
                        </a:solidFill>
                        <a:effectLst/>
                        <a:latin typeface="Constantia" panose="02030602050306030303" pitchFamily="18" charset="0"/>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tc>
                  <a:txBody>
                    <a:bodyPr/>
                    <a:lstStyle/>
                    <a:p>
                      <a:pPr marL="0" indent="171450" algn="l" rtl="0" fontAlgn="ctr"/>
                      <a:r>
                        <a:rPr lang="en-US" sz="1800" u="none" strike="noStrike" dirty="0">
                          <a:effectLst/>
                        </a:rPr>
                        <a:t>Ordering, receiving, inventories </a:t>
                      </a:r>
                      <a:endParaRPr lang="en-US" sz="1800" b="0" i="0" u="none" strike="noStrike" dirty="0">
                        <a:solidFill>
                          <a:srgbClr val="211D1E"/>
                        </a:solidFill>
                        <a:effectLst/>
                        <a:latin typeface="Constantia" panose="02030602050306030303" pitchFamily="18" charset="0"/>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E6E3D2"/>
                    </a:solidFill>
                  </a:tcPr>
                </a:tc>
                <a:extLst>
                  <a:ext uri="{0D108BD9-81ED-4DB2-BD59-A6C34878D82A}">
                    <a16:rowId xmlns:a16="http://schemas.microsoft.com/office/drawing/2014/main" val="1497515022"/>
                  </a:ext>
                </a:extLst>
              </a:tr>
            </a:tbl>
          </a:graphicData>
        </a:graphic>
      </p:graphicFrame>
    </p:spTree>
    <p:extLst>
      <p:ext uri="{BB962C8B-B14F-4D97-AF65-F5344CB8AC3E}">
        <p14:creationId xmlns:p14="http://schemas.microsoft.com/office/powerpoint/2010/main" val="20361126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Off-Site vs. On-Site Inspection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96788" cy="365760"/>
          </a:xfrm>
        </p:spPr>
        <p:txBody>
          <a:bodyPr/>
          <a:lstStyle/>
          <a:p>
            <a:r>
              <a:rPr lang="en-US" sz="1800" b="1" dirty="0">
                <a:solidFill>
                  <a:schemeClr val="tx1"/>
                </a:solidFill>
              </a:rPr>
              <a:t>LO 10.2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solidFill>
                  <a:schemeClr val="tx1"/>
                </a:solidFill>
              </a:rPr>
              <a:t>Effects on cost and level of disruption are a major issue in selecting centralized versus on-site inspection</a:t>
            </a:r>
          </a:p>
          <a:p>
            <a:pPr lvl="1"/>
            <a:r>
              <a:rPr lang="en-US" dirty="0">
                <a:solidFill>
                  <a:schemeClr val="tx1"/>
                </a:solidFill>
              </a:rPr>
              <a:t>Off-Site</a:t>
            </a:r>
          </a:p>
          <a:p>
            <a:pPr lvl="2"/>
            <a:r>
              <a:rPr lang="en-US" dirty="0">
                <a:solidFill>
                  <a:schemeClr val="tx1"/>
                </a:solidFill>
              </a:rPr>
              <a:t>Specialized tests that may best be completed in a lab</a:t>
            </a:r>
          </a:p>
          <a:p>
            <a:pPr marL="914400" lvl="3" indent="-279400">
              <a:buFont typeface="Arial" pitchFamily="34" charset="0"/>
              <a:buChar char="•"/>
            </a:pPr>
            <a:r>
              <a:rPr lang="en-US" sz="1800" dirty="0"/>
              <a:t>More specialized testing equipment</a:t>
            </a:r>
          </a:p>
          <a:p>
            <a:pPr marL="914400" lvl="3" indent="-279400">
              <a:buFont typeface="Arial" pitchFamily="34" charset="0"/>
              <a:buChar char="•"/>
            </a:pPr>
            <a:r>
              <a:rPr lang="en-US" sz="1800" dirty="0"/>
              <a:t>More favorable testing environment</a:t>
            </a:r>
          </a:p>
          <a:p>
            <a:pPr lvl="1"/>
            <a:r>
              <a:rPr lang="en-US" dirty="0">
                <a:solidFill>
                  <a:schemeClr val="tx1"/>
                </a:solidFill>
              </a:rPr>
              <a:t>On-Site</a:t>
            </a:r>
          </a:p>
          <a:p>
            <a:pPr lvl="2"/>
            <a:r>
              <a:rPr lang="en-US" dirty="0">
                <a:solidFill>
                  <a:schemeClr val="tx1"/>
                </a:solidFill>
              </a:rPr>
              <a:t>Quicker decisions are rendered</a:t>
            </a:r>
          </a:p>
          <a:p>
            <a:pPr lvl="2"/>
            <a:r>
              <a:rPr lang="en-US" dirty="0">
                <a:solidFill>
                  <a:schemeClr val="tx1"/>
                </a:solidFill>
              </a:rPr>
              <a:t>Avoid introduction of extraneous factors</a:t>
            </a:r>
          </a:p>
          <a:p>
            <a:pPr lvl="2"/>
            <a:r>
              <a:rPr lang="en-US" dirty="0">
                <a:solidFill>
                  <a:schemeClr val="tx1"/>
                </a:solidFill>
              </a:rPr>
              <a:t>Quality at the source</a:t>
            </a:r>
          </a:p>
        </p:txBody>
      </p:sp>
    </p:spTree>
    <p:extLst>
      <p:ext uri="{BB962C8B-B14F-4D97-AF65-F5344CB8AC3E}">
        <p14:creationId xmlns:p14="http://schemas.microsoft.com/office/powerpoint/2010/main" val="3894465758"/>
      </p:ext>
    </p:extLst>
  </p:cSld>
  <p:clrMapOvr>
    <a:masterClrMapping/>
  </p:clrMapOvr>
</p:sld>
</file>

<file path=ppt/theme/theme1.xml><?xml version="1.0" encoding="utf-8"?>
<a:theme xmlns:a="http://schemas.openxmlformats.org/drawingml/2006/main" name="Title Slides 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84F6219E-3D47-41AC-9893-1108D06AA07D}"/>
    </a:ext>
  </a:extLst>
</a:theme>
</file>

<file path=ppt/theme/theme2.xml><?xml version="1.0" encoding="utf-8"?>
<a:theme xmlns:a="http://schemas.openxmlformats.org/drawingml/2006/main" name="MainContentSlideMaster">
  <a:themeElements>
    <a:clrScheme name="Custom 127">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B385948E-CF34-4CE8-9AC7-28DE40FDC656}"/>
    </a:ext>
  </a:extLst>
</a:theme>
</file>

<file path=ppt/theme/theme3.xml><?xml version="1.0" encoding="utf-8"?>
<a:theme xmlns:a="http://schemas.openxmlformats.org/drawingml/2006/main" name="Closing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FEE61EC3-6634-45B5-BF77-FBC9B835BC79}"/>
    </a:ext>
  </a:extLst>
</a:theme>
</file>

<file path=ppt/theme/theme4.xml><?xml version="1.0" encoding="utf-8"?>
<a:theme xmlns:a="http://schemas.openxmlformats.org/drawingml/2006/main" name="DividerSlide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A15A20A0-BEE6-47A5-BC6B-F87134FBF13C}"/>
    </a:ext>
  </a:extLst>
</a:theme>
</file>

<file path=ppt/theme/theme5.xml><?xml version="1.0" encoding="utf-8"?>
<a:theme xmlns:a="http://schemas.openxmlformats.org/drawingml/2006/main" name="ImageDescriptionAppendixSlideMaster">
  <a:themeElements>
    <a:clrScheme name="Custom 12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22313DF8-AA3F-4A8D-9652-6DDC53D759ED}"/>
    </a:ext>
  </a:extLst>
</a:theme>
</file>

<file path=ppt/theme/theme6.xml><?xml version="1.0" encoding="utf-8"?>
<a:theme xmlns:a="http://schemas.openxmlformats.org/drawingml/2006/main" name="1_MainContentSlideMaster">
  <a:themeElements>
    <a:clrScheme name="Custom 127">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B385948E-CF34-4CE8-9AC7-28DE40FDC656}"/>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MHHE_Generic Accessible PPT Template_Editorial_v9_2019</Template>
  <TotalTime>956</TotalTime>
  <Words>2211</Words>
  <Application>Microsoft Office PowerPoint</Application>
  <PresentationFormat>On-screen Show (4:3)</PresentationFormat>
  <Paragraphs>379</Paragraphs>
  <Slides>50</Slides>
  <Notes>1</Notes>
  <HiddenSlides>6</HiddenSlides>
  <MMClips>0</MMClips>
  <ScaleCrop>false</ScaleCrop>
  <HeadingPairs>
    <vt:vector size="8" baseType="variant">
      <vt:variant>
        <vt:lpstr>Fonts Used</vt:lpstr>
      </vt:variant>
      <vt:variant>
        <vt:i4>4</vt:i4>
      </vt:variant>
      <vt:variant>
        <vt:lpstr>Theme</vt:lpstr>
      </vt:variant>
      <vt:variant>
        <vt:i4>6</vt:i4>
      </vt:variant>
      <vt:variant>
        <vt:lpstr>Embedded OLE Servers</vt:lpstr>
      </vt:variant>
      <vt:variant>
        <vt:i4>1</vt:i4>
      </vt:variant>
      <vt:variant>
        <vt:lpstr>Slide Titles</vt:lpstr>
      </vt:variant>
      <vt:variant>
        <vt:i4>50</vt:i4>
      </vt:variant>
    </vt:vector>
  </HeadingPairs>
  <TitlesOfParts>
    <vt:vector size="61" baseType="lpstr">
      <vt:lpstr>Arial</vt:lpstr>
      <vt:lpstr>Calibri</vt:lpstr>
      <vt:lpstr>Constantia</vt:lpstr>
      <vt:lpstr>Times New Roman</vt:lpstr>
      <vt:lpstr>Title Slides Master</vt:lpstr>
      <vt:lpstr>MainContentSlideMaster</vt:lpstr>
      <vt:lpstr>ClosingMaster</vt:lpstr>
      <vt:lpstr>DividerSlideMaster</vt:lpstr>
      <vt:lpstr>ImageDescriptionAppendixSlideMaster</vt:lpstr>
      <vt:lpstr>1_MainContentSlideMaster</vt:lpstr>
      <vt:lpstr>Equation</vt:lpstr>
      <vt:lpstr>Chapter 10</vt:lpstr>
      <vt:lpstr>Chapter 10: Learning Objectives</vt:lpstr>
      <vt:lpstr>What Is Quality Control?</vt:lpstr>
      <vt:lpstr>Phases of Quality Assurance</vt:lpstr>
      <vt:lpstr>Inspection</vt:lpstr>
      <vt:lpstr>How Much to Inspect</vt:lpstr>
      <vt:lpstr>Where to Inspect in the Process</vt:lpstr>
      <vt:lpstr>Example of inspection at a Hotel/Motel</vt:lpstr>
      <vt:lpstr>Off-Site vs. On-Site Inspection</vt:lpstr>
      <vt:lpstr>Statistical Process Control (SPC)</vt:lpstr>
      <vt:lpstr>Process Variability</vt:lpstr>
      <vt:lpstr>Variation</vt:lpstr>
      <vt:lpstr>Sampling and Sampling Distribution</vt:lpstr>
      <vt:lpstr>Sampling and Sampling Distribution (cont.)</vt:lpstr>
      <vt:lpstr>Control Process</vt:lpstr>
      <vt:lpstr>Control Charts: The Voice of the Process</vt:lpstr>
      <vt:lpstr>Control Chart</vt:lpstr>
      <vt:lpstr>Errors</vt:lpstr>
      <vt:lpstr>Type I Error</vt:lpstr>
      <vt:lpstr>Observations from Sample Distribution</vt:lpstr>
      <vt:lpstr>Control Charts for Variables</vt:lpstr>
      <vt:lpstr>Establishing Control Limits</vt:lpstr>
      <vt:lpstr>X-Bar Chart: Control Limits</vt:lpstr>
      <vt:lpstr>Range Chart: Control Limits</vt:lpstr>
      <vt:lpstr>Factors for Three Sigma Control Charts</vt:lpstr>
      <vt:lpstr>Mean and Range Charts A</vt:lpstr>
      <vt:lpstr>Mean and Range Charts B</vt:lpstr>
      <vt:lpstr>Using Mean and Range Charts</vt:lpstr>
      <vt:lpstr>Control Charts for Attributes</vt:lpstr>
      <vt:lpstr>Use a p-chart:</vt:lpstr>
      <vt:lpstr>p-chart Control Limits</vt:lpstr>
      <vt:lpstr>Use a c-chart:</vt:lpstr>
      <vt:lpstr>Managerial Considerations</vt:lpstr>
      <vt:lpstr>Run Tests</vt:lpstr>
      <vt:lpstr>Nonrandom Patterns</vt:lpstr>
      <vt:lpstr>Process Capability</vt:lpstr>
      <vt:lpstr>Process Capability (cont.)</vt:lpstr>
      <vt:lpstr>Cp</vt:lpstr>
      <vt:lpstr>Cpk</vt:lpstr>
      <vt:lpstr>Improving Process Capability</vt:lpstr>
      <vt:lpstr>Taguchi Loss Function</vt:lpstr>
      <vt:lpstr>Limitations of Capability Measures</vt:lpstr>
      <vt:lpstr>Operations Strategy</vt:lpstr>
      <vt:lpstr>End of Main Content</vt:lpstr>
      <vt:lpstr>Accessibility Content: Text Alternatives for Images</vt:lpstr>
      <vt:lpstr>How Much to Inspect - Text Alternative</vt:lpstr>
      <vt:lpstr>Control Chart - Text Alternative</vt:lpstr>
      <vt:lpstr>Mean and Range Charts A - Text Alternative</vt:lpstr>
      <vt:lpstr>Nonrandom Patterns - Text Alternative</vt:lpstr>
      <vt:lpstr>Process Capability (cont.) - Text Alternative</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One of Four Title Slide Options</dc:title>
  <dc:creator>Prasanna kumar. Tripathy</dc:creator>
  <cp:keywords>PPT</cp:keywords>
  <cp:lastModifiedBy>Beena Adhikari</cp:lastModifiedBy>
  <cp:revision>297</cp:revision>
  <dcterms:created xsi:type="dcterms:W3CDTF">2019-07-27T05:34:11Z</dcterms:created>
  <dcterms:modified xsi:type="dcterms:W3CDTF">2020-05-20T15:26:36Z</dcterms:modified>
</cp:coreProperties>
</file>