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56"/>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 id="361" r:id="rId38"/>
    <p:sldId id="362" r:id="rId39"/>
    <p:sldId id="363" r:id="rId40"/>
    <p:sldId id="364" r:id="rId41"/>
    <p:sldId id="365" r:id="rId42"/>
    <p:sldId id="366" r:id="rId43"/>
    <p:sldId id="367" r:id="rId44"/>
    <p:sldId id="368" r:id="rId45"/>
    <p:sldId id="369" r:id="rId46"/>
    <p:sldId id="370" r:id="rId47"/>
    <p:sldId id="371" r:id="rId48"/>
    <p:sldId id="260" r:id="rId49"/>
    <p:sldId id="289" r:id="rId50"/>
    <p:sldId id="396" r:id="rId51"/>
    <p:sldId id="397" r:id="rId52"/>
    <p:sldId id="398" r:id="rId53"/>
    <p:sldId id="399" r:id="rId54"/>
    <p:sldId id="400"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66"/>
            <p14:sldId id="367"/>
            <p14:sldId id="368"/>
            <p14:sldId id="369"/>
            <p14:sldId id="370"/>
            <p14:sldId id="371"/>
            <p14:sldId id="260"/>
          </p14:sldIdLst>
        </p14:section>
        <p14:section name="Appendix: Image Descriptions for Unsighted Students" id="{E4F7C652-8322-4E64-93D1-0C50D02F8316}">
          <p14:sldIdLst>
            <p14:sldId id="289"/>
            <p14:sldId id="396"/>
            <p14:sldId id="397"/>
            <p14:sldId id="398"/>
            <p14:sldId id="399"/>
            <p14:sldId id="40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a:srgbClr val="E6E3D2"/>
    <a:srgbClr val="D1CBAF"/>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3073" autoAdjust="0"/>
  </p:normalViewPr>
  <p:slideViewPr>
    <p:cSldViewPr snapToGrid="0" showGuides="1">
      <p:cViewPr varScale="1">
        <p:scale>
          <a:sx n="90" d="100"/>
          <a:sy n="90" d="100"/>
        </p:scale>
        <p:origin x="282" y="90"/>
      </p:cViewPr>
      <p:guideLst>
        <p:guide pos="3264"/>
        <p:guide orient="horz" pos="2256"/>
        <p:guide pos="5640"/>
      </p:guideLst>
    </p:cSldViewPr>
  </p:slideViewPr>
  <p:outlineViewPr>
    <p:cViewPr>
      <p:scale>
        <a:sx n="33" d="100"/>
        <a:sy n="33" d="100"/>
      </p:scale>
      <p:origin x="0" y="2986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commentAuthors" Target="commentAuthor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5/20/2020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550668621"/>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84013859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247335493"/>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996117494"/>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106189936"/>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6197789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10031203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3597404415"/>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17275901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0.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image" Target="../media/image1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image" Target="../media/image16.wmf"/></Relationships>
</file>

<file path=ppt/slides/_rels/slide31.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9.vml"/><Relationship Id="rId4" Type="http://schemas.openxmlformats.org/officeDocument/2006/relationships/image" Target="../media/image18.wmf"/></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21.wmf"/><Relationship Id="rId5" Type="http://schemas.openxmlformats.org/officeDocument/2006/relationships/oleObject" Target="../embeddings/oleObject11.bin"/><Relationship Id="rId4" Type="http://schemas.openxmlformats.org/officeDocument/2006/relationships/image" Target="../media/image20.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23.wmf"/><Relationship Id="rId5" Type="http://schemas.openxmlformats.org/officeDocument/2006/relationships/oleObject" Target="../embeddings/oleObject13.bin"/><Relationship Id="rId4" Type="http://schemas.openxmlformats.org/officeDocument/2006/relationships/image" Target="../media/image22.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6.xml"/><Relationship Id="rId1" Type="http://schemas.openxmlformats.org/officeDocument/2006/relationships/vmlDrawing" Target="../drawings/vmlDrawing12.vml"/><Relationship Id="rId4" Type="http://schemas.openxmlformats.org/officeDocument/2006/relationships/image" Target="../media/image25.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13.vml"/><Relationship Id="rId5" Type="http://schemas.openxmlformats.org/officeDocument/2006/relationships/image" Target="../media/image27.png"/><Relationship Id="rId4" Type="http://schemas.openxmlformats.org/officeDocument/2006/relationships/image" Target="../media/image26.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12</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4"/>
            <a:ext cx="5321563" cy="517585"/>
          </a:xfrm>
        </p:spPr>
        <p:txBody>
          <a:bodyPr/>
          <a:lstStyle/>
          <a:p>
            <a:r>
              <a:rPr lang="en-US" sz="2000" b="1" dirty="0"/>
              <a:t>Inventory Management</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Inventory Counting Technologies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Universal product code (UPC)</a:t>
            </a:r>
          </a:p>
          <a:p>
            <a:pPr lvl="1"/>
            <a:r>
              <a:rPr lang="en-US" dirty="0"/>
              <a:t>Bar code printed on a label that has information about the item to which it is attached</a:t>
            </a:r>
          </a:p>
          <a:p>
            <a:pPr>
              <a:spcBef>
                <a:spcPts val="800"/>
              </a:spcBef>
            </a:pPr>
            <a:r>
              <a:rPr lang="en-US" b="1" dirty="0"/>
              <a:t>Radio frequency identification (RFID) tags</a:t>
            </a:r>
          </a:p>
          <a:p>
            <a:pPr lvl="1"/>
            <a:r>
              <a:rPr lang="en-US" dirty="0"/>
              <a:t>A technology that uses radio waves to identify objects, such as goods, in supply chains</a:t>
            </a:r>
          </a:p>
        </p:txBody>
      </p:sp>
    </p:spTree>
    <p:extLst>
      <p:ext uri="{BB962C8B-B14F-4D97-AF65-F5344CB8AC3E}">
        <p14:creationId xmlns:p14="http://schemas.microsoft.com/office/powerpoint/2010/main" val="4038696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Inventory Costs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sz="2000" b="1" dirty="0"/>
              <a:t>Purchase cost</a:t>
            </a:r>
          </a:p>
          <a:p>
            <a:pPr lvl="1">
              <a:spcBef>
                <a:spcPts val="400"/>
              </a:spcBef>
              <a:spcAft>
                <a:spcPts val="400"/>
              </a:spcAft>
            </a:pPr>
            <a:r>
              <a:rPr lang="en-US" sz="2000" dirty="0"/>
              <a:t>The amount paid to buy the inventory</a:t>
            </a:r>
          </a:p>
          <a:p>
            <a:pPr>
              <a:spcBef>
                <a:spcPts val="400"/>
              </a:spcBef>
              <a:spcAft>
                <a:spcPts val="400"/>
              </a:spcAft>
            </a:pPr>
            <a:r>
              <a:rPr lang="en-US" sz="2000" b="1" dirty="0"/>
              <a:t>Holding (carrying) costs</a:t>
            </a:r>
          </a:p>
          <a:p>
            <a:pPr lvl="1">
              <a:spcBef>
                <a:spcPts val="400"/>
              </a:spcBef>
              <a:spcAft>
                <a:spcPts val="400"/>
              </a:spcAft>
            </a:pPr>
            <a:r>
              <a:rPr lang="en-US" sz="2000" dirty="0"/>
              <a:t>Cost to carry an item in inventory for a length of time, usually a year</a:t>
            </a:r>
          </a:p>
          <a:p>
            <a:pPr>
              <a:spcBef>
                <a:spcPts val="400"/>
              </a:spcBef>
              <a:spcAft>
                <a:spcPts val="400"/>
              </a:spcAft>
            </a:pPr>
            <a:r>
              <a:rPr lang="en-US" sz="2000" b="1" dirty="0"/>
              <a:t>Ordering costs</a:t>
            </a:r>
          </a:p>
          <a:p>
            <a:pPr lvl="1">
              <a:spcBef>
                <a:spcPts val="400"/>
              </a:spcBef>
              <a:spcAft>
                <a:spcPts val="400"/>
              </a:spcAft>
            </a:pPr>
            <a:r>
              <a:rPr lang="en-US" sz="2000" dirty="0"/>
              <a:t>Costs of ordering and receiving inventory</a:t>
            </a:r>
          </a:p>
          <a:p>
            <a:pPr>
              <a:spcBef>
                <a:spcPts val="400"/>
              </a:spcBef>
              <a:spcAft>
                <a:spcPts val="400"/>
              </a:spcAft>
            </a:pPr>
            <a:r>
              <a:rPr lang="en-US" sz="2000" b="1" dirty="0"/>
              <a:t>Setup costs</a:t>
            </a:r>
          </a:p>
          <a:p>
            <a:pPr lvl="1">
              <a:spcBef>
                <a:spcPts val="400"/>
              </a:spcBef>
              <a:spcAft>
                <a:spcPts val="400"/>
              </a:spcAft>
            </a:pPr>
            <a:r>
              <a:rPr lang="en-US" sz="2000" dirty="0"/>
              <a:t>The costs involved in preparing equipment for a job</a:t>
            </a:r>
          </a:p>
          <a:p>
            <a:pPr lvl="1">
              <a:spcBef>
                <a:spcPts val="400"/>
              </a:spcBef>
              <a:spcAft>
                <a:spcPts val="400"/>
              </a:spcAft>
            </a:pPr>
            <a:r>
              <a:rPr lang="en-US" sz="2000" dirty="0"/>
              <a:t>Analogous to ordering costs</a:t>
            </a:r>
          </a:p>
          <a:p>
            <a:pPr>
              <a:spcBef>
                <a:spcPts val="400"/>
              </a:spcBef>
              <a:spcAft>
                <a:spcPts val="400"/>
              </a:spcAft>
            </a:pPr>
            <a:r>
              <a:rPr lang="en-US" sz="2000" b="1" dirty="0"/>
              <a:t>Shortage costs</a:t>
            </a:r>
          </a:p>
          <a:p>
            <a:pPr lvl="1">
              <a:spcBef>
                <a:spcPts val="400"/>
              </a:spcBef>
              <a:spcAft>
                <a:spcPts val="400"/>
              </a:spcAft>
            </a:pPr>
            <a:r>
              <a:rPr lang="en-US" sz="2000" dirty="0"/>
              <a:t>Costs resulting when demand exceeds the supply of inventory; often unrealized profit per unit</a:t>
            </a:r>
          </a:p>
        </p:txBody>
      </p:sp>
    </p:spTree>
    <p:extLst>
      <p:ext uri="{BB962C8B-B14F-4D97-AF65-F5344CB8AC3E}">
        <p14:creationId xmlns:p14="http://schemas.microsoft.com/office/powerpoint/2010/main" val="494163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ABC Classification System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85461"/>
            <a:ext cx="8458200" cy="4929008"/>
          </a:xfrm>
        </p:spPr>
        <p:txBody>
          <a:bodyPr/>
          <a:lstStyle/>
          <a:p>
            <a:pPr>
              <a:spcBef>
                <a:spcPts val="600"/>
              </a:spcBef>
              <a:spcAft>
                <a:spcPts val="600"/>
              </a:spcAft>
              <a:defRPr/>
            </a:pPr>
            <a:r>
              <a:rPr lang="en-US" sz="2000" b="1" dirty="0"/>
              <a:t>A-B-C approach</a:t>
            </a:r>
          </a:p>
          <a:p>
            <a:pPr lvl="1">
              <a:spcBef>
                <a:spcPts val="600"/>
              </a:spcBef>
              <a:spcAft>
                <a:spcPts val="600"/>
              </a:spcAft>
              <a:defRPr/>
            </a:pPr>
            <a:r>
              <a:rPr lang="en-US" sz="2000" dirty="0"/>
              <a:t>Classifying inventory according to some measure of importance, and allocating control efforts accordingly</a:t>
            </a:r>
          </a:p>
          <a:p>
            <a:pPr lvl="1">
              <a:spcBef>
                <a:spcPts val="600"/>
              </a:spcBef>
              <a:spcAft>
                <a:spcPts val="600"/>
              </a:spcAft>
              <a:defRPr/>
            </a:pPr>
            <a:r>
              <a:rPr lang="en-US" sz="2000" b="1" dirty="0"/>
              <a:t>A items </a:t>
            </a:r>
            <a:r>
              <a:rPr lang="en-US" sz="2000" dirty="0"/>
              <a:t>(very important)</a:t>
            </a:r>
          </a:p>
          <a:p>
            <a:pPr lvl="2">
              <a:spcBef>
                <a:spcPts val="600"/>
              </a:spcBef>
              <a:spcAft>
                <a:spcPts val="600"/>
              </a:spcAft>
              <a:defRPr/>
            </a:pPr>
            <a:r>
              <a:rPr lang="en-US" dirty="0"/>
              <a:t>10 to 20 percent of the number of items in inventory and about 60 to 70 percent of the annual dollar value</a:t>
            </a:r>
          </a:p>
          <a:p>
            <a:pPr lvl="1">
              <a:spcBef>
                <a:spcPts val="600"/>
              </a:spcBef>
              <a:spcAft>
                <a:spcPts val="600"/>
              </a:spcAft>
              <a:defRPr/>
            </a:pPr>
            <a:r>
              <a:rPr lang="en-US" sz="2000" b="1" dirty="0"/>
              <a:t>B items </a:t>
            </a:r>
            <a:r>
              <a:rPr lang="en-US" sz="2000" dirty="0"/>
              <a:t>(moderately important)</a:t>
            </a:r>
          </a:p>
          <a:p>
            <a:pPr lvl="1">
              <a:spcBef>
                <a:spcPts val="600"/>
              </a:spcBef>
              <a:spcAft>
                <a:spcPts val="600"/>
              </a:spcAft>
              <a:defRPr/>
            </a:pPr>
            <a:r>
              <a:rPr lang="en-US" sz="2000" b="1" dirty="0"/>
              <a:t>C items </a:t>
            </a:r>
            <a:r>
              <a:rPr lang="en-US" sz="2000" dirty="0"/>
              <a:t>(least important)</a:t>
            </a:r>
          </a:p>
          <a:p>
            <a:pPr lvl="2">
              <a:spcBef>
                <a:spcPts val="600"/>
              </a:spcBef>
              <a:spcAft>
                <a:spcPts val="600"/>
              </a:spcAft>
              <a:defRPr/>
            </a:pPr>
            <a:r>
              <a:rPr lang="en-US" dirty="0"/>
              <a:t>50 to 60 percent of the number</a:t>
            </a:r>
            <a:br>
              <a:rPr lang="en-US" dirty="0"/>
            </a:br>
            <a:r>
              <a:rPr lang="en-US" dirty="0"/>
              <a:t>of items in inventory but only </a:t>
            </a:r>
            <a:br>
              <a:rPr lang="en-US" dirty="0"/>
            </a:br>
            <a:r>
              <a:rPr lang="en-US" dirty="0"/>
              <a:t>about 10 to 15 percent of the</a:t>
            </a:r>
            <a:br>
              <a:rPr lang="en-US" dirty="0"/>
            </a:br>
            <a:r>
              <a:rPr lang="en-US" dirty="0"/>
              <a:t>annual dollar value</a:t>
            </a:r>
          </a:p>
        </p:txBody>
      </p:sp>
      <p:pic>
        <p:nvPicPr>
          <p:cNvPr id="5" name="Picture 4" descr="Coordinate plane with three points graphed: A(Low,High), B(Moderate,Moderate), C(High,Low). X-axis is % of items; y-axis is Annual $ value of item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0931" y="3790120"/>
            <a:ext cx="4288825" cy="2667000"/>
          </a:xfrm>
          <a:prstGeom prst="rect">
            <a:avLst/>
          </a:prstGeom>
        </p:spPr>
      </p:pic>
    </p:spTree>
    <p:extLst>
      <p:ext uri="{BB962C8B-B14F-4D97-AF65-F5344CB8AC3E}">
        <p14:creationId xmlns:p14="http://schemas.microsoft.com/office/powerpoint/2010/main" val="1912400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Cycle Counting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Cycle counting</a:t>
            </a:r>
          </a:p>
          <a:p>
            <a:pPr lvl="1">
              <a:spcBef>
                <a:spcPts val="600"/>
              </a:spcBef>
              <a:spcAft>
                <a:spcPts val="600"/>
              </a:spcAft>
            </a:pPr>
            <a:r>
              <a:rPr lang="en-US" dirty="0"/>
              <a:t>A physical count of items in inventory</a:t>
            </a:r>
          </a:p>
          <a:p>
            <a:pPr>
              <a:spcBef>
                <a:spcPts val="600"/>
              </a:spcBef>
              <a:spcAft>
                <a:spcPts val="600"/>
              </a:spcAft>
            </a:pPr>
            <a:r>
              <a:rPr lang="en-US" b="1" dirty="0"/>
              <a:t>Cycle counting management</a:t>
            </a:r>
          </a:p>
          <a:p>
            <a:pPr lvl="1">
              <a:spcBef>
                <a:spcPts val="600"/>
              </a:spcBef>
              <a:spcAft>
                <a:spcPts val="600"/>
              </a:spcAft>
            </a:pPr>
            <a:r>
              <a:rPr lang="en-US" dirty="0"/>
              <a:t>How much accuracy is needed?</a:t>
            </a:r>
          </a:p>
          <a:p>
            <a:pPr lvl="2">
              <a:spcBef>
                <a:spcPts val="600"/>
              </a:spcBef>
              <a:spcAft>
                <a:spcPts val="600"/>
              </a:spcAft>
            </a:pPr>
            <a:r>
              <a:rPr lang="en-US" sz="2200" dirty="0"/>
              <a:t>A items: ± 0.2 percent</a:t>
            </a:r>
          </a:p>
          <a:p>
            <a:pPr lvl="2">
              <a:spcBef>
                <a:spcPts val="600"/>
              </a:spcBef>
              <a:spcAft>
                <a:spcPts val="600"/>
              </a:spcAft>
            </a:pPr>
            <a:r>
              <a:rPr lang="en-US" sz="2200" dirty="0"/>
              <a:t>B items: ± 1 percent</a:t>
            </a:r>
          </a:p>
          <a:p>
            <a:pPr lvl="2">
              <a:spcBef>
                <a:spcPts val="600"/>
              </a:spcBef>
              <a:spcAft>
                <a:spcPts val="600"/>
              </a:spcAft>
            </a:pPr>
            <a:r>
              <a:rPr lang="en-US" sz="2200" dirty="0"/>
              <a:t>C items: ± 5 percent</a:t>
            </a:r>
          </a:p>
          <a:p>
            <a:pPr lvl="1">
              <a:spcBef>
                <a:spcPts val="600"/>
              </a:spcBef>
              <a:spcAft>
                <a:spcPts val="600"/>
              </a:spcAft>
            </a:pPr>
            <a:r>
              <a:rPr lang="en-US" dirty="0"/>
              <a:t>When should cycle counting be performed?</a:t>
            </a:r>
          </a:p>
          <a:p>
            <a:pPr lvl="1">
              <a:spcBef>
                <a:spcPts val="600"/>
              </a:spcBef>
              <a:spcAft>
                <a:spcPts val="600"/>
              </a:spcAft>
            </a:pPr>
            <a:r>
              <a:rPr lang="en-US" dirty="0"/>
              <a:t>Who should do it?</a:t>
            </a:r>
          </a:p>
        </p:txBody>
      </p:sp>
    </p:spTree>
    <p:extLst>
      <p:ext uri="{BB962C8B-B14F-4D97-AF65-F5344CB8AC3E}">
        <p14:creationId xmlns:p14="http://schemas.microsoft.com/office/powerpoint/2010/main" val="3726403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How Much to Order: EOQ Models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Economic order quantity models identify the optimal order quantity by minimizing the sum of annual costs that vary with order size and frequency</a:t>
            </a:r>
          </a:p>
          <a:p>
            <a:pPr marL="457200" lvl="1" indent="-457200">
              <a:buFont typeface="+mj-lt"/>
              <a:buAutoNum type="arabicPeriod"/>
            </a:pPr>
            <a:r>
              <a:rPr lang="en-US" dirty="0"/>
              <a:t>The basic economic order quantity model</a:t>
            </a:r>
          </a:p>
          <a:p>
            <a:pPr marL="457200" lvl="1" indent="-457200">
              <a:buFont typeface="+mj-lt"/>
              <a:buAutoNum type="arabicPeriod"/>
            </a:pPr>
            <a:r>
              <a:rPr lang="en-US" dirty="0"/>
              <a:t>The economic production quantity model</a:t>
            </a:r>
          </a:p>
          <a:p>
            <a:pPr marL="457200" lvl="1" indent="-457200">
              <a:buFont typeface="+mj-lt"/>
              <a:buAutoNum type="arabicPeriod"/>
            </a:pPr>
            <a:r>
              <a:rPr lang="en-US" dirty="0"/>
              <a:t>The quantity discount model</a:t>
            </a:r>
          </a:p>
        </p:txBody>
      </p:sp>
    </p:spTree>
    <p:extLst>
      <p:ext uri="{BB962C8B-B14F-4D97-AF65-F5344CB8AC3E}">
        <p14:creationId xmlns:p14="http://schemas.microsoft.com/office/powerpoint/2010/main" val="120254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EOQ Model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The basic EOQ model is used to find a fixed order quantity that will minimize total annual inventory costs</a:t>
            </a:r>
          </a:p>
          <a:p>
            <a:pPr>
              <a:spcBef>
                <a:spcPts val="600"/>
              </a:spcBef>
              <a:spcAft>
                <a:spcPts val="600"/>
              </a:spcAft>
            </a:pPr>
            <a:r>
              <a:rPr lang="en-US" b="1" dirty="0"/>
              <a:t>Assumptions:</a:t>
            </a:r>
          </a:p>
          <a:p>
            <a:pPr marL="457200" lvl="1" indent="-457200">
              <a:spcBef>
                <a:spcPts val="600"/>
              </a:spcBef>
              <a:spcAft>
                <a:spcPts val="600"/>
              </a:spcAft>
              <a:buFont typeface="+mj-lt"/>
              <a:buAutoNum type="arabicPeriod"/>
            </a:pPr>
            <a:r>
              <a:rPr lang="en-US" sz="2200" dirty="0"/>
              <a:t>Only one product is involved</a:t>
            </a:r>
          </a:p>
          <a:p>
            <a:pPr marL="457200" lvl="1" indent="-457200">
              <a:spcBef>
                <a:spcPts val="600"/>
              </a:spcBef>
              <a:spcAft>
                <a:spcPts val="600"/>
              </a:spcAft>
              <a:buFont typeface="+mj-lt"/>
              <a:buAutoNum type="arabicPeriod"/>
            </a:pPr>
            <a:r>
              <a:rPr lang="en-US" sz="2200" dirty="0"/>
              <a:t>Annual demand requirements are known</a:t>
            </a:r>
          </a:p>
          <a:p>
            <a:pPr marL="457200" lvl="1" indent="-457200">
              <a:spcBef>
                <a:spcPts val="600"/>
              </a:spcBef>
              <a:spcAft>
                <a:spcPts val="600"/>
              </a:spcAft>
              <a:buFont typeface="+mj-lt"/>
              <a:buAutoNum type="arabicPeriod"/>
            </a:pPr>
            <a:r>
              <a:rPr lang="en-US" sz="2200" dirty="0"/>
              <a:t>Demand is even throughout the year</a:t>
            </a:r>
          </a:p>
          <a:p>
            <a:pPr marL="457200" lvl="1" indent="-457200">
              <a:spcBef>
                <a:spcPts val="600"/>
              </a:spcBef>
              <a:spcAft>
                <a:spcPts val="600"/>
              </a:spcAft>
              <a:buFont typeface="+mj-lt"/>
              <a:buAutoNum type="arabicPeriod"/>
            </a:pPr>
            <a:r>
              <a:rPr lang="en-US" sz="2200" dirty="0"/>
              <a:t>Lead time does not vary</a:t>
            </a:r>
          </a:p>
          <a:p>
            <a:pPr marL="457200" lvl="1" indent="-457200">
              <a:spcBef>
                <a:spcPts val="600"/>
              </a:spcBef>
              <a:spcAft>
                <a:spcPts val="600"/>
              </a:spcAft>
              <a:buFont typeface="+mj-lt"/>
              <a:buAutoNum type="arabicPeriod"/>
            </a:pPr>
            <a:r>
              <a:rPr lang="en-US" sz="2200" dirty="0"/>
              <a:t>Each order is received in a single delivery</a:t>
            </a:r>
          </a:p>
          <a:p>
            <a:pPr marL="457200" lvl="1" indent="-457200">
              <a:spcBef>
                <a:spcPts val="600"/>
              </a:spcBef>
              <a:spcAft>
                <a:spcPts val="600"/>
              </a:spcAft>
              <a:buFont typeface="+mj-lt"/>
              <a:buAutoNum type="arabicPeriod"/>
            </a:pPr>
            <a:r>
              <a:rPr lang="en-US" sz="2200" dirty="0"/>
              <a:t>There are no quantity discounts</a:t>
            </a:r>
          </a:p>
        </p:txBody>
      </p:sp>
    </p:spTree>
    <p:extLst>
      <p:ext uri="{BB962C8B-B14F-4D97-AF65-F5344CB8AC3E}">
        <p14:creationId xmlns:p14="http://schemas.microsoft.com/office/powerpoint/2010/main" val="321198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Inventory Cycle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12.8</a:t>
            </a:r>
          </a:p>
        </p:txBody>
      </p:sp>
      <p:pic>
        <p:nvPicPr>
          <p:cNvPr id="13314" name="Picture 3" descr="A graph showing a profile of inventory over ti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888" y="1238250"/>
            <a:ext cx="7896225" cy="438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7EBC7786-4E25-4C6D-950B-0A977D932433}"/>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337763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Total Annual Cost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12.8</a:t>
            </a:r>
          </a:p>
        </p:txBody>
      </p:sp>
      <p:graphicFrame>
        <p:nvGraphicFramePr>
          <p:cNvPr id="5" name="Object 3"/>
          <p:cNvGraphicFramePr>
            <a:graphicFrameLocks noChangeAspect="1"/>
          </p:cNvGraphicFramePr>
          <p:nvPr>
            <p:extLst>
              <p:ext uri="{D42A27DB-BD31-4B8C-83A1-F6EECF244321}">
                <p14:modId xmlns:p14="http://schemas.microsoft.com/office/powerpoint/2010/main" val="1740716152"/>
              </p:ext>
            </p:extLst>
          </p:nvPr>
        </p:nvGraphicFramePr>
        <p:xfrm>
          <a:off x="990600" y="1447800"/>
          <a:ext cx="7162800" cy="3568700"/>
        </p:xfrm>
        <a:graphic>
          <a:graphicData uri="http://schemas.openxmlformats.org/presentationml/2006/ole">
            <mc:AlternateContent xmlns:mc="http://schemas.openxmlformats.org/markup-compatibility/2006">
              <mc:Choice xmlns:v="urn:schemas-microsoft-com:vml" Requires="v">
                <p:oleObj spid="_x0000_s14421" name="Equation" r:id="rId3" imgW="3593664" imgH="1790218" progId="Equation.3">
                  <p:embed/>
                </p:oleObj>
              </mc:Choice>
              <mc:Fallback>
                <p:oleObj name="Equation" r:id="rId3" imgW="3593664" imgH="1790218" progId="Equation.3">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447800"/>
                        <a:ext cx="7162800" cy="35687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8628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Goal: Total Cost Minimization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12.8</a:t>
            </a:r>
          </a:p>
        </p:txBody>
      </p:sp>
      <p:pic>
        <p:nvPicPr>
          <p:cNvPr id="15362" name="Picture 3" descr="Graph of U-shaped total cost curve with Holding Costs line starting at zero and increasing uniformly. Optimal order quantity passes through intersection of Ordering Costs and Holding Cos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712" y="1303182"/>
            <a:ext cx="7722577"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7058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Deriving EOQ</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3851"/>
            <a:ext cx="1073426" cy="378983"/>
          </a:xfrm>
        </p:spPr>
        <p:txBody>
          <a:bodyPr/>
          <a:lstStyle/>
          <a:p>
            <a:r>
              <a:rPr lang="en-US" sz="1800" b="1" dirty="0">
                <a:solidFill>
                  <a:schemeClr val="tx1"/>
                </a:solidFill>
              </a:rPr>
              <a:t>LO 12.8</a:t>
            </a:r>
          </a:p>
        </p:txBody>
      </p:sp>
      <p:sp>
        <p:nvSpPr>
          <p:cNvPr id="5" name="Content Placeholder 3"/>
          <p:cNvSpPr>
            <a:spLocks noGrp="1"/>
          </p:cNvSpPr>
          <p:nvPr>
            <p:ph sz="quarter" idx="14"/>
          </p:nvPr>
        </p:nvSpPr>
        <p:spPr>
          <a:xfrm>
            <a:off x="342900" y="1308100"/>
            <a:ext cx="8458200" cy="2018196"/>
          </a:xfrm>
        </p:spPr>
        <p:txBody>
          <a:bodyPr/>
          <a:lstStyle/>
          <a:p>
            <a:r>
              <a:rPr lang="en-US" dirty="0"/>
              <a:t>Using calculus, we take the derivative of the total cost function and set the derivative (slope) equal to zero and solve for </a:t>
            </a:r>
            <a:r>
              <a:rPr lang="en-US" i="1" dirty="0"/>
              <a:t>Q</a:t>
            </a:r>
            <a:r>
              <a:rPr lang="en-US" dirty="0"/>
              <a:t>.</a:t>
            </a:r>
          </a:p>
          <a:p>
            <a:r>
              <a:rPr lang="en-US" dirty="0"/>
              <a:t>The total cost curve reaches its minimum where the carrying and ordering costs are equal.</a:t>
            </a:r>
          </a:p>
        </p:txBody>
      </p:sp>
      <p:sp>
        <p:nvSpPr>
          <p:cNvPr id="6" name="Content Placeholder 4"/>
          <p:cNvSpPr>
            <a:spLocks noGrp="1"/>
          </p:cNvSpPr>
          <p:nvPr>
            <p:ph sz="quarter" idx="15"/>
          </p:nvPr>
        </p:nvSpPr>
        <p:spPr>
          <a:xfrm>
            <a:off x="939800" y="3764544"/>
            <a:ext cx="7467600" cy="1328156"/>
          </a:xfrm>
          <a:solidFill>
            <a:srgbClr val="DDD9C3"/>
          </a:solidFill>
        </p:spPr>
        <p:txBody>
          <a:bodyPr/>
          <a:lstStyle/>
          <a:p>
            <a:r>
              <a:rPr lang="en-US" dirty="0"/>
              <a:t> </a:t>
            </a:r>
          </a:p>
        </p:txBody>
      </p:sp>
      <p:graphicFrame>
        <p:nvGraphicFramePr>
          <p:cNvPr id="13" name="Object 5"/>
          <p:cNvGraphicFramePr>
            <a:graphicFrameLocks noChangeAspect="1"/>
          </p:cNvGraphicFramePr>
          <p:nvPr>
            <p:extLst>
              <p:ext uri="{D42A27DB-BD31-4B8C-83A1-F6EECF244321}">
                <p14:modId xmlns:p14="http://schemas.microsoft.com/office/powerpoint/2010/main" val="2633349949"/>
              </p:ext>
            </p:extLst>
          </p:nvPr>
        </p:nvGraphicFramePr>
        <p:xfrm>
          <a:off x="1317625" y="4025900"/>
          <a:ext cx="4670425" cy="774700"/>
        </p:xfrm>
        <a:graphic>
          <a:graphicData uri="http://schemas.openxmlformats.org/presentationml/2006/ole">
            <mc:AlternateContent xmlns:mc="http://schemas.openxmlformats.org/markup-compatibility/2006">
              <mc:Choice xmlns:v="urn:schemas-microsoft-com:vml" Requires="v">
                <p:oleObj spid="_x0000_s16467" name="Equation" r:id="rId3" imgW="2908080" imgH="482400" progId="Equation.DSMT4">
                  <p:embed/>
                </p:oleObj>
              </mc:Choice>
              <mc:Fallback>
                <p:oleObj name="Equation" r:id="rId3" imgW="2908080" imgH="482400" progId="Equation.DSMT4">
                  <p:embed/>
                  <p:pic>
                    <p:nvPicPr>
                      <p:cNvPr id="0" name=""/>
                      <p:cNvPicPr/>
                      <p:nvPr/>
                    </p:nvPicPr>
                    <p:blipFill>
                      <a:blip r:embed="rId4"/>
                      <a:stretch>
                        <a:fillRect/>
                      </a:stretch>
                    </p:blipFill>
                    <p:spPr>
                      <a:xfrm>
                        <a:off x="1317625" y="4025900"/>
                        <a:ext cx="4670425" cy="774700"/>
                      </a:xfrm>
                      <a:prstGeom prst="rect">
                        <a:avLst/>
                      </a:prstGeom>
                    </p:spPr>
                  </p:pic>
                </p:oleObj>
              </mc:Fallback>
            </mc:AlternateContent>
          </a:graphicData>
        </a:graphic>
      </p:graphicFrame>
      <p:sp>
        <p:nvSpPr>
          <p:cNvPr id="7" name="Content Placeholder 6"/>
          <p:cNvSpPr>
            <a:spLocks noGrp="1"/>
          </p:cNvSpPr>
          <p:nvPr>
            <p:ph sz="quarter" idx="16"/>
          </p:nvPr>
        </p:nvSpPr>
        <p:spPr>
          <a:xfrm>
            <a:off x="342900" y="5529488"/>
            <a:ext cx="8458200" cy="526755"/>
          </a:xfrm>
        </p:spPr>
        <p:txBody>
          <a:bodyPr/>
          <a:lstStyle/>
          <a:p>
            <a:r>
              <a:rPr lang="en-US" dirty="0"/>
              <a:t>Length of the optimal order cycle = Q</a:t>
            </a:r>
            <a:r>
              <a:rPr lang="en-US" baseline="-25000" dirty="0"/>
              <a:t>0</a:t>
            </a:r>
            <a:r>
              <a:rPr lang="en-US" dirty="0"/>
              <a:t> / D</a:t>
            </a:r>
          </a:p>
        </p:txBody>
      </p:sp>
    </p:spTree>
    <p:extLst>
      <p:ext uri="{BB962C8B-B14F-4D97-AF65-F5344CB8AC3E}">
        <p14:creationId xmlns:p14="http://schemas.microsoft.com/office/powerpoint/2010/main" val="756712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Chapter</a:t>
            </a:r>
            <a:r>
              <a:rPr lang="en-US" dirty="0"/>
              <a:t> 12: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1028700" indent="-971550">
              <a:spcBef>
                <a:spcPts val="300"/>
              </a:spcBef>
              <a:spcAft>
                <a:spcPts val="300"/>
              </a:spcAft>
            </a:pPr>
            <a:r>
              <a:rPr lang="en-US" sz="1600" b="1" dirty="0"/>
              <a:t>You should be able to:</a:t>
            </a:r>
          </a:p>
          <a:p>
            <a:pPr marL="1028700" lvl="1" indent="-971550">
              <a:spcBef>
                <a:spcPts val="300"/>
              </a:spcBef>
              <a:spcAft>
                <a:spcPts val="300"/>
              </a:spcAft>
              <a:buNone/>
            </a:pPr>
            <a:r>
              <a:rPr lang="en-US" sz="1600" dirty="0"/>
              <a:t>LO 12.1	Define the term </a:t>
            </a:r>
            <a:r>
              <a:rPr lang="en-US" sz="1600" i="1" dirty="0"/>
              <a:t>inventory</a:t>
            </a:r>
            <a:endParaRPr lang="en-US" sz="1600" dirty="0"/>
          </a:p>
          <a:p>
            <a:pPr marL="1028700" lvl="1" indent="-971550">
              <a:spcBef>
                <a:spcPts val="300"/>
              </a:spcBef>
              <a:spcAft>
                <a:spcPts val="300"/>
              </a:spcAft>
              <a:buNone/>
            </a:pPr>
            <a:r>
              <a:rPr lang="en-US" sz="1600" dirty="0"/>
              <a:t>LO 12.2	List the different types of inventory</a:t>
            </a:r>
          </a:p>
          <a:p>
            <a:pPr marL="1028700" lvl="1" indent="-971550">
              <a:spcBef>
                <a:spcPts val="300"/>
              </a:spcBef>
              <a:spcAft>
                <a:spcPts val="300"/>
              </a:spcAft>
              <a:buNone/>
            </a:pPr>
            <a:r>
              <a:rPr lang="en-US" sz="1600" dirty="0"/>
              <a:t>LO 12.3	Describe the main functions of inventories </a:t>
            </a:r>
          </a:p>
          <a:p>
            <a:pPr marL="1028700" lvl="1" indent="-971550">
              <a:spcBef>
                <a:spcPts val="300"/>
              </a:spcBef>
              <a:spcAft>
                <a:spcPts val="300"/>
              </a:spcAft>
              <a:buNone/>
            </a:pPr>
            <a:r>
              <a:rPr lang="en-US" sz="1600" dirty="0"/>
              <a:t>LO 12.4	Discuss the main requirements for effective management</a:t>
            </a:r>
          </a:p>
          <a:p>
            <a:pPr marL="1028700" lvl="1" indent="-971550">
              <a:spcBef>
                <a:spcPts val="300"/>
              </a:spcBef>
              <a:spcAft>
                <a:spcPts val="300"/>
              </a:spcAft>
              <a:buNone/>
            </a:pPr>
            <a:r>
              <a:rPr lang="en-US" sz="1600" dirty="0"/>
              <a:t>LO 12.5	Explain periodic and perpetual review systems</a:t>
            </a:r>
          </a:p>
          <a:p>
            <a:pPr marL="1028700" lvl="1" indent="-971550">
              <a:spcBef>
                <a:spcPts val="300"/>
              </a:spcBef>
              <a:spcAft>
                <a:spcPts val="300"/>
              </a:spcAft>
              <a:buNone/>
            </a:pPr>
            <a:r>
              <a:rPr lang="en-US" sz="1600" dirty="0"/>
              <a:t>LO 12.6	Describe the costs that are relevant for inventory management</a:t>
            </a:r>
          </a:p>
          <a:p>
            <a:pPr marL="1028700" lvl="1" indent="-971550">
              <a:spcBef>
                <a:spcPts val="300"/>
              </a:spcBef>
              <a:spcAft>
                <a:spcPts val="300"/>
              </a:spcAft>
              <a:buNone/>
            </a:pPr>
            <a:r>
              <a:rPr lang="en-US" sz="1600" dirty="0"/>
              <a:t>LO 12.7	Describe the A-B-C approach and explain how it is useful</a:t>
            </a:r>
          </a:p>
          <a:p>
            <a:pPr marL="1028700" lvl="1" indent="-971550">
              <a:spcBef>
                <a:spcPts val="300"/>
              </a:spcBef>
              <a:spcAft>
                <a:spcPts val="300"/>
              </a:spcAft>
              <a:buNone/>
            </a:pPr>
            <a:r>
              <a:rPr lang="en-US" sz="1600" dirty="0"/>
              <a:t>LO 12.8	Describe the basic EOQ model and its assumptions and solve typical problems</a:t>
            </a:r>
          </a:p>
          <a:p>
            <a:pPr marL="1028700" lvl="1" indent="-971550">
              <a:spcBef>
                <a:spcPts val="300"/>
              </a:spcBef>
              <a:spcAft>
                <a:spcPts val="300"/>
              </a:spcAft>
              <a:buNone/>
            </a:pPr>
            <a:r>
              <a:rPr lang="en-US" sz="1600" dirty="0"/>
              <a:t>LO 12.9	Describe the economic production quantity model and solve typical problems</a:t>
            </a:r>
          </a:p>
          <a:p>
            <a:pPr marL="1028700" lvl="1" indent="-971550">
              <a:spcBef>
                <a:spcPts val="300"/>
              </a:spcBef>
              <a:spcAft>
                <a:spcPts val="300"/>
              </a:spcAft>
              <a:buNone/>
            </a:pPr>
            <a:r>
              <a:rPr lang="en-US" sz="1600" dirty="0"/>
              <a:t>LO 12.10	Describe the quantity discount model and solve typical problems</a:t>
            </a:r>
          </a:p>
          <a:p>
            <a:pPr marL="1028700" lvl="1" indent="-971550">
              <a:spcBef>
                <a:spcPts val="300"/>
              </a:spcBef>
              <a:spcAft>
                <a:spcPts val="300"/>
              </a:spcAft>
              <a:buNone/>
            </a:pPr>
            <a:r>
              <a:rPr lang="en-US" sz="1600" dirty="0"/>
              <a:t>LO 12.11	Describe reorder point models and solve typical problems</a:t>
            </a:r>
          </a:p>
          <a:p>
            <a:pPr marL="1028700" lvl="1" indent="-971550">
              <a:spcBef>
                <a:spcPts val="300"/>
              </a:spcBef>
              <a:spcAft>
                <a:spcPts val="300"/>
              </a:spcAft>
              <a:buNone/>
            </a:pPr>
            <a:r>
              <a:rPr lang="en-US" sz="1600" dirty="0"/>
              <a:t>LO 12.12	Describe situations in which the fixed-order interval model is appropriate, and solve typical problems</a:t>
            </a:r>
          </a:p>
          <a:p>
            <a:pPr marL="1028700" lvl="1" indent="-971550">
              <a:spcBef>
                <a:spcPts val="300"/>
              </a:spcBef>
              <a:spcAft>
                <a:spcPts val="300"/>
              </a:spcAft>
              <a:buNone/>
            </a:pPr>
            <a:r>
              <a:rPr lang="en-US" sz="1600" dirty="0"/>
              <a:t>LO 12.13	Describe situations in which the single-period model is appropriate and solve typical problems</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Economic Production Quantity (EPQ)</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The batch mode is widely used in production. In certain instances, the capacity to produce a part exceeds its usage (demand rate).</a:t>
            </a:r>
          </a:p>
          <a:p>
            <a:pPr lvl="1">
              <a:spcBef>
                <a:spcPts val="600"/>
              </a:spcBef>
              <a:spcAft>
                <a:spcPts val="600"/>
              </a:spcAft>
            </a:pPr>
            <a:r>
              <a:rPr lang="en-US" dirty="0"/>
              <a:t>Assumptions</a:t>
            </a:r>
          </a:p>
          <a:p>
            <a:pPr lvl="2">
              <a:spcBef>
                <a:spcPts val="600"/>
              </a:spcBef>
              <a:spcAft>
                <a:spcPts val="600"/>
              </a:spcAft>
            </a:pPr>
            <a:r>
              <a:rPr lang="en-US" dirty="0"/>
              <a:t>Only one item is involved</a:t>
            </a:r>
          </a:p>
          <a:p>
            <a:pPr lvl="2">
              <a:spcBef>
                <a:spcPts val="600"/>
              </a:spcBef>
              <a:spcAft>
                <a:spcPts val="600"/>
              </a:spcAft>
            </a:pPr>
            <a:r>
              <a:rPr lang="en-US" dirty="0"/>
              <a:t>Annual demand requirements are known</a:t>
            </a:r>
          </a:p>
          <a:p>
            <a:pPr lvl="2">
              <a:spcBef>
                <a:spcPts val="600"/>
              </a:spcBef>
              <a:spcAft>
                <a:spcPts val="600"/>
              </a:spcAft>
            </a:pPr>
            <a:r>
              <a:rPr lang="en-US" dirty="0"/>
              <a:t>Usage rate is constant</a:t>
            </a:r>
          </a:p>
          <a:p>
            <a:pPr lvl="2">
              <a:spcBef>
                <a:spcPts val="600"/>
              </a:spcBef>
              <a:spcAft>
                <a:spcPts val="600"/>
              </a:spcAft>
            </a:pPr>
            <a:r>
              <a:rPr lang="en-US" dirty="0"/>
              <a:t>Usage occurs continually, but production occurs periodically</a:t>
            </a:r>
          </a:p>
          <a:p>
            <a:pPr lvl="2">
              <a:spcBef>
                <a:spcPts val="600"/>
              </a:spcBef>
              <a:spcAft>
                <a:spcPts val="600"/>
              </a:spcAft>
            </a:pPr>
            <a:r>
              <a:rPr lang="en-US" dirty="0"/>
              <a:t>The production rate is constant</a:t>
            </a:r>
          </a:p>
          <a:p>
            <a:pPr lvl="2">
              <a:spcBef>
                <a:spcPts val="600"/>
              </a:spcBef>
              <a:spcAft>
                <a:spcPts val="600"/>
              </a:spcAft>
            </a:pPr>
            <a:r>
              <a:rPr lang="en-US" dirty="0"/>
              <a:t>Lead time is known and constant</a:t>
            </a:r>
          </a:p>
          <a:p>
            <a:pPr lvl="2">
              <a:spcBef>
                <a:spcPts val="600"/>
              </a:spcBef>
              <a:spcAft>
                <a:spcPts val="600"/>
              </a:spcAft>
            </a:pPr>
            <a:r>
              <a:rPr lang="en-US" dirty="0"/>
              <a:t>There are no quantity discounts</a:t>
            </a:r>
            <a:endParaRPr lang="en-US" sz="1700" dirty="0"/>
          </a:p>
        </p:txBody>
      </p:sp>
    </p:spTree>
    <p:extLst>
      <p:ext uri="{BB962C8B-B14F-4D97-AF65-F5344CB8AC3E}">
        <p14:creationId xmlns:p14="http://schemas.microsoft.com/office/powerpoint/2010/main" val="2188341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EPQ: Inventory Profile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12.9</a:t>
            </a:r>
          </a:p>
        </p:txBody>
      </p:sp>
      <p:pic>
        <p:nvPicPr>
          <p:cNvPr id="17410" name="Picture 3" descr="A graph showing EPQ with incremental inventory buildu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709" y="1719263"/>
            <a:ext cx="7838583"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C8F8230E-3F6F-49EE-87B3-A87044321023}"/>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7544402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EPQ – Total Cost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12.9</a:t>
            </a:r>
          </a:p>
        </p:txBody>
      </p:sp>
      <p:graphicFrame>
        <p:nvGraphicFramePr>
          <p:cNvPr id="5" name="Object 3"/>
          <p:cNvGraphicFramePr>
            <a:graphicFrameLocks noGrp="1" noChangeAspect="1"/>
          </p:cNvGraphicFramePr>
          <p:nvPr>
            <p:extLst>
              <p:ext uri="{D42A27DB-BD31-4B8C-83A1-F6EECF244321}">
                <p14:modId xmlns:p14="http://schemas.microsoft.com/office/powerpoint/2010/main" val="1691411827"/>
              </p:ext>
            </p:extLst>
          </p:nvPr>
        </p:nvGraphicFramePr>
        <p:xfrm>
          <a:off x="2036763" y="1671638"/>
          <a:ext cx="4306887" cy="4043362"/>
        </p:xfrm>
        <a:graphic>
          <a:graphicData uri="http://schemas.openxmlformats.org/presentationml/2006/ole">
            <mc:AlternateContent xmlns:mc="http://schemas.openxmlformats.org/markup-compatibility/2006">
              <mc:Choice xmlns:v="urn:schemas-microsoft-com:vml" Requires="v">
                <p:oleObj spid="_x0000_s18510" name="Equation" r:id="rId3" imgW="2276280" imgH="2130120" progId="Equation.3">
                  <p:embed/>
                </p:oleObj>
              </mc:Choice>
              <mc:Fallback>
                <p:oleObj name="Equation" r:id="rId3" imgW="2276280" imgH="2130120" progId="Equation.3">
                  <p:embed/>
                  <p:pic>
                    <p:nvPicPr>
                      <p:cNvPr id="0"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6763" y="1671638"/>
                        <a:ext cx="4306887" cy="4043362"/>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46611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Economic Production Quantity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12.9</a:t>
            </a:r>
          </a:p>
        </p:txBody>
      </p:sp>
      <p:graphicFrame>
        <p:nvGraphicFramePr>
          <p:cNvPr id="5" name="Object 3"/>
          <p:cNvGraphicFramePr>
            <a:graphicFrameLocks noGrp="1" noChangeAspect="1"/>
          </p:cNvGraphicFramePr>
          <p:nvPr>
            <p:extLst>
              <p:ext uri="{D42A27DB-BD31-4B8C-83A1-F6EECF244321}">
                <p14:modId xmlns:p14="http://schemas.microsoft.com/office/powerpoint/2010/main" val="4085910341"/>
              </p:ext>
            </p:extLst>
          </p:nvPr>
        </p:nvGraphicFramePr>
        <p:xfrm>
          <a:off x="2895600" y="2438401"/>
          <a:ext cx="3352800" cy="1252538"/>
        </p:xfrm>
        <a:graphic>
          <a:graphicData uri="http://schemas.openxmlformats.org/presentationml/2006/ole">
            <mc:AlternateContent xmlns:mc="http://schemas.openxmlformats.org/markup-compatibility/2006">
              <mc:Choice xmlns:v="urn:schemas-microsoft-com:vml" Requires="v">
                <p:oleObj spid="_x0000_s19533" name="Equation" r:id="rId3" imgW="1257231" imgH="469601" progId="Equation.3">
                  <p:embed/>
                </p:oleObj>
              </mc:Choice>
              <mc:Fallback>
                <p:oleObj name="Equation" r:id="rId3" imgW="1257231" imgH="469601" progId="Equation.3">
                  <p:embed/>
                  <p:pic>
                    <p:nvPicPr>
                      <p:cNvPr id="0" name="Content Placeholder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438401"/>
                        <a:ext cx="3352800" cy="1252538"/>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958664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Economic Production Quantity (cont.)</a:t>
            </a:r>
            <a:endParaRPr lang="en-IN" dirty="0"/>
          </a:p>
        </p:txBody>
      </p:sp>
      <p:sp>
        <p:nvSpPr>
          <p:cNvPr id="6" name="Content Placeholder 2"/>
          <p:cNvSpPr>
            <a:spLocks noGrp="1"/>
          </p:cNvSpPr>
          <p:nvPr>
            <p:ph sz="quarter" idx="11"/>
          </p:nvPr>
        </p:nvSpPr>
        <p:spPr>
          <a:xfrm>
            <a:off x="342900" y="1276709"/>
            <a:ext cx="8458200" cy="4647841"/>
          </a:xfrm>
        </p:spPr>
        <p:txBody>
          <a:bodyPr/>
          <a:lstStyle/>
          <a:p>
            <a:r>
              <a:rPr lang="en-US" b="1" dirty="0"/>
              <a:t>Other parameters</a:t>
            </a:r>
          </a:p>
        </p:txBody>
      </p:sp>
      <p:graphicFrame>
        <p:nvGraphicFramePr>
          <p:cNvPr id="5" name="Object 3"/>
          <p:cNvGraphicFramePr>
            <a:graphicFrameLocks noChangeAspect="1"/>
          </p:cNvGraphicFramePr>
          <p:nvPr>
            <p:extLst>
              <p:ext uri="{D42A27DB-BD31-4B8C-83A1-F6EECF244321}">
                <p14:modId xmlns:p14="http://schemas.microsoft.com/office/powerpoint/2010/main" val="2977007256"/>
              </p:ext>
            </p:extLst>
          </p:nvPr>
        </p:nvGraphicFramePr>
        <p:xfrm>
          <a:off x="1132132" y="1986644"/>
          <a:ext cx="4078514" cy="2753646"/>
        </p:xfrm>
        <a:graphic>
          <a:graphicData uri="http://schemas.openxmlformats.org/presentationml/2006/ole">
            <mc:AlternateContent xmlns:mc="http://schemas.openxmlformats.org/markup-compatibility/2006">
              <mc:Choice xmlns:v="urn:schemas-microsoft-com:vml" Requires="v">
                <p:oleObj spid="_x0000_s20556" name="Equation" r:id="rId3" imgW="1993680" imgH="1346040" progId="Equation.DSMT4">
                  <p:embed/>
                </p:oleObj>
              </mc:Choice>
              <mc:Fallback>
                <p:oleObj name="Equation" r:id="rId3" imgW="1993680" imgH="1346040" progId="Equation.DSMT4">
                  <p:embed/>
                  <p:pic>
                    <p:nvPicPr>
                      <p:cNvPr id="0" name=""/>
                      <p:cNvPicPr/>
                      <p:nvPr/>
                    </p:nvPicPr>
                    <p:blipFill>
                      <a:blip r:embed="rId4"/>
                      <a:stretch>
                        <a:fillRect/>
                      </a:stretch>
                    </p:blipFill>
                    <p:spPr>
                      <a:xfrm>
                        <a:off x="1132132" y="1986644"/>
                        <a:ext cx="4078514" cy="2753646"/>
                      </a:xfrm>
                      <a:prstGeom prst="rect">
                        <a:avLst/>
                      </a:prstGeom>
                    </p:spPr>
                  </p:pic>
                </p:oleObj>
              </mc:Fallback>
            </mc:AlternateContent>
          </a:graphicData>
        </a:graphic>
      </p:graphicFrame>
    </p:spTree>
    <p:extLst>
      <p:ext uri="{BB962C8B-B14F-4D97-AF65-F5344CB8AC3E}">
        <p14:creationId xmlns:p14="http://schemas.microsoft.com/office/powerpoint/2010/main" val="37671056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Quantity Discount Model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12.10</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Quantity discount</a:t>
            </a:r>
          </a:p>
          <a:p>
            <a:pPr lvl="1"/>
            <a:r>
              <a:rPr lang="en-US" dirty="0"/>
              <a:t>Price reduction for larger orders offered to customers to induce them to buy in large quantities</a:t>
            </a:r>
          </a:p>
        </p:txBody>
      </p:sp>
      <p:graphicFrame>
        <p:nvGraphicFramePr>
          <p:cNvPr id="5" name="Object 4"/>
          <p:cNvGraphicFramePr>
            <a:graphicFrameLocks noChangeAspect="1"/>
          </p:cNvGraphicFramePr>
          <p:nvPr>
            <p:extLst>
              <p:ext uri="{D42A27DB-BD31-4B8C-83A1-F6EECF244321}">
                <p14:modId xmlns:p14="http://schemas.microsoft.com/office/powerpoint/2010/main" val="1538095614"/>
              </p:ext>
            </p:extLst>
          </p:nvPr>
        </p:nvGraphicFramePr>
        <p:xfrm>
          <a:off x="915988" y="2943914"/>
          <a:ext cx="7618412" cy="2178050"/>
        </p:xfrm>
        <a:graphic>
          <a:graphicData uri="http://schemas.openxmlformats.org/presentationml/2006/ole">
            <mc:AlternateContent xmlns:mc="http://schemas.openxmlformats.org/markup-compatibility/2006">
              <mc:Choice xmlns:v="urn:schemas-microsoft-com:vml" Requires="v">
                <p:oleObj spid="_x0000_s21580" name="Equation" r:id="rId3" imgW="3821850" imgH="1091878" progId="Equation.3">
                  <p:embed/>
                </p:oleObj>
              </mc:Choice>
              <mc:Fallback>
                <p:oleObj name="Equation" r:id="rId3" imgW="3821850" imgH="1091878"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988" y="2943914"/>
                        <a:ext cx="7618412" cy="217805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01724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Quantity Discounts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12.10</a:t>
            </a:r>
          </a:p>
        </p:txBody>
      </p:sp>
      <p:pic>
        <p:nvPicPr>
          <p:cNvPr id="5" name="Picture 3" descr="A graph showing the sum of the PD line and the TC curve. The TC + PD curve has the same EOQ as the TC without PD curv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4713" y="1371600"/>
            <a:ext cx="4694574" cy="4495800"/>
          </a:xfrm>
          <a:prstGeom prst="rect">
            <a:avLst/>
          </a:prstGeom>
        </p:spPr>
      </p:pic>
    </p:spTree>
    <p:extLst>
      <p:ext uri="{BB962C8B-B14F-4D97-AF65-F5344CB8AC3E}">
        <p14:creationId xmlns:p14="http://schemas.microsoft.com/office/powerpoint/2010/main" val="40707415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Quantity Discounts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12.10</a:t>
            </a:r>
          </a:p>
        </p:txBody>
      </p:sp>
      <p:pic>
        <p:nvPicPr>
          <p:cNvPr id="5" name="Picture 3" descr="A total-cost curve affected by quantity discount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407" y="1407234"/>
            <a:ext cx="4953000" cy="4450852"/>
          </a:xfrm>
          <a:prstGeom prst="rect">
            <a:avLst/>
          </a:prstGeom>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5727211" y="1933538"/>
            <a:ext cx="2777671" cy="1466491"/>
          </a:xfrm>
        </p:spPr>
        <p:txBody>
          <a:bodyPr/>
          <a:lstStyle/>
          <a:p>
            <a:r>
              <a:rPr lang="en-US" sz="1600" dirty="0"/>
              <a:t>The total-cost curve with quantity discounts is composed of a portion of the total-cost curve for each price</a:t>
            </a:r>
          </a:p>
        </p:txBody>
      </p:sp>
      <p:sp>
        <p:nvSpPr>
          <p:cNvPr id="6" name="Text Placeholder 5">
            <a:extLst>
              <a:ext uri="{FF2B5EF4-FFF2-40B4-BE49-F238E27FC236}">
                <a16:creationId xmlns:a16="http://schemas.microsoft.com/office/drawing/2014/main" id="{EFB27C00-4B76-4FDC-971F-339B8B2C9E63}"/>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20443493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When to Reorder</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Reorder point</a:t>
            </a:r>
          </a:p>
          <a:p>
            <a:pPr lvl="1"/>
            <a:r>
              <a:rPr lang="en-US" dirty="0"/>
              <a:t>When the quantity on hand of an item drops to this amount, the item is reordered.</a:t>
            </a:r>
          </a:p>
          <a:p>
            <a:pPr lvl="1"/>
            <a:r>
              <a:rPr lang="en-US" dirty="0"/>
              <a:t>Determinants of the reorder point</a:t>
            </a:r>
          </a:p>
          <a:p>
            <a:pPr marL="792000" lvl="2" indent="-457200">
              <a:buFontTx/>
              <a:buAutoNum type="arabicPeriod"/>
            </a:pPr>
            <a:r>
              <a:rPr lang="en-US" dirty="0"/>
              <a:t>The rate of demand</a:t>
            </a:r>
          </a:p>
          <a:p>
            <a:pPr marL="792000" lvl="2" indent="-457200">
              <a:buFontTx/>
              <a:buAutoNum type="arabicPeriod"/>
            </a:pPr>
            <a:r>
              <a:rPr lang="en-US" dirty="0"/>
              <a:t>The lead time</a:t>
            </a:r>
          </a:p>
          <a:p>
            <a:pPr marL="792000" lvl="2" indent="-457200">
              <a:buFontTx/>
              <a:buAutoNum type="arabicPeriod"/>
            </a:pPr>
            <a:r>
              <a:rPr lang="en-US" dirty="0"/>
              <a:t>The extent of demand and/or lead time variability</a:t>
            </a:r>
          </a:p>
          <a:p>
            <a:pPr marL="792000" lvl="2" indent="-457200">
              <a:buFontTx/>
              <a:buAutoNum type="arabicPeriod"/>
            </a:pPr>
            <a:r>
              <a:rPr lang="en-US" dirty="0"/>
              <a:t>The degree of </a:t>
            </a:r>
            <a:r>
              <a:rPr lang="en-US" dirty="0" err="1"/>
              <a:t>stockout</a:t>
            </a:r>
            <a:r>
              <a:rPr lang="en-US" dirty="0"/>
              <a:t> risk acceptable to management</a:t>
            </a:r>
          </a:p>
        </p:txBody>
      </p:sp>
    </p:spTree>
    <p:extLst>
      <p:ext uri="{BB962C8B-B14F-4D97-AF65-F5344CB8AC3E}">
        <p14:creationId xmlns:p14="http://schemas.microsoft.com/office/powerpoint/2010/main" val="775316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Reorder Point: Under Certainty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graphicFrame>
        <p:nvGraphicFramePr>
          <p:cNvPr id="5" name="Object 3"/>
          <p:cNvGraphicFramePr>
            <a:graphicFrameLocks noGrp="1" noChangeAspect="1"/>
          </p:cNvGraphicFramePr>
          <p:nvPr>
            <p:extLst>
              <p:ext uri="{D42A27DB-BD31-4B8C-83A1-F6EECF244321}">
                <p14:modId xmlns:p14="http://schemas.microsoft.com/office/powerpoint/2010/main" val="3410895583"/>
              </p:ext>
            </p:extLst>
          </p:nvPr>
        </p:nvGraphicFramePr>
        <p:xfrm>
          <a:off x="1106488" y="2133600"/>
          <a:ext cx="6931025" cy="1824038"/>
        </p:xfrm>
        <a:graphic>
          <a:graphicData uri="http://schemas.openxmlformats.org/presentationml/2006/ole">
            <mc:AlternateContent xmlns:mc="http://schemas.openxmlformats.org/markup-compatibility/2006">
              <mc:Choice xmlns:v="urn:schemas-microsoft-com:vml" Requires="v">
                <p:oleObj spid="_x0000_s22602" name="Equation" r:id="rId3" imgW="3377603" imgH="889046" progId="Equation.3">
                  <p:embed/>
                </p:oleObj>
              </mc:Choice>
              <mc:Fallback>
                <p:oleObj name="Equation" r:id="rId3" imgW="3377603" imgH="889046" progId="Equation.3">
                  <p:embed/>
                  <p:pic>
                    <p:nvPicPr>
                      <p:cNvPr id="0"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488" y="2133600"/>
                        <a:ext cx="6931025" cy="1824038"/>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99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Inventory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Inventory</a:t>
            </a:r>
          </a:p>
          <a:p>
            <a:pPr lvl="1"/>
            <a:r>
              <a:rPr lang="en-US" dirty="0"/>
              <a:t>A stock or store of goods</a:t>
            </a:r>
          </a:p>
          <a:p>
            <a:r>
              <a:rPr lang="en-US" b="1" dirty="0"/>
              <a:t>Independent-demand items</a:t>
            </a:r>
          </a:p>
          <a:p>
            <a:pPr lvl="1"/>
            <a:r>
              <a:rPr lang="en-US" dirty="0"/>
              <a:t>Items that are ready to be sold or used</a:t>
            </a:r>
          </a:p>
          <a:p>
            <a:pPr>
              <a:spcBef>
                <a:spcPts val="1800"/>
              </a:spcBef>
              <a:spcAft>
                <a:spcPts val="600"/>
              </a:spcAft>
            </a:pPr>
            <a:r>
              <a:rPr lang="en-US" sz="1800" dirty="0"/>
              <a:t>Inventories are a vital part of business: (1) necessary for operations and (2) contribute to customer satisfaction</a:t>
            </a:r>
          </a:p>
          <a:p>
            <a:pPr marL="1588" lvl="1" indent="0">
              <a:spcAft>
                <a:spcPts val="600"/>
              </a:spcAft>
              <a:buNone/>
            </a:pPr>
            <a:r>
              <a:rPr lang="en-US" sz="1800" dirty="0"/>
              <a:t>A “typical” firm has roughly 30% of its current assets and as much as 90% of its working capital invested in inventory</a:t>
            </a:r>
            <a:endParaRPr lang="en-US" sz="2800" dirty="0"/>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Reorder Point: Under Uncertainty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26526"/>
          </a:xfrm>
        </p:spPr>
        <p:txBody>
          <a:bodyPr/>
          <a:lstStyle/>
          <a:p>
            <a:r>
              <a:rPr lang="en-US" dirty="0"/>
              <a:t>Demand or lead time uncertainty creates the possibility that demand will be greater than available supply</a:t>
            </a:r>
          </a:p>
          <a:p>
            <a:r>
              <a:rPr lang="en-US" dirty="0"/>
              <a:t>To reduce the likelihood of a </a:t>
            </a:r>
            <a:r>
              <a:rPr lang="en-US" dirty="0" err="1"/>
              <a:t>stockout</a:t>
            </a:r>
            <a:r>
              <a:rPr lang="en-US" dirty="0"/>
              <a:t>, it becomes necessary to carry </a:t>
            </a:r>
            <a:r>
              <a:rPr lang="en-US" u="sng" dirty="0"/>
              <a:t>safety stock</a:t>
            </a:r>
          </a:p>
          <a:p>
            <a:pPr lvl="1"/>
            <a:r>
              <a:rPr lang="en-US" b="1" dirty="0"/>
              <a:t>Safety stock</a:t>
            </a:r>
          </a:p>
          <a:p>
            <a:pPr lvl="2"/>
            <a:r>
              <a:rPr lang="en-US" sz="2200" dirty="0"/>
              <a:t>Stock that is held in excess of expected demand due to variable demand and/or lead time</a:t>
            </a:r>
          </a:p>
        </p:txBody>
      </p:sp>
      <p:graphicFrame>
        <p:nvGraphicFramePr>
          <p:cNvPr id="5" name="Object 4"/>
          <p:cNvGraphicFramePr>
            <a:graphicFrameLocks noChangeAspect="1"/>
          </p:cNvGraphicFramePr>
          <p:nvPr>
            <p:extLst>
              <p:ext uri="{D42A27DB-BD31-4B8C-83A1-F6EECF244321}">
                <p14:modId xmlns:p14="http://schemas.microsoft.com/office/powerpoint/2010/main" val="1632263848"/>
              </p:ext>
            </p:extLst>
          </p:nvPr>
        </p:nvGraphicFramePr>
        <p:xfrm>
          <a:off x="1615282" y="4724400"/>
          <a:ext cx="5913437" cy="914400"/>
        </p:xfrm>
        <a:graphic>
          <a:graphicData uri="http://schemas.openxmlformats.org/presentationml/2006/ole">
            <mc:AlternateContent xmlns:mc="http://schemas.openxmlformats.org/markup-compatibility/2006">
              <mc:Choice xmlns:v="urn:schemas-microsoft-com:vml" Requires="v">
                <p:oleObj spid="_x0000_s23625" name="Equation" r:id="rId3" imgW="2463203" imgH="380862" progId="Equation.3">
                  <p:embed/>
                </p:oleObj>
              </mc:Choice>
              <mc:Fallback>
                <p:oleObj name="Equation" r:id="rId3" imgW="2463203" imgH="380862"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5282" y="4724400"/>
                        <a:ext cx="5913437" cy="91440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529721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Safety Stock</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pic>
        <p:nvPicPr>
          <p:cNvPr id="5" name="Picture 3" descr="The graph shows stock quantity as a function of time. "/>
          <p:cNvPicPr>
            <a:picLocks noChangeAspect="1"/>
          </p:cNvPicPr>
          <p:nvPr/>
        </p:nvPicPr>
        <p:blipFill rotWithShape="1">
          <a:blip r:embed="rId2">
            <a:extLst>
              <a:ext uri="{28A0092B-C50C-407E-A947-70E740481C1C}">
                <a14:useLocalDpi xmlns:a14="http://schemas.microsoft.com/office/drawing/2010/main" val="0"/>
              </a:ext>
            </a:extLst>
          </a:blip>
          <a:srcRect l="-507" r="-507"/>
          <a:stretch/>
        </p:blipFill>
        <p:spPr>
          <a:xfrm>
            <a:off x="2011680" y="1119956"/>
            <a:ext cx="5120640" cy="5027113"/>
          </a:xfrm>
          <a:prstGeom prst="rect">
            <a:avLst/>
          </a:prstGeom>
        </p:spPr>
      </p:pic>
      <p:sp>
        <p:nvSpPr>
          <p:cNvPr id="6" name="Text Placeholder 4">
            <a:extLst>
              <a:ext uri="{FF2B5EF4-FFF2-40B4-BE49-F238E27FC236}">
                <a16:creationId xmlns:a16="http://schemas.microsoft.com/office/drawing/2014/main" id="{BA51A18B-BCD2-40CC-8E05-E83FA68F01F1}"/>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9039867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Safety Stock?</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As the amount of safety stock carried increases, the risk of stockout decreases.</a:t>
            </a:r>
          </a:p>
          <a:p>
            <a:pPr lvl="1"/>
            <a:r>
              <a:rPr lang="en-US" dirty="0"/>
              <a:t>This improves customer service level</a:t>
            </a:r>
          </a:p>
          <a:p>
            <a:r>
              <a:rPr lang="en-US" b="1" dirty="0"/>
              <a:t>Service level</a:t>
            </a:r>
          </a:p>
          <a:p>
            <a:pPr lvl="1"/>
            <a:r>
              <a:rPr lang="en-US" dirty="0"/>
              <a:t>The probability that demand will not exceed supply during lead time</a:t>
            </a:r>
          </a:p>
          <a:p>
            <a:pPr lvl="1"/>
            <a:r>
              <a:rPr lang="en-US" dirty="0"/>
              <a:t>Service level = 100% − stockout risk</a:t>
            </a:r>
          </a:p>
        </p:txBody>
      </p:sp>
    </p:spTree>
    <p:extLst>
      <p:ext uri="{BB962C8B-B14F-4D97-AF65-F5344CB8AC3E}">
        <p14:creationId xmlns:p14="http://schemas.microsoft.com/office/powerpoint/2010/main" val="14746945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How Much Safety Stock?</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5019316"/>
          </a:xfrm>
        </p:spPr>
        <p:txBody>
          <a:bodyPr/>
          <a:lstStyle/>
          <a:p>
            <a:r>
              <a:rPr lang="en-US" dirty="0"/>
              <a:t>The amount of safety stock that is appropriate for a given situation depends upon:</a:t>
            </a:r>
          </a:p>
          <a:p>
            <a:pPr marL="457200" lvl="1" indent="-457200">
              <a:buFontTx/>
              <a:buAutoNum type="arabicPeriod"/>
            </a:pPr>
            <a:r>
              <a:rPr lang="en-US" dirty="0"/>
              <a:t>The average demand rate and average lead time</a:t>
            </a:r>
          </a:p>
          <a:p>
            <a:pPr marL="457200" lvl="1" indent="-457200">
              <a:buFontTx/>
              <a:buAutoNum type="arabicPeriod"/>
            </a:pPr>
            <a:r>
              <a:rPr lang="en-US" dirty="0"/>
              <a:t>Demand and lead time variability</a:t>
            </a:r>
          </a:p>
          <a:p>
            <a:pPr marL="457200" lvl="1" indent="-457200">
              <a:buFontTx/>
              <a:buAutoNum type="arabicPeriod"/>
            </a:pPr>
            <a:r>
              <a:rPr lang="en-US" dirty="0"/>
              <a:t>The desired service level</a:t>
            </a:r>
          </a:p>
        </p:txBody>
      </p:sp>
      <p:graphicFrame>
        <p:nvGraphicFramePr>
          <p:cNvPr id="5" name="Object 4"/>
          <p:cNvGraphicFramePr>
            <a:graphicFrameLocks noChangeAspect="1"/>
          </p:cNvGraphicFramePr>
          <p:nvPr>
            <p:extLst>
              <p:ext uri="{D42A27DB-BD31-4B8C-83A1-F6EECF244321}">
                <p14:modId xmlns:p14="http://schemas.microsoft.com/office/powerpoint/2010/main" val="2161501381"/>
              </p:ext>
            </p:extLst>
          </p:nvPr>
        </p:nvGraphicFramePr>
        <p:xfrm>
          <a:off x="1104900" y="3927475"/>
          <a:ext cx="6934200" cy="2368550"/>
        </p:xfrm>
        <a:graphic>
          <a:graphicData uri="http://schemas.openxmlformats.org/presentationml/2006/ole">
            <mc:AlternateContent xmlns:mc="http://schemas.openxmlformats.org/markup-compatibility/2006">
              <mc:Choice xmlns:v="urn:schemas-microsoft-com:vml" Requires="v">
                <p:oleObj spid="_x0000_s24647" name="Equation" r:id="rId3" imgW="3123511" imgH="1066524" progId="Equation.3">
                  <p:embed/>
                </p:oleObj>
              </mc:Choice>
              <mc:Fallback>
                <p:oleObj name="Equation" r:id="rId3" imgW="3123511" imgH="1066524"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900" y="3927475"/>
                        <a:ext cx="6934200" cy="2368550"/>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656083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Reorder Point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pic>
        <p:nvPicPr>
          <p:cNvPr id="5" name="Picture 3" descr="A normal distribution showing the probabilities of having or not having a stockout. Mean is expected demand. Upper tail is the risk of a stockou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203" y="1394462"/>
            <a:ext cx="6453716" cy="4472937"/>
          </a:xfrm>
          <a:prstGeom prst="rect">
            <a:avLst/>
          </a:prstGeom>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6972953" y="2906724"/>
            <a:ext cx="2040180" cy="1371241"/>
          </a:xfrm>
        </p:spPr>
        <p:txBody>
          <a:bodyPr/>
          <a:lstStyle/>
          <a:p>
            <a:pPr eaLnBrk="0" hangingPunct="0"/>
            <a:r>
              <a:rPr lang="en-US" sz="1800" dirty="0">
                <a:solidFill>
                  <a:srgbClr val="333333"/>
                </a:solidFill>
              </a:rPr>
              <a:t>The ROP based on a normal</a:t>
            </a:r>
            <a:br>
              <a:rPr lang="en-US" sz="1800" dirty="0">
                <a:solidFill>
                  <a:srgbClr val="333333"/>
                </a:solidFill>
              </a:rPr>
            </a:br>
            <a:r>
              <a:rPr lang="en-US" sz="1800" dirty="0">
                <a:solidFill>
                  <a:srgbClr val="333333"/>
                </a:solidFill>
              </a:rPr>
              <a:t>distribution of lead time demand</a:t>
            </a:r>
            <a:endParaRPr lang="en-US" sz="1800" dirty="0"/>
          </a:p>
        </p:txBody>
      </p:sp>
    </p:spTree>
    <p:extLst>
      <p:ext uri="{BB962C8B-B14F-4D97-AF65-F5344CB8AC3E}">
        <p14:creationId xmlns:p14="http://schemas.microsoft.com/office/powerpoint/2010/main" val="33890315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Reorder Point: Demand Uncertainty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graphicFrame>
        <p:nvGraphicFramePr>
          <p:cNvPr id="5" name="Object 3"/>
          <p:cNvGraphicFramePr>
            <a:graphicFrameLocks noChangeAspect="1"/>
          </p:cNvGraphicFramePr>
          <p:nvPr>
            <p:extLst>
              <p:ext uri="{D42A27DB-BD31-4B8C-83A1-F6EECF244321}">
                <p14:modId xmlns:p14="http://schemas.microsoft.com/office/powerpoint/2010/main" val="4125754193"/>
              </p:ext>
            </p:extLst>
          </p:nvPr>
        </p:nvGraphicFramePr>
        <p:xfrm>
          <a:off x="530225" y="1500809"/>
          <a:ext cx="8148638" cy="3214688"/>
        </p:xfrm>
        <a:graphic>
          <a:graphicData uri="http://schemas.openxmlformats.org/presentationml/2006/ole">
            <mc:AlternateContent xmlns:mc="http://schemas.openxmlformats.org/markup-compatibility/2006">
              <mc:Choice xmlns:v="urn:schemas-microsoft-com:vml" Requires="v">
                <p:oleObj spid="_x0000_s25733" name="Equation" r:id="rId3" imgW="3669726" imgH="1447387" progId="Equation.3">
                  <p:embed/>
                </p:oleObj>
              </mc:Choice>
              <mc:Fallback>
                <p:oleObj name="Equation" r:id="rId3" imgW="3669726" imgH="1447387"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225" y="1500809"/>
                        <a:ext cx="8148638" cy="3214688"/>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530224" y="5071441"/>
            <a:ext cx="8148639" cy="502206"/>
          </a:xfrm>
        </p:spPr>
        <p:txBody>
          <a:bodyPr/>
          <a:lstStyle/>
          <a:p>
            <a:r>
              <a:rPr lang="en-US" dirty="0"/>
              <a:t>Note: If only demand is variable, then</a:t>
            </a:r>
          </a:p>
        </p:txBody>
      </p:sp>
      <p:graphicFrame>
        <p:nvGraphicFramePr>
          <p:cNvPr id="9" name="Object 5"/>
          <p:cNvGraphicFramePr>
            <a:graphicFrameLocks noChangeAspect="1"/>
          </p:cNvGraphicFramePr>
          <p:nvPr>
            <p:extLst>
              <p:ext uri="{D42A27DB-BD31-4B8C-83A1-F6EECF244321}">
                <p14:modId xmlns:p14="http://schemas.microsoft.com/office/powerpoint/2010/main" val="1499877283"/>
              </p:ext>
            </p:extLst>
          </p:nvPr>
        </p:nvGraphicFramePr>
        <p:xfrm>
          <a:off x="5652252" y="5008496"/>
          <a:ext cx="2114550" cy="565150"/>
        </p:xfrm>
        <a:graphic>
          <a:graphicData uri="http://schemas.openxmlformats.org/presentationml/2006/ole">
            <mc:AlternateContent xmlns:mc="http://schemas.openxmlformats.org/markup-compatibility/2006">
              <mc:Choice xmlns:v="urn:schemas-microsoft-com:vml" Requires="v">
                <p:oleObj spid="_x0000_s25734" name="Equation" r:id="rId5" imgW="952087" imgH="253890" progId="Equation.3">
                  <p:embed/>
                </p:oleObj>
              </mc:Choice>
              <mc:Fallback>
                <p:oleObj name="Equation" r:id="rId5" imgW="952087" imgH="25389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2252" y="5008496"/>
                        <a:ext cx="2114550" cy="565150"/>
                      </a:xfrm>
                      <a:prstGeom prst="rect">
                        <a:avLst/>
                      </a:prstGeom>
                      <a:solidFill>
                        <a:srgbClr val="DDD9C3"/>
                      </a:solidFill>
                    </p:spPr>
                  </p:pic>
                </p:oleObj>
              </mc:Fallback>
            </mc:AlternateContent>
          </a:graphicData>
        </a:graphic>
      </p:graphicFrame>
    </p:spTree>
    <p:extLst>
      <p:ext uri="{BB962C8B-B14F-4D97-AF65-F5344CB8AC3E}">
        <p14:creationId xmlns:p14="http://schemas.microsoft.com/office/powerpoint/2010/main" val="12666679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Reorder Point: Lead Time Uncertainty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12.11</a:t>
            </a:r>
          </a:p>
        </p:txBody>
      </p:sp>
      <p:graphicFrame>
        <p:nvGraphicFramePr>
          <p:cNvPr id="6" name="Object 3"/>
          <p:cNvGraphicFramePr>
            <a:graphicFrameLocks noChangeAspect="1"/>
          </p:cNvGraphicFramePr>
          <p:nvPr>
            <p:extLst>
              <p:ext uri="{D42A27DB-BD31-4B8C-83A1-F6EECF244321}">
                <p14:modId xmlns:p14="http://schemas.microsoft.com/office/powerpoint/2010/main" val="1394576912"/>
              </p:ext>
            </p:extLst>
          </p:nvPr>
        </p:nvGraphicFramePr>
        <p:xfrm>
          <a:off x="991394" y="1724025"/>
          <a:ext cx="7161212" cy="3159125"/>
        </p:xfrm>
        <a:graphic>
          <a:graphicData uri="http://schemas.openxmlformats.org/presentationml/2006/ole">
            <mc:AlternateContent xmlns:mc="http://schemas.openxmlformats.org/markup-compatibility/2006">
              <mc:Choice xmlns:v="urn:schemas-microsoft-com:vml" Requires="v">
                <p:oleObj spid="_x0000_s26756" name="Equation" r:id="rId3" imgW="3224927" imgH="1422033" progId="Equation.3">
                  <p:embed/>
                </p:oleObj>
              </mc:Choice>
              <mc:Fallback>
                <p:oleObj name="Equation" r:id="rId3" imgW="3224927" imgH="142203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1394" y="1724025"/>
                        <a:ext cx="7161212" cy="3159125"/>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991394" y="5147640"/>
            <a:ext cx="7161212" cy="709019"/>
          </a:xfrm>
        </p:spPr>
        <p:txBody>
          <a:bodyPr/>
          <a:lstStyle/>
          <a:p>
            <a:r>
              <a:rPr lang="en-US" dirty="0"/>
              <a:t>Note: If only lead time is variable, then</a:t>
            </a:r>
          </a:p>
        </p:txBody>
      </p:sp>
      <p:graphicFrame>
        <p:nvGraphicFramePr>
          <p:cNvPr id="7" name="Object 5"/>
          <p:cNvGraphicFramePr>
            <a:graphicFrameLocks noChangeAspect="1"/>
          </p:cNvGraphicFramePr>
          <p:nvPr>
            <p:extLst>
              <p:ext uri="{D42A27DB-BD31-4B8C-83A1-F6EECF244321}">
                <p14:modId xmlns:p14="http://schemas.microsoft.com/office/powerpoint/2010/main" val="4254566649"/>
              </p:ext>
            </p:extLst>
          </p:nvPr>
        </p:nvGraphicFramePr>
        <p:xfrm>
          <a:off x="6433343" y="5115764"/>
          <a:ext cx="1719263" cy="508000"/>
        </p:xfrm>
        <a:graphic>
          <a:graphicData uri="http://schemas.openxmlformats.org/presentationml/2006/ole">
            <mc:AlternateContent xmlns:mc="http://schemas.openxmlformats.org/markup-compatibility/2006">
              <mc:Choice xmlns:v="urn:schemas-microsoft-com:vml" Requires="v">
                <p:oleObj spid="_x0000_s26757" name="Equation" r:id="rId5" imgW="774364" imgH="228501" progId="Equation.3">
                  <p:embed/>
                </p:oleObj>
              </mc:Choice>
              <mc:Fallback>
                <p:oleObj name="Equation" r:id="rId5" imgW="774364"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3343" y="5115764"/>
                        <a:ext cx="1719263" cy="508000"/>
                      </a:xfrm>
                      <a:prstGeom prst="rect">
                        <a:avLst/>
                      </a:prstGeom>
                      <a:solidFill>
                        <a:srgbClr val="DDD9C3"/>
                      </a:solidFill>
                    </p:spPr>
                  </p:pic>
                </p:oleObj>
              </mc:Fallback>
            </mc:AlternateContent>
          </a:graphicData>
        </a:graphic>
      </p:graphicFrame>
    </p:spTree>
    <p:extLst>
      <p:ext uri="{BB962C8B-B14F-4D97-AF65-F5344CB8AC3E}">
        <p14:creationId xmlns:p14="http://schemas.microsoft.com/office/powerpoint/2010/main" val="2731119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How Much to Order: FOI</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Fixed-order-interval (FOI) model</a:t>
            </a:r>
          </a:p>
          <a:p>
            <a:pPr lvl="1">
              <a:spcBef>
                <a:spcPts val="600"/>
              </a:spcBef>
              <a:spcAft>
                <a:spcPts val="600"/>
              </a:spcAft>
            </a:pPr>
            <a:r>
              <a:rPr lang="en-US" dirty="0"/>
              <a:t>Orders are placed at fixed time intervals</a:t>
            </a:r>
          </a:p>
          <a:p>
            <a:pPr>
              <a:spcBef>
                <a:spcPts val="600"/>
              </a:spcBef>
              <a:spcAft>
                <a:spcPts val="600"/>
              </a:spcAft>
            </a:pPr>
            <a:r>
              <a:rPr lang="en-US" b="1" dirty="0"/>
              <a:t>Reasons for using the FOI model</a:t>
            </a:r>
          </a:p>
          <a:p>
            <a:pPr lvl="1">
              <a:spcBef>
                <a:spcPts val="600"/>
              </a:spcBef>
              <a:spcAft>
                <a:spcPts val="600"/>
              </a:spcAft>
            </a:pPr>
            <a:r>
              <a:rPr lang="en-US" dirty="0"/>
              <a:t>Supplier’s policy may encourage its use</a:t>
            </a:r>
          </a:p>
          <a:p>
            <a:pPr lvl="1">
              <a:spcBef>
                <a:spcPts val="600"/>
              </a:spcBef>
              <a:spcAft>
                <a:spcPts val="600"/>
              </a:spcAft>
            </a:pPr>
            <a:r>
              <a:rPr lang="en-US" dirty="0"/>
              <a:t>Grouping orders from the same supplier can produce savings in shipping costs</a:t>
            </a:r>
          </a:p>
          <a:p>
            <a:pPr lvl="1">
              <a:spcBef>
                <a:spcPts val="600"/>
              </a:spcBef>
              <a:spcAft>
                <a:spcPts val="600"/>
              </a:spcAft>
            </a:pPr>
            <a:r>
              <a:rPr lang="en-US" dirty="0"/>
              <a:t>Some circumstances do not lend themselves to continuously monitoring inventory position</a:t>
            </a:r>
          </a:p>
        </p:txBody>
      </p:sp>
    </p:spTree>
    <p:extLst>
      <p:ext uri="{BB962C8B-B14F-4D97-AF65-F5344CB8AC3E}">
        <p14:creationId xmlns:p14="http://schemas.microsoft.com/office/powerpoint/2010/main" val="4289592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Fixed-Quantity versus Fixed-Interval Ordering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12.12</a:t>
            </a:r>
          </a:p>
        </p:txBody>
      </p:sp>
      <p:pic>
        <p:nvPicPr>
          <p:cNvPr id="27650" name="Picture 3" descr="Two graphs comparing fixed-quantity and fixed-interval ordering.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480" y="1148229"/>
            <a:ext cx="6049041" cy="5100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91303055-D016-47B8-8F5C-36C224743937}"/>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17188223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FOI Model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12.12</a:t>
            </a:r>
          </a:p>
        </p:txBody>
      </p:sp>
      <p:graphicFrame>
        <p:nvGraphicFramePr>
          <p:cNvPr id="5" name="Object 3"/>
          <p:cNvGraphicFramePr>
            <a:graphicFrameLocks noGrp="1" noChangeAspect="1"/>
          </p:cNvGraphicFramePr>
          <p:nvPr>
            <p:extLst>
              <p:ext uri="{D42A27DB-BD31-4B8C-83A1-F6EECF244321}">
                <p14:modId xmlns:p14="http://schemas.microsoft.com/office/powerpoint/2010/main" val="3364105047"/>
              </p:ext>
            </p:extLst>
          </p:nvPr>
        </p:nvGraphicFramePr>
        <p:xfrm>
          <a:off x="1941513" y="1887538"/>
          <a:ext cx="5260975" cy="2263775"/>
        </p:xfrm>
        <a:graphic>
          <a:graphicData uri="http://schemas.openxmlformats.org/presentationml/2006/ole">
            <mc:AlternateContent xmlns:mc="http://schemas.openxmlformats.org/markup-compatibility/2006">
              <mc:Choice xmlns:v="urn:schemas-microsoft-com:vml" Requires="v">
                <p:oleObj spid="_x0000_s28736" name="Equation" r:id="rId3" imgW="3453665" imgH="1485418" progId="Equation.3">
                  <p:embed/>
                </p:oleObj>
              </mc:Choice>
              <mc:Fallback>
                <p:oleObj name="Equation" r:id="rId3" imgW="3453665" imgH="1485418" progId="Equation.3">
                  <p:embed/>
                  <p:pic>
                    <p:nvPicPr>
                      <p:cNvPr id="0" name="Content Placeholder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1513" y="1887538"/>
                        <a:ext cx="5260975" cy="2263775"/>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8017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Types of Inventory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Raw materials and purchased parts</a:t>
            </a:r>
          </a:p>
          <a:p>
            <a:pPr>
              <a:spcBef>
                <a:spcPts val="600"/>
              </a:spcBef>
              <a:spcAft>
                <a:spcPts val="600"/>
              </a:spcAft>
            </a:pPr>
            <a:r>
              <a:rPr lang="en-US" dirty="0"/>
              <a:t>Work-in-process (WIP)</a:t>
            </a:r>
          </a:p>
          <a:p>
            <a:pPr>
              <a:spcBef>
                <a:spcPts val="600"/>
              </a:spcBef>
              <a:spcAft>
                <a:spcPts val="600"/>
              </a:spcAft>
            </a:pPr>
            <a:r>
              <a:rPr lang="en-US" dirty="0"/>
              <a:t>Finished goods inventories or merchandise</a:t>
            </a:r>
          </a:p>
          <a:p>
            <a:pPr>
              <a:spcBef>
                <a:spcPts val="600"/>
              </a:spcBef>
              <a:spcAft>
                <a:spcPts val="600"/>
              </a:spcAft>
            </a:pPr>
            <a:r>
              <a:rPr lang="en-US" dirty="0"/>
              <a:t>Tools and supplies</a:t>
            </a:r>
          </a:p>
          <a:p>
            <a:pPr>
              <a:spcBef>
                <a:spcPts val="600"/>
              </a:spcBef>
              <a:spcAft>
                <a:spcPts val="600"/>
              </a:spcAft>
            </a:pPr>
            <a:r>
              <a:rPr lang="en-US" dirty="0"/>
              <a:t>Maintenance and repairs (MRO) inventory</a:t>
            </a:r>
          </a:p>
          <a:p>
            <a:pPr>
              <a:spcBef>
                <a:spcPts val="600"/>
              </a:spcBef>
              <a:spcAft>
                <a:spcPts val="600"/>
              </a:spcAft>
            </a:pPr>
            <a:r>
              <a:rPr lang="en-US" dirty="0"/>
              <a:t>Goods-in-transit to warehouses or customers (pipeline inventory)</a:t>
            </a:r>
          </a:p>
        </p:txBody>
      </p:sp>
    </p:spTree>
    <p:extLst>
      <p:ext uri="{BB962C8B-B14F-4D97-AF65-F5344CB8AC3E}">
        <p14:creationId xmlns:p14="http://schemas.microsoft.com/office/powerpoint/2010/main" val="28553595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Single-Period Model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Single-period model</a:t>
            </a:r>
          </a:p>
          <a:p>
            <a:pPr lvl="1">
              <a:spcBef>
                <a:spcPts val="600"/>
              </a:spcBef>
              <a:spcAft>
                <a:spcPts val="600"/>
              </a:spcAft>
            </a:pPr>
            <a:r>
              <a:rPr lang="en-US" dirty="0"/>
              <a:t>Model for ordering of perishables and other items with limited useful lives</a:t>
            </a:r>
          </a:p>
          <a:p>
            <a:pPr lvl="1">
              <a:spcBef>
                <a:spcPts val="600"/>
              </a:spcBef>
              <a:spcAft>
                <a:spcPts val="600"/>
              </a:spcAft>
            </a:pPr>
            <a:r>
              <a:rPr lang="en-US" b="1" dirty="0"/>
              <a:t>Shortage cost</a:t>
            </a:r>
          </a:p>
          <a:p>
            <a:pPr lvl="2">
              <a:spcBef>
                <a:spcPts val="600"/>
              </a:spcBef>
              <a:spcAft>
                <a:spcPts val="600"/>
              </a:spcAft>
            </a:pPr>
            <a:r>
              <a:rPr lang="en-US" sz="2200" dirty="0"/>
              <a:t>Generally, the unrealized profit per unit</a:t>
            </a:r>
          </a:p>
          <a:p>
            <a:pPr lvl="2">
              <a:spcBef>
                <a:spcPts val="600"/>
              </a:spcBef>
              <a:spcAft>
                <a:spcPts val="600"/>
              </a:spcAft>
            </a:pPr>
            <a:r>
              <a:rPr lang="en-US" sz="2200" i="1" dirty="0" err="1"/>
              <a:t>C</a:t>
            </a:r>
            <a:r>
              <a:rPr lang="en-US" sz="2200" i="1" baseline="-25000" dirty="0" err="1"/>
              <a:t>shortage</a:t>
            </a:r>
            <a:r>
              <a:rPr lang="en-US" sz="2200" dirty="0"/>
              <a:t> = </a:t>
            </a:r>
            <a:r>
              <a:rPr lang="en-US" sz="2200" i="1" dirty="0"/>
              <a:t>C</a:t>
            </a:r>
            <a:r>
              <a:rPr lang="en-US" sz="2200" i="1" baseline="-25000" dirty="0"/>
              <a:t>s</a:t>
            </a:r>
            <a:r>
              <a:rPr lang="en-US" sz="2200" dirty="0"/>
              <a:t> = Revenue per unit – Cost per unit</a:t>
            </a:r>
          </a:p>
          <a:p>
            <a:pPr lvl="1">
              <a:spcBef>
                <a:spcPts val="600"/>
              </a:spcBef>
              <a:spcAft>
                <a:spcPts val="600"/>
              </a:spcAft>
            </a:pPr>
            <a:r>
              <a:rPr lang="en-US" b="1" dirty="0"/>
              <a:t>Excess cost</a:t>
            </a:r>
          </a:p>
          <a:p>
            <a:pPr lvl="2">
              <a:spcBef>
                <a:spcPts val="600"/>
              </a:spcBef>
              <a:spcAft>
                <a:spcPts val="600"/>
              </a:spcAft>
            </a:pPr>
            <a:r>
              <a:rPr lang="en-US" sz="2200" dirty="0"/>
              <a:t>Different between purchase cost and salvage value of items left over at the end of the period</a:t>
            </a:r>
          </a:p>
          <a:p>
            <a:pPr lvl="2">
              <a:spcBef>
                <a:spcPts val="600"/>
              </a:spcBef>
              <a:spcAft>
                <a:spcPts val="600"/>
              </a:spcAft>
            </a:pPr>
            <a:r>
              <a:rPr lang="en-US" sz="2200" i="1" dirty="0" err="1"/>
              <a:t>C</a:t>
            </a:r>
            <a:r>
              <a:rPr lang="en-US" sz="2200" i="1" baseline="-25000" dirty="0" err="1"/>
              <a:t>excess</a:t>
            </a:r>
            <a:r>
              <a:rPr lang="en-US" sz="2200" dirty="0"/>
              <a:t> = </a:t>
            </a:r>
            <a:r>
              <a:rPr lang="en-US" sz="2200" i="1" dirty="0" err="1"/>
              <a:t>C</a:t>
            </a:r>
            <a:r>
              <a:rPr lang="en-US" sz="2200" i="1" baseline="-25000" dirty="0" err="1"/>
              <a:t>e</a:t>
            </a:r>
            <a:r>
              <a:rPr lang="en-US" sz="2200" dirty="0"/>
              <a:t> = Cost per unit – Salvage value per unit</a:t>
            </a:r>
          </a:p>
        </p:txBody>
      </p:sp>
    </p:spTree>
    <p:extLst>
      <p:ext uri="{BB962C8B-B14F-4D97-AF65-F5344CB8AC3E}">
        <p14:creationId xmlns:p14="http://schemas.microsoft.com/office/powerpoint/2010/main" val="42531710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Single-Period Model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The goal of the single-period model is to identify the order quantity that will minimize the long-run excess and shortage costs</a:t>
            </a:r>
          </a:p>
          <a:p>
            <a:pPr>
              <a:spcBef>
                <a:spcPts val="600"/>
              </a:spcBef>
              <a:spcAft>
                <a:spcPts val="600"/>
              </a:spcAft>
            </a:pPr>
            <a:r>
              <a:rPr lang="en-US" dirty="0"/>
              <a:t>Two categories of problem:</a:t>
            </a:r>
          </a:p>
          <a:p>
            <a:pPr lvl="1">
              <a:spcBef>
                <a:spcPts val="600"/>
              </a:spcBef>
              <a:spcAft>
                <a:spcPts val="600"/>
              </a:spcAft>
            </a:pPr>
            <a:r>
              <a:rPr lang="en-US" dirty="0"/>
              <a:t>Demand can be characterized by a continuous distribution</a:t>
            </a:r>
          </a:p>
          <a:p>
            <a:pPr lvl="1">
              <a:spcBef>
                <a:spcPts val="600"/>
              </a:spcBef>
              <a:spcAft>
                <a:spcPts val="600"/>
              </a:spcAft>
            </a:pPr>
            <a:r>
              <a:rPr lang="en-US" dirty="0"/>
              <a:t>Demand can be characterized by a discrete distribution</a:t>
            </a:r>
          </a:p>
        </p:txBody>
      </p:sp>
    </p:spTree>
    <p:extLst>
      <p:ext uri="{BB962C8B-B14F-4D97-AF65-F5344CB8AC3E}">
        <p14:creationId xmlns:p14="http://schemas.microsoft.com/office/powerpoint/2010/main" val="4236591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Stocking Levels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12.13</a:t>
            </a:r>
          </a:p>
        </p:txBody>
      </p:sp>
      <p:graphicFrame>
        <p:nvGraphicFramePr>
          <p:cNvPr id="5" name="Object 3"/>
          <p:cNvGraphicFramePr>
            <a:graphicFrameLocks noChangeAspect="1"/>
          </p:cNvGraphicFramePr>
          <p:nvPr>
            <p:extLst>
              <p:ext uri="{D42A27DB-BD31-4B8C-83A1-F6EECF244321}">
                <p14:modId xmlns:p14="http://schemas.microsoft.com/office/powerpoint/2010/main" val="4278103031"/>
              </p:ext>
            </p:extLst>
          </p:nvPr>
        </p:nvGraphicFramePr>
        <p:xfrm>
          <a:off x="912813" y="1600200"/>
          <a:ext cx="3659187" cy="2316163"/>
        </p:xfrm>
        <a:graphic>
          <a:graphicData uri="http://schemas.openxmlformats.org/presentationml/2006/ole">
            <mc:AlternateContent xmlns:mc="http://schemas.openxmlformats.org/markup-compatibility/2006">
              <mc:Choice xmlns:v="urn:schemas-microsoft-com:vml" Requires="v">
                <p:oleObj spid="_x0000_s29760" name="Equation" r:id="rId3" imgW="1764864" imgH="1117233" progId="Equation.3">
                  <p:embed/>
                </p:oleObj>
              </mc:Choice>
              <mc:Fallback>
                <p:oleObj name="Equation" r:id="rId3" imgW="1764864" imgH="111723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2813" y="1600200"/>
                        <a:ext cx="3659187" cy="2316163"/>
                      </a:xfrm>
                      <a:prstGeom prst="rect">
                        <a:avLst/>
                      </a:prstGeom>
                      <a:solidFill>
                        <a:srgbClr val="DDD9C3"/>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9699" name="Picture 4" descr="A rectangular region labeled Service level on the left between Ce and So (the balance point), and to the far right is C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4927" y="4291013"/>
            <a:ext cx="6119812" cy="2067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68140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The Inventory Cycle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On the x-axis is time in days, and on the y-axis is quantity on hand. Order size, Q = 350 units; Usage rate = 50 units/day; Lead time = 2 days; Reorder point = 100 units (2 days' supply). On day 0, receive order of 350 units; on day 5, place order; on day 7, receive order; on day 12, place order; on day 14, receive order, and so on.</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29012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EPQ: Inventory Profile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On the x-axis is time; on the y-axis is quantity. The inventory cycle is graphed, and the maximum inventory (Imax) is indicated at the peaks of the cyclical triangles. Above each peak is the end of the cycle showing cumulative production. In this span of time is production and usage; in the inventory decrease part of the cycle is usage only. This pattern repeats for each inventory cycle.</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29908429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Quantity Discounts (cont.)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The total cost curves are all shallow bowl-shaped. The TC curve for $2 each is higher than for $1.70 each, which is higher than for $1.40. The final curve is comprised of a piece of each of these three curves. Quantity 0-45 uses the $2 curve; Quantity 45-70 uses the $1.70 curve; Quantities greater than 70 uses the $1.40 curve.</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0999811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Safety Stock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Where quantity drops to the ROP line and an order is placed, there are two lines showing the extreme scenarios for what could happen between then and the time the order is received: 1) The expected demand during lead time leads to receiving the order before having to use safety stock, 2) Maximum probable demand during lead time leads to stock being exhausted by the time the order is received.</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9253193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Fixed-Quantity versus Fixed-Interval Ordering - </a:t>
            </a:r>
            <a:br>
              <a:rPr lang="en-US" dirty="0"/>
            </a:br>
            <a:r>
              <a:rPr lang="en-US" dirty="0"/>
              <a:t>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Where quantity drops to the ROP line and an order is placed, there are two lines showing the extreme scenarios for what could happen between then and the time the order is received: 1) The expected demand during lead time leads to receiving the order before having to use safety stock, 2) Maximum probable demand during lead time leads to stock being exhausted by the time the order is received.</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559829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Inventory Functions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Inventories serve a number of functions such as:</a:t>
            </a:r>
          </a:p>
          <a:p>
            <a:pPr marL="457200" lvl="1" indent="-457200">
              <a:spcBef>
                <a:spcPts val="600"/>
              </a:spcBef>
              <a:spcAft>
                <a:spcPts val="600"/>
              </a:spcAft>
              <a:buFontTx/>
              <a:buAutoNum type="arabicPeriod"/>
            </a:pPr>
            <a:r>
              <a:rPr lang="en-US" sz="2000" dirty="0"/>
              <a:t>To meet anticipated customer demand</a:t>
            </a:r>
          </a:p>
          <a:p>
            <a:pPr marL="457200" lvl="1" indent="-457200">
              <a:spcBef>
                <a:spcPts val="600"/>
              </a:spcBef>
              <a:spcAft>
                <a:spcPts val="600"/>
              </a:spcAft>
              <a:buFontTx/>
              <a:buAutoNum type="arabicPeriod"/>
            </a:pPr>
            <a:r>
              <a:rPr lang="en-US" sz="2000" dirty="0"/>
              <a:t>To smooth production requirements</a:t>
            </a:r>
          </a:p>
          <a:p>
            <a:pPr marL="457200" lvl="1" indent="-457200">
              <a:spcBef>
                <a:spcPts val="600"/>
              </a:spcBef>
              <a:spcAft>
                <a:spcPts val="600"/>
              </a:spcAft>
              <a:buFontTx/>
              <a:buAutoNum type="arabicPeriod"/>
            </a:pPr>
            <a:r>
              <a:rPr lang="en-US" sz="2000" dirty="0"/>
              <a:t>To decouple operations</a:t>
            </a:r>
          </a:p>
          <a:p>
            <a:pPr marL="457200" lvl="1" indent="-457200">
              <a:spcBef>
                <a:spcPts val="600"/>
              </a:spcBef>
              <a:spcAft>
                <a:spcPts val="600"/>
              </a:spcAft>
              <a:buFontTx/>
              <a:buAutoNum type="arabicPeriod"/>
            </a:pPr>
            <a:r>
              <a:rPr lang="en-US" sz="2000" dirty="0"/>
              <a:t>To protect against </a:t>
            </a:r>
            <a:r>
              <a:rPr lang="en-US" sz="2000" dirty="0" err="1"/>
              <a:t>stockouts</a:t>
            </a:r>
            <a:endParaRPr lang="en-US" sz="2000" dirty="0"/>
          </a:p>
          <a:p>
            <a:pPr marL="457200" lvl="1" indent="-457200">
              <a:spcBef>
                <a:spcPts val="600"/>
              </a:spcBef>
              <a:spcAft>
                <a:spcPts val="600"/>
              </a:spcAft>
              <a:buFontTx/>
              <a:buAutoNum type="arabicPeriod"/>
            </a:pPr>
            <a:r>
              <a:rPr lang="en-US" sz="2000" dirty="0"/>
              <a:t>To take advantage of order cycles</a:t>
            </a:r>
          </a:p>
          <a:p>
            <a:pPr marL="457200" lvl="1" indent="-457200">
              <a:spcBef>
                <a:spcPts val="600"/>
              </a:spcBef>
              <a:spcAft>
                <a:spcPts val="600"/>
              </a:spcAft>
              <a:buFontTx/>
              <a:buAutoNum type="arabicPeriod"/>
            </a:pPr>
            <a:r>
              <a:rPr lang="en-US" sz="2000" dirty="0"/>
              <a:t>To hedge against price increases</a:t>
            </a:r>
          </a:p>
          <a:p>
            <a:pPr marL="457200" lvl="1" indent="-457200">
              <a:spcBef>
                <a:spcPts val="600"/>
              </a:spcBef>
              <a:spcAft>
                <a:spcPts val="600"/>
              </a:spcAft>
              <a:buFontTx/>
              <a:buAutoNum type="arabicPeriod"/>
            </a:pPr>
            <a:r>
              <a:rPr lang="en-US" sz="2000" dirty="0"/>
              <a:t>To permit operations</a:t>
            </a:r>
          </a:p>
          <a:p>
            <a:pPr marL="457200" lvl="1" indent="-457200">
              <a:spcBef>
                <a:spcPts val="600"/>
              </a:spcBef>
              <a:spcAft>
                <a:spcPts val="600"/>
              </a:spcAft>
              <a:buFontTx/>
              <a:buAutoNum type="arabicPeriod"/>
            </a:pPr>
            <a:r>
              <a:rPr lang="en-US" sz="2000" dirty="0"/>
              <a:t>To take advantage of quantity discounts</a:t>
            </a:r>
          </a:p>
        </p:txBody>
      </p:sp>
    </p:spTree>
    <p:extLst>
      <p:ext uri="{BB962C8B-B14F-4D97-AF65-F5344CB8AC3E}">
        <p14:creationId xmlns:p14="http://schemas.microsoft.com/office/powerpoint/2010/main" val="1940802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Objectives of Inventory Control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85461"/>
            <a:ext cx="8458200" cy="4929008"/>
          </a:xfrm>
        </p:spPr>
        <p:txBody>
          <a:bodyPr/>
          <a:lstStyle/>
          <a:p>
            <a:pPr>
              <a:spcBef>
                <a:spcPts val="600"/>
              </a:spcBef>
              <a:spcAft>
                <a:spcPts val="600"/>
              </a:spcAft>
            </a:pPr>
            <a:r>
              <a:rPr lang="en-US" sz="2000" b="1" dirty="0"/>
              <a:t>Inventory management has two main concerns:</a:t>
            </a:r>
          </a:p>
          <a:p>
            <a:pPr marL="342000" lvl="1" indent="-342000">
              <a:spcBef>
                <a:spcPts val="600"/>
              </a:spcBef>
              <a:spcAft>
                <a:spcPts val="600"/>
              </a:spcAft>
              <a:buAutoNum type="arabicPeriod"/>
            </a:pPr>
            <a:r>
              <a:rPr lang="en-US" sz="2000" dirty="0"/>
              <a:t>Level of customer service</a:t>
            </a:r>
          </a:p>
          <a:p>
            <a:pPr lvl="2" indent="-283464">
              <a:spcBef>
                <a:spcPts val="600"/>
              </a:spcBef>
              <a:spcAft>
                <a:spcPts val="600"/>
              </a:spcAft>
            </a:pPr>
            <a:r>
              <a:rPr lang="en-US" sz="1800" dirty="0"/>
              <a:t>Having the </a:t>
            </a:r>
            <a:r>
              <a:rPr lang="en-US" sz="1800" u="sng" dirty="0"/>
              <a:t>right goods </a:t>
            </a:r>
            <a:r>
              <a:rPr lang="en-US" sz="1800" dirty="0"/>
              <a:t>available in the </a:t>
            </a:r>
            <a:r>
              <a:rPr lang="en-US" sz="1800" u="sng" dirty="0"/>
              <a:t>right quantity</a:t>
            </a:r>
            <a:r>
              <a:rPr lang="en-US" sz="1800" dirty="0"/>
              <a:t> in the </a:t>
            </a:r>
            <a:r>
              <a:rPr lang="en-US" sz="1800" u="sng" dirty="0"/>
              <a:t>right place</a:t>
            </a:r>
            <a:r>
              <a:rPr lang="en-US" sz="1800" dirty="0"/>
              <a:t> at the </a:t>
            </a:r>
            <a:r>
              <a:rPr lang="en-US" sz="1800" u="sng" dirty="0"/>
              <a:t>right time</a:t>
            </a:r>
            <a:endParaRPr lang="en-US" sz="1800" dirty="0"/>
          </a:p>
          <a:p>
            <a:pPr marL="342000" lvl="1" indent="-342000">
              <a:spcBef>
                <a:spcPts val="600"/>
              </a:spcBef>
              <a:spcAft>
                <a:spcPts val="600"/>
              </a:spcAft>
              <a:buAutoNum type="arabicPeriod"/>
            </a:pPr>
            <a:r>
              <a:rPr lang="en-US" sz="2000" dirty="0"/>
              <a:t>Costs of ordering and carrying inventories</a:t>
            </a:r>
          </a:p>
          <a:p>
            <a:pPr lvl="2" indent="-283464">
              <a:spcBef>
                <a:spcPts val="600"/>
              </a:spcBef>
              <a:spcAft>
                <a:spcPts val="600"/>
              </a:spcAft>
            </a:pPr>
            <a:r>
              <a:rPr lang="en-US" sz="1800" dirty="0"/>
              <a:t>The overall objective of inventory management is to achieve satisfactory levels of customer service while keeping inventory costs within reasonable bounds</a:t>
            </a:r>
          </a:p>
          <a:p>
            <a:pPr marL="936000" lvl="3" indent="-342000">
              <a:spcBef>
                <a:spcPts val="600"/>
              </a:spcBef>
              <a:spcAft>
                <a:spcPts val="600"/>
              </a:spcAft>
              <a:buAutoNum type="arabicPeriod"/>
            </a:pPr>
            <a:r>
              <a:rPr lang="en-US" sz="1600" dirty="0">
                <a:solidFill>
                  <a:schemeClr val="tx2"/>
                </a:solidFill>
              </a:rPr>
              <a:t>Measures of performance</a:t>
            </a:r>
          </a:p>
          <a:p>
            <a:pPr marL="936000" lvl="3" indent="-342000">
              <a:spcBef>
                <a:spcPts val="600"/>
              </a:spcBef>
              <a:spcAft>
                <a:spcPts val="600"/>
              </a:spcAft>
              <a:buAutoNum type="arabicPeriod"/>
            </a:pPr>
            <a:r>
              <a:rPr lang="en-US" sz="1600" dirty="0">
                <a:solidFill>
                  <a:schemeClr val="tx2"/>
                </a:solidFill>
              </a:rPr>
              <a:t>Customer satisfaction</a:t>
            </a:r>
          </a:p>
          <a:p>
            <a:pPr marL="1152000" lvl="4" indent="-206375">
              <a:spcBef>
                <a:spcPts val="600"/>
              </a:spcBef>
              <a:spcAft>
                <a:spcPts val="600"/>
              </a:spcAft>
            </a:pPr>
            <a:r>
              <a:rPr lang="en-US" sz="1400" dirty="0"/>
              <a:t>Number and quantity of backorders</a:t>
            </a:r>
          </a:p>
          <a:p>
            <a:pPr marL="1152000" lvl="4" indent="-206375">
              <a:spcBef>
                <a:spcPts val="600"/>
              </a:spcBef>
              <a:spcAft>
                <a:spcPts val="600"/>
              </a:spcAft>
            </a:pPr>
            <a:r>
              <a:rPr lang="en-US" sz="1400" dirty="0"/>
              <a:t>Customer complaints</a:t>
            </a:r>
          </a:p>
          <a:p>
            <a:pPr marL="936000" lvl="3" indent="-324000">
              <a:spcBef>
                <a:spcPts val="600"/>
              </a:spcBef>
              <a:spcAft>
                <a:spcPts val="600"/>
              </a:spcAft>
              <a:buAutoNum type="arabicPeriod"/>
            </a:pPr>
            <a:r>
              <a:rPr lang="en-US" sz="1600" dirty="0">
                <a:solidFill>
                  <a:schemeClr val="tx2"/>
                </a:solidFill>
              </a:rPr>
              <a:t>Inventory turnover</a:t>
            </a:r>
            <a:endParaRPr lang="en-US" dirty="0"/>
          </a:p>
        </p:txBody>
      </p:sp>
    </p:spTree>
    <p:extLst>
      <p:ext uri="{BB962C8B-B14F-4D97-AF65-F5344CB8AC3E}">
        <p14:creationId xmlns:p14="http://schemas.microsoft.com/office/powerpoint/2010/main" val="2498951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Inventory Turnover Ratio</a:t>
            </a:r>
            <a:endParaRPr lang="en-IN" dirty="0"/>
          </a:p>
        </p:txBody>
      </p:sp>
      <p:sp>
        <p:nvSpPr>
          <p:cNvPr id="7" name="Content Placeholder 2"/>
          <p:cNvSpPr>
            <a:spLocks noGrp="1"/>
          </p:cNvSpPr>
          <p:nvPr>
            <p:ph sz="quarter" idx="11"/>
          </p:nvPr>
        </p:nvSpPr>
        <p:spPr/>
        <p:txBody>
          <a:bodyPr/>
          <a:lstStyle/>
          <a:p>
            <a:r>
              <a:rPr lang="en-US" b="1" dirty="0"/>
              <a:t>Ratio of annual cost of goods sold to average inventory investment</a:t>
            </a:r>
          </a:p>
          <a:p>
            <a:pPr lvl="1"/>
            <a:r>
              <a:rPr lang="en-US" dirty="0"/>
              <a:t>How many times a year the inventory is sold</a:t>
            </a:r>
          </a:p>
          <a:p>
            <a:pPr lvl="1"/>
            <a:r>
              <a:rPr lang="en-US" dirty="0"/>
              <a:t>Higher the better as it implies more efficient use of the inventory</a:t>
            </a:r>
          </a:p>
        </p:txBody>
      </p:sp>
    </p:spTree>
    <p:extLst>
      <p:ext uri="{BB962C8B-B14F-4D97-AF65-F5344CB8AC3E}">
        <p14:creationId xmlns:p14="http://schemas.microsoft.com/office/powerpoint/2010/main" val="1054355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Effective Inventory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Requires:</a:t>
            </a:r>
          </a:p>
          <a:p>
            <a:pPr marL="457200" lvl="1" indent="-457200">
              <a:buFontTx/>
              <a:buAutoNum type="arabicPeriod"/>
            </a:pPr>
            <a:r>
              <a:rPr lang="en-US" sz="2000" dirty="0"/>
              <a:t>A system keep track of inventory</a:t>
            </a:r>
          </a:p>
          <a:p>
            <a:pPr marL="457200" lvl="1" indent="-457200">
              <a:buFontTx/>
              <a:buAutoNum type="arabicPeriod"/>
            </a:pPr>
            <a:r>
              <a:rPr lang="en-US" sz="2000" dirty="0"/>
              <a:t>A reliable forecast of demand</a:t>
            </a:r>
          </a:p>
          <a:p>
            <a:pPr marL="457200" lvl="1" indent="-457200">
              <a:buFontTx/>
              <a:buAutoNum type="arabicPeriod"/>
            </a:pPr>
            <a:r>
              <a:rPr lang="en-US" sz="2000" dirty="0"/>
              <a:t>Knowledge of lead time and lead time variability</a:t>
            </a:r>
          </a:p>
          <a:p>
            <a:pPr marL="457200" lvl="1" indent="-457200">
              <a:buFontTx/>
              <a:buAutoNum type="arabicPeriod"/>
            </a:pPr>
            <a:r>
              <a:rPr lang="en-US" sz="2000" dirty="0"/>
              <a:t>Reasonable estimates of</a:t>
            </a:r>
          </a:p>
          <a:p>
            <a:pPr marL="828000" lvl="2" indent="-360000"/>
            <a:r>
              <a:rPr lang="en-US" dirty="0"/>
              <a:t>Holding costs</a:t>
            </a:r>
          </a:p>
          <a:p>
            <a:pPr marL="828000" lvl="2" indent="-360000"/>
            <a:r>
              <a:rPr lang="en-US" dirty="0"/>
              <a:t>Ordering costs</a:t>
            </a:r>
          </a:p>
          <a:p>
            <a:pPr marL="828000" lvl="2" indent="-360000"/>
            <a:r>
              <a:rPr lang="en-US" dirty="0"/>
              <a:t>Shortage costs</a:t>
            </a:r>
          </a:p>
          <a:p>
            <a:pPr marL="457200" lvl="1" indent="-457200">
              <a:buFontTx/>
              <a:buAutoNum type="arabicPeriod"/>
            </a:pPr>
            <a:r>
              <a:rPr lang="en-US" sz="2000" dirty="0"/>
              <a:t>A classification system for inventory items</a:t>
            </a:r>
          </a:p>
        </p:txBody>
      </p:sp>
    </p:spTree>
    <p:extLst>
      <p:ext uri="{BB962C8B-B14F-4D97-AF65-F5344CB8AC3E}">
        <p14:creationId xmlns:p14="http://schemas.microsoft.com/office/powerpoint/2010/main" val="1505860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Inventory Counting Systems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320800" cy="365760"/>
          </a:xfrm>
        </p:spPr>
        <p:txBody>
          <a:bodyPr/>
          <a:lstStyle/>
          <a:p>
            <a:r>
              <a:rPr lang="en-US" sz="1800" b="1" dirty="0">
                <a:solidFill>
                  <a:schemeClr val="tx1"/>
                </a:solidFill>
              </a:rPr>
              <a:t>LO 12.5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8"/>
            <a:ext cx="8458200" cy="4990741"/>
          </a:xfrm>
        </p:spPr>
        <p:txBody>
          <a:bodyPr/>
          <a:lstStyle/>
          <a:p>
            <a:pPr>
              <a:defRPr/>
            </a:pPr>
            <a:r>
              <a:rPr lang="en-US" b="1" dirty="0"/>
              <a:t>Periodic system</a:t>
            </a:r>
          </a:p>
          <a:p>
            <a:pPr marL="342000" lvl="1" indent="-342000">
              <a:defRPr/>
            </a:pPr>
            <a:r>
              <a:rPr lang="en-US" dirty="0"/>
              <a:t>Physical count of items in inventory made at periodic intervals</a:t>
            </a:r>
            <a:endParaRPr lang="en-US" i="1" dirty="0"/>
          </a:p>
          <a:p>
            <a:pPr>
              <a:defRPr/>
            </a:pPr>
            <a:r>
              <a:rPr lang="en-US" b="1" dirty="0"/>
              <a:t>Perpetual inventory </a:t>
            </a:r>
            <a:r>
              <a:rPr lang="en-US" dirty="0"/>
              <a:t>s</a:t>
            </a:r>
            <a:r>
              <a:rPr lang="en-US" b="1" dirty="0"/>
              <a:t>ystem</a:t>
            </a:r>
          </a:p>
          <a:p>
            <a:pPr marL="342000" lvl="1" indent="-342000">
              <a:defRPr/>
            </a:pPr>
            <a:r>
              <a:rPr lang="en-US" dirty="0"/>
              <a:t>System that keeps track of removals from inventory continuously, thus monitoring current levels of each item</a:t>
            </a:r>
          </a:p>
          <a:p>
            <a:pPr lvl="2" indent="-283464">
              <a:defRPr/>
            </a:pPr>
            <a:r>
              <a:rPr lang="en-US" sz="2200" dirty="0"/>
              <a:t>An order is placed when inventory drops to a predetermined minimum level</a:t>
            </a:r>
          </a:p>
          <a:p>
            <a:pPr marL="1044000" lvl="3" indent="-342000">
              <a:buFont typeface="Arial" pitchFamily="34" charset="0"/>
              <a:buChar char="•"/>
              <a:defRPr/>
            </a:pPr>
            <a:r>
              <a:rPr lang="en-US" sz="2000" b="1" dirty="0"/>
              <a:t>Two-bin system</a:t>
            </a:r>
          </a:p>
          <a:p>
            <a:pPr marL="1440000" lvl="4" indent="-342000">
              <a:defRPr/>
            </a:pPr>
            <a:r>
              <a:rPr lang="en-US" sz="1800" dirty="0"/>
              <a:t>Two containers of inventory; reorder when the first is empty</a:t>
            </a:r>
            <a:endParaRPr lang="en-US" dirty="0"/>
          </a:p>
        </p:txBody>
      </p:sp>
    </p:spTree>
    <p:extLst>
      <p:ext uri="{BB962C8B-B14F-4D97-AF65-F5344CB8AC3E}">
        <p14:creationId xmlns:p14="http://schemas.microsoft.com/office/powerpoint/2010/main" val="615259168"/>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959</TotalTime>
  <Words>2196</Words>
  <Application>Microsoft Office PowerPoint</Application>
  <PresentationFormat>On-screen Show (4:3)</PresentationFormat>
  <Paragraphs>281</Paragraphs>
  <Slides>49</Slides>
  <Notes>1</Notes>
  <HiddenSlides>0</HiddenSlides>
  <MMClips>0</MMClips>
  <ScaleCrop>false</ScaleCrop>
  <HeadingPairs>
    <vt:vector size="8" baseType="variant">
      <vt:variant>
        <vt:lpstr>Fonts Used</vt:lpstr>
      </vt:variant>
      <vt:variant>
        <vt:i4>2</vt:i4>
      </vt:variant>
      <vt:variant>
        <vt:lpstr>Theme</vt:lpstr>
      </vt:variant>
      <vt:variant>
        <vt:i4>6</vt:i4>
      </vt:variant>
      <vt:variant>
        <vt:lpstr>Embedded OLE Servers</vt:lpstr>
      </vt:variant>
      <vt:variant>
        <vt:i4>1</vt:i4>
      </vt:variant>
      <vt:variant>
        <vt:lpstr>Slide Titles</vt:lpstr>
      </vt:variant>
      <vt:variant>
        <vt:i4>49</vt:i4>
      </vt:variant>
    </vt:vector>
  </HeadingPairs>
  <TitlesOfParts>
    <vt:vector size="58" baseType="lpstr">
      <vt:lpstr>Arial</vt:lpstr>
      <vt:lpstr>Calibri</vt:lpstr>
      <vt:lpstr>Title Slides Master</vt:lpstr>
      <vt:lpstr>MainContentSlideMaster</vt:lpstr>
      <vt:lpstr>ClosingMaster</vt:lpstr>
      <vt:lpstr>DividerSlideMaster</vt:lpstr>
      <vt:lpstr>ImageDescriptionAppendixSlideMaster</vt:lpstr>
      <vt:lpstr>1_MainContentSlideMaster</vt:lpstr>
      <vt:lpstr>Equation</vt:lpstr>
      <vt:lpstr>Chapter 12</vt:lpstr>
      <vt:lpstr>Chapter 12: Learning Objectives</vt:lpstr>
      <vt:lpstr>Inventory</vt:lpstr>
      <vt:lpstr>Types of Inventory</vt:lpstr>
      <vt:lpstr>Inventory Functions</vt:lpstr>
      <vt:lpstr>Objectives of Inventory Control</vt:lpstr>
      <vt:lpstr>Inventory Turnover Ratio</vt:lpstr>
      <vt:lpstr>Effective Inventory Management</vt:lpstr>
      <vt:lpstr>Inventory Counting Systems</vt:lpstr>
      <vt:lpstr>Inventory Counting Technologies</vt:lpstr>
      <vt:lpstr>Inventory Costs</vt:lpstr>
      <vt:lpstr>ABC Classification System</vt:lpstr>
      <vt:lpstr>Cycle Counting</vt:lpstr>
      <vt:lpstr>How Much to Order: EOQ Models</vt:lpstr>
      <vt:lpstr>Basic EOQ Model</vt:lpstr>
      <vt:lpstr>The Inventory Cycle</vt:lpstr>
      <vt:lpstr>Total Annual Cost</vt:lpstr>
      <vt:lpstr>Goal: Total Cost Minimization</vt:lpstr>
      <vt:lpstr>Deriving EOQ</vt:lpstr>
      <vt:lpstr>Economic Production Quantity (EPQ)</vt:lpstr>
      <vt:lpstr>EPQ: Inventory Profile</vt:lpstr>
      <vt:lpstr>EPQ – Total Cost</vt:lpstr>
      <vt:lpstr>Economic Production Quantity</vt:lpstr>
      <vt:lpstr>Economic Production Quantity (cont.)</vt:lpstr>
      <vt:lpstr>Quantity Discount Model</vt:lpstr>
      <vt:lpstr>Quantity Discounts</vt:lpstr>
      <vt:lpstr>Quantity Discounts (cont.)</vt:lpstr>
      <vt:lpstr>When to Reorder</vt:lpstr>
      <vt:lpstr>Reorder Point: Under Certainty</vt:lpstr>
      <vt:lpstr>Reorder Point: Under Uncertainty</vt:lpstr>
      <vt:lpstr>Safety Stock</vt:lpstr>
      <vt:lpstr>Safety Stock?</vt:lpstr>
      <vt:lpstr>How Much Safety Stock?</vt:lpstr>
      <vt:lpstr>Reorder Point</vt:lpstr>
      <vt:lpstr>Reorder Point: Demand Uncertainty</vt:lpstr>
      <vt:lpstr>Reorder Point: Lead Time Uncertainty</vt:lpstr>
      <vt:lpstr>How Much to Order: FOI</vt:lpstr>
      <vt:lpstr>Fixed-Quantity versus Fixed-Interval Ordering</vt:lpstr>
      <vt:lpstr>FOI Model</vt:lpstr>
      <vt:lpstr>Single-Period Model</vt:lpstr>
      <vt:lpstr>Single-Period Model (cont.)</vt:lpstr>
      <vt:lpstr>Stocking Levels</vt:lpstr>
      <vt:lpstr>End of Main Content</vt:lpstr>
      <vt:lpstr>Accessibility Content: Text Alternatives for Images</vt:lpstr>
      <vt:lpstr>The Inventory Cycle - Text Alternative</vt:lpstr>
      <vt:lpstr>EPQ: Inventory Profile - Text Alternative</vt:lpstr>
      <vt:lpstr>Quantity Discounts (cont.) - Text Alternative</vt:lpstr>
      <vt:lpstr>Safety Stock - Text Alternative</vt:lpstr>
      <vt:lpstr>Fixed-Quantity versus Fixed-Interval Ordering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278</cp:revision>
  <dcterms:created xsi:type="dcterms:W3CDTF">2019-07-27T05:34:11Z</dcterms:created>
  <dcterms:modified xsi:type="dcterms:W3CDTF">2020-05-20T15:23:00Z</dcterms:modified>
</cp:coreProperties>
</file>