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9" r:id="rId1"/>
    <p:sldMasterId id="2147483691" r:id="rId2"/>
    <p:sldMasterId id="2147483684" r:id="rId3"/>
    <p:sldMasterId id="2147483686" r:id="rId4"/>
    <p:sldMasterId id="2147483701" r:id="rId5"/>
    <p:sldMasterId id="2147483706" r:id="rId6"/>
  </p:sldMasterIdLst>
  <p:notesMasterIdLst>
    <p:notesMasterId r:id="rId51"/>
  </p:notesMasterIdLst>
  <p:sldIdLst>
    <p:sldId id="256" r:id="rId7"/>
    <p:sldId id="266" r:id="rId8"/>
    <p:sldId id="291" r:id="rId9"/>
    <p:sldId id="294" r:id="rId10"/>
    <p:sldId id="295" r:id="rId11"/>
    <p:sldId id="296" r:id="rId12"/>
    <p:sldId id="297" r:id="rId13"/>
    <p:sldId id="298" r:id="rId14"/>
    <p:sldId id="299" r:id="rId15"/>
    <p:sldId id="300" r:id="rId16"/>
    <p:sldId id="301" r:id="rId17"/>
    <p:sldId id="302" r:id="rId18"/>
    <p:sldId id="303" r:id="rId19"/>
    <p:sldId id="304" r:id="rId20"/>
    <p:sldId id="305" r:id="rId21"/>
    <p:sldId id="306" r:id="rId22"/>
    <p:sldId id="307" r:id="rId23"/>
    <p:sldId id="308" r:id="rId24"/>
    <p:sldId id="310" r:id="rId25"/>
    <p:sldId id="311" r:id="rId26"/>
    <p:sldId id="312" r:id="rId27"/>
    <p:sldId id="313" r:id="rId28"/>
    <p:sldId id="314" r:id="rId29"/>
    <p:sldId id="315" r:id="rId30"/>
    <p:sldId id="316" r:id="rId31"/>
    <p:sldId id="317" r:id="rId32"/>
    <p:sldId id="318" r:id="rId33"/>
    <p:sldId id="319" r:id="rId34"/>
    <p:sldId id="320" r:id="rId35"/>
    <p:sldId id="321" r:id="rId36"/>
    <p:sldId id="322" r:id="rId37"/>
    <p:sldId id="323" r:id="rId38"/>
    <p:sldId id="324" r:id="rId39"/>
    <p:sldId id="325" r:id="rId40"/>
    <p:sldId id="326" r:id="rId41"/>
    <p:sldId id="327" r:id="rId42"/>
    <p:sldId id="328" r:id="rId43"/>
    <p:sldId id="329" r:id="rId44"/>
    <p:sldId id="330" r:id="rId45"/>
    <p:sldId id="331" r:id="rId46"/>
    <p:sldId id="332" r:id="rId47"/>
    <p:sldId id="333" r:id="rId48"/>
    <p:sldId id="289" r:id="rId49"/>
    <p:sldId id="290"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in Content" id="{D403750A-5F0F-4676-8E81-AA1C70853B4F}">
          <p14:sldIdLst>
            <p14:sldId id="256"/>
            <p14:sldId id="266"/>
            <p14:sldId id="291"/>
            <p14:sldId id="294"/>
            <p14:sldId id="295"/>
            <p14:sldId id="296"/>
            <p14:sldId id="297"/>
            <p14:sldId id="298"/>
            <p14:sldId id="299"/>
            <p14:sldId id="300"/>
            <p14:sldId id="301"/>
            <p14:sldId id="302"/>
            <p14:sldId id="303"/>
            <p14:sldId id="304"/>
            <p14:sldId id="305"/>
            <p14:sldId id="306"/>
            <p14:sldId id="307"/>
            <p14:sldId id="308"/>
            <p14:sldId id="310"/>
            <p14:sldId id="311"/>
            <p14:sldId id="312"/>
            <p14:sldId id="313"/>
            <p14:sldId id="314"/>
            <p14:sldId id="315"/>
            <p14:sldId id="316"/>
            <p14:sldId id="317"/>
            <p14:sldId id="318"/>
            <p14:sldId id="319"/>
            <p14:sldId id="320"/>
            <p14:sldId id="321"/>
            <p14:sldId id="322"/>
            <p14:sldId id="323"/>
            <p14:sldId id="324"/>
            <p14:sldId id="325"/>
            <p14:sldId id="326"/>
            <p14:sldId id="327"/>
            <p14:sldId id="328"/>
            <p14:sldId id="329"/>
            <p14:sldId id="330"/>
            <p14:sldId id="331"/>
            <p14:sldId id="332"/>
            <p14:sldId id="333"/>
          </p14:sldIdLst>
        </p14:section>
        <p14:section name="Appendix: Image Descriptions for Unsighted Students" id="{07080632-B756-45AF-BBF3-52DB3854CA65}">
          <p14:sldIdLst>
            <p14:sldId id="289"/>
            <p14:sldId id="290"/>
          </p14:sldIdLst>
        </p14:section>
      </p14:sectionLst>
    </p:ext>
    <p:ext uri="{EFAFB233-063F-42B5-8137-9DF3F51BA10A}">
      <p15:sldGuideLst xmlns:p15="http://schemas.microsoft.com/office/powerpoint/2012/main">
        <p15:guide id="2" pos="3264" userDrawn="1">
          <p15:clr>
            <a:srgbClr val="A4A3A4"/>
          </p15:clr>
        </p15:guide>
        <p15:guide id="3" orient="horz" pos="2256" userDrawn="1">
          <p15:clr>
            <a:srgbClr val="A4A3A4"/>
          </p15:clr>
        </p15:guide>
        <p15:guide id="4" pos="56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iporen, Laura" initials="CL" lastIdx="4" clrIdx="0">
    <p:extLst>
      <p:ext uri="{19B8F6BF-5375-455C-9EA6-DF929625EA0E}">
        <p15:presenceInfo xmlns:p15="http://schemas.microsoft.com/office/powerpoint/2012/main" userId="S-1-5-21-1645522239-1123561945-839522115-1006658" providerId="AD"/>
      </p:ext>
    </p:extLst>
  </p:cmAuthor>
  <p:cmAuthor id="2" name="Ciporen, Laura" initials="CL [2]" lastIdx="2" clrIdx="1">
    <p:extLst>
      <p:ext uri="{19B8F6BF-5375-455C-9EA6-DF929625EA0E}">
        <p15:presenceInfo xmlns:p15="http://schemas.microsoft.com/office/powerpoint/2012/main" userId="S::laura.ciporen@mheducation.com::567f631f-0624-4179-9d16-569ddce488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3D2"/>
    <a:srgbClr val="DDD9C3"/>
    <a:srgbClr val="D1CBAF"/>
    <a:srgbClr val="C8BEA0"/>
    <a:srgbClr val="C4BD97"/>
    <a:srgbClr val="066568"/>
    <a:srgbClr val="0057AD"/>
    <a:srgbClr val="692146"/>
    <a:srgbClr val="FFB600"/>
    <a:srgbClr val="FFE5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0" autoAdjust="0"/>
    <p:restoredTop sz="93037" autoAdjust="0"/>
  </p:normalViewPr>
  <p:slideViewPr>
    <p:cSldViewPr snapToGrid="0" showGuides="1">
      <p:cViewPr varScale="1">
        <p:scale>
          <a:sx n="84" d="100"/>
          <a:sy n="84" d="100"/>
        </p:scale>
        <p:origin x="1080" y="84"/>
      </p:cViewPr>
      <p:guideLst>
        <p:guide pos="3264"/>
        <p:guide orient="horz" pos="2256"/>
        <p:guide pos="5640"/>
      </p:guideLst>
    </p:cSldViewPr>
  </p:slideViewPr>
  <p:outlineViewPr>
    <p:cViewPr>
      <p:scale>
        <a:sx n="33" d="100"/>
        <a:sy n="33" d="100"/>
      </p:scale>
      <p:origin x="0" y="-636"/>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presProps" Target="presProps.xml"/><Relationship Id="rId5" Type="http://schemas.openxmlformats.org/officeDocument/2006/relationships/slideMaster" Target="slideMasters/slideMaster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tableStyles" Target="tableStyles.xml"/><Relationship Id="rId8" Type="http://schemas.openxmlformats.org/officeDocument/2006/relationships/slide" Target="slides/slide2.xml"/><Relationship Id="rId51"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4" Type="http://schemas.openxmlformats.org/officeDocument/2006/relationships/image" Target="../media/image1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8751B6-816D-453D-9AB0-FB5BDE553EAC}" type="datetimeFigureOut">
              <a:rPr lang="en-US" smtClean="0"/>
              <a:t>5/8/2020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DB8B88-7B19-4444-8C00-276D3F703348}" type="slidenum">
              <a:rPr lang="en-US" smtClean="0"/>
              <a:t>‹#›</a:t>
            </a:fld>
            <a:endParaRPr lang="en-US"/>
          </a:p>
        </p:txBody>
      </p:sp>
    </p:spTree>
    <p:extLst>
      <p:ext uri="{BB962C8B-B14F-4D97-AF65-F5344CB8AC3E}">
        <p14:creationId xmlns:p14="http://schemas.microsoft.com/office/powerpoint/2010/main" val="3816873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auto">
              <a:spcBef>
                <a:spcPts val="0"/>
              </a:spcBef>
              <a:spcAft>
                <a:spcPts val="0"/>
              </a:spcAft>
              <a:defRPr/>
            </a:pPr>
            <a:endParaRPr lang="en-US" dirty="0"/>
          </a:p>
        </p:txBody>
      </p:sp>
      <p:sp>
        <p:nvSpPr>
          <p:cNvPr id="4" name="Slide Number Placeholder 3"/>
          <p:cNvSpPr>
            <a:spLocks noGrp="1"/>
          </p:cNvSpPr>
          <p:nvPr>
            <p:ph type="sldNum" sz="quarter" idx="10"/>
          </p:nvPr>
        </p:nvSpPr>
        <p:spPr/>
        <p:txBody>
          <a:bodyPr/>
          <a:lstStyle/>
          <a:p>
            <a:fld id="{29DB8B88-7B19-4444-8C00-276D3F703348}" type="slidenum">
              <a:rPr lang="en-US" smtClean="0"/>
              <a:t>2</a:t>
            </a:fld>
            <a:endParaRPr lang="en-US"/>
          </a:p>
        </p:txBody>
      </p:sp>
    </p:spTree>
    <p:extLst>
      <p:ext uri="{BB962C8B-B14F-4D97-AF65-F5344CB8AC3E}">
        <p14:creationId xmlns:p14="http://schemas.microsoft.com/office/powerpoint/2010/main" val="3856918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W/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346105" y="2099014"/>
            <a:ext cx="3863458" cy="3863458"/>
            <a:chOff x="331115" y="2099014"/>
            <a:chExt cx="3863458" cy="3863458"/>
          </a:xfrm>
        </p:grpSpPr>
        <p:sp>
          <p:nvSpPr>
            <p:cNvPr id="13" name="Rectangle 12">
              <a:extLst>
                <a:ext uri="{FF2B5EF4-FFF2-40B4-BE49-F238E27FC236}">
                  <a16:creationId xmlns:a16="http://schemas.microsoft.com/office/drawing/2014/main" id="{FD9DDEA9-6897-2B48-BA6A-9075880AA615}"/>
                </a:ext>
              </a:extLst>
            </p:cNvPr>
            <p:cNvSpPr/>
            <p:nvPr userDrawn="1"/>
          </p:nvSpPr>
          <p:spPr>
            <a:xfrm>
              <a:off x="331115" y="2099014"/>
              <a:ext cx="3863458" cy="386345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52AD1ADE-6D88-5C48-9EEF-7E081C733011}"/>
                </a:ext>
              </a:extLst>
            </p:cNvPr>
            <p:cNvSpPr/>
            <p:nvPr userDrawn="1"/>
          </p:nvSpPr>
          <p:spPr>
            <a:xfrm>
              <a:off x="467612" y="2368353"/>
              <a:ext cx="3457621" cy="3457621"/>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599258" y="2898475"/>
              <a:ext cx="2793799" cy="2792652"/>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p:ph type="ctrTitle" hasCustomPrompt="1"/>
          </p:nvPr>
        </p:nvSpPr>
        <p:spPr>
          <a:xfrm>
            <a:off x="621792" y="3140014"/>
            <a:ext cx="2788920" cy="1157665"/>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p:ph type="subTitle" idx="1" hasCustomPrompt="1"/>
          </p:nvPr>
        </p:nvSpPr>
        <p:spPr>
          <a:xfrm>
            <a:off x="621792" y="4261103"/>
            <a:ext cx="2788920" cy="612821"/>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p:ph type="body" sz="quarter" idx="10" hasCustomPrompt="1"/>
          </p:nvPr>
        </p:nvSpPr>
        <p:spPr>
          <a:xfrm>
            <a:off x="621792" y="5093208"/>
            <a:ext cx="2788920" cy="576185"/>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8AC4EEC4-5547-4185-92E7-A6CAF888043F}"/>
              </a:ext>
            </a:extLst>
          </p:cNvPr>
          <p:cNvSpPr>
            <a:spLocks noGrp="1"/>
          </p:cNvSpPr>
          <p:nvPr>
            <p:ph type="ftr" sz="quarter" idx="12"/>
          </p:nvPr>
        </p:nvSpPr>
        <p:spPr>
          <a:xfrm>
            <a:off x="0" y="6478438"/>
            <a:ext cx="9144000" cy="374266"/>
          </a:xfrm>
        </p:spPr>
        <p:txBody>
          <a:bodyPr/>
          <a:lstStyle>
            <a:lvl1pPr algn="ctr">
              <a:defRPr>
                <a:solidFill>
                  <a:schemeClr val="tx1">
                    <a:lumMod val="50000"/>
                    <a:lumOff val="50000"/>
                  </a:schemeClr>
                </a:solidFill>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001655917"/>
      </p:ext>
    </p:extLst>
  </p:cSld>
  <p:clrMapOvr>
    <a:masterClrMapping/>
  </p:clrMapOvr>
  <p:extLst mod="1">
    <p:ext uri="{DCECCB84-F9BA-43D5-87BE-67443E8EF086}">
      <p15:sldGuideLst xmlns:p15="http://schemas.microsoft.com/office/powerpoint/2012/main">
        <p15:guide id="1" orient="horz" pos="957">
          <p15:clr>
            <a:srgbClr val="FBAE40"/>
          </p15:clr>
        </p15:guide>
        <p15:guide id="2" orient="horz" pos="410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612476"/>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2070496"/>
            <a:ext cx="8458200" cy="649138"/>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900944"/>
            <a:ext cx="8458200" cy="6731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755354"/>
            <a:ext cx="8458200" cy="69850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4635164"/>
            <a:ext cx="8458200" cy="69850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5514975"/>
            <a:ext cx="8458200" cy="733425"/>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Appendix Link">
            <a:extLst>
              <a:ext uri="{FF2B5EF4-FFF2-40B4-BE49-F238E27FC236}">
                <a16:creationId xmlns:a16="http://schemas.microsoft.com/office/drawing/2014/main" id="{97057F8C-50AA-46C4-9FEB-90CB82EBCB39}"/>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4" name="Image Credit">
            <a:extLst>
              <a:ext uri="{FF2B5EF4-FFF2-40B4-BE49-F238E27FC236}">
                <a16:creationId xmlns:a16="http://schemas.microsoft.com/office/drawing/2014/main" id="{1623EF09-AD07-4110-9BAD-C19C23C906E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07061431"/>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548640"/>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1904671"/>
            <a:ext cx="8458200" cy="54864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532632"/>
            <a:ext cx="8458200" cy="54864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160593"/>
            <a:ext cx="8458200" cy="54864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3788554"/>
            <a:ext cx="8458200" cy="54864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441651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Content Placeholder 7">
            <a:extLst>
              <a:ext uri="{FF2B5EF4-FFF2-40B4-BE49-F238E27FC236}">
                <a16:creationId xmlns:a16="http://schemas.microsoft.com/office/drawing/2014/main" id="{8B728CCD-2639-461B-9841-57505AC13467}"/>
              </a:ext>
            </a:extLst>
          </p:cNvPr>
          <p:cNvSpPr>
            <a:spLocks noGrp="1"/>
          </p:cNvSpPr>
          <p:nvPr>
            <p:ph sz="quarter" idx="19" hasCustomPrompt="1"/>
          </p:nvPr>
        </p:nvSpPr>
        <p:spPr>
          <a:xfrm>
            <a:off x="342900" y="5044476"/>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4" name="Content Placeholder 8">
            <a:extLst>
              <a:ext uri="{FF2B5EF4-FFF2-40B4-BE49-F238E27FC236}">
                <a16:creationId xmlns:a16="http://schemas.microsoft.com/office/drawing/2014/main" id="{8B728CCD-2639-461B-9841-57505AC13467}"/>
              </a:ext>
            </a:extLst>
          </p:cNvPr>
          <p:cNvSpPr>
            <a:spLocks noGrp="1"/>
          </p:cNvSpPr>
          <p:nvPr>
            <p:ph sz="quarter" idx="20" hasCustomPrompt="1"/>
          </p:nvPr>
        </p:nvSpPr>
        <p:spPr>
          <a:xfrm>
            <a:off x="342900" y="567243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8" name="Appendix Link">
            <a:extLst>
              <a:ext uri="{FF2B5EF4-FFF2-40B4-BE49-F238E27FC236}">
                <a16:creationId xmlns:a16="http://schemas.microsoft.com/office/drawing/2014/main" id="{F163B4E1-5D46-44BE-A972-DA38306E845F}"/>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9" name="Image Credit">
            <a:extLst>
              <a:ext uri="{FF2B5EF4-FFF2-40B4-BE49-F238E27FC236}">
                <a16:creationId xmlns:a16="http://schemas.microsoft.com/office/drawing/2014/main" id="{11CF0136-AD06-4EAE-ADD1-CB06BEFD9BF1}"/>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033996819"/>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Slide">
    <p:spTree>
      <p:nvGrpSpPr>
        <p:cNvPr id="1" name=""/>
        <p:cNvGrpSpPr/>
        <p:nvPr/>
      </p:nvGrpSpPr>
      <p:grpSpPr>
        <a:xfrm>
          <a:off x="0" y="0"/>
          <a:ext cx="0" cy="0"/>
          <a:chOff x="0" y="0"/>
          <a:chExt cx="0" cy="0"/>
        </a:xfrm>
      </p:grpSpPr>
      <p:sp>
        <p:nvSpPr>
          <p:cNvPr id="2" name="Hidden Slide Title">
            <a:extLst>
              <a:ext uri="{FF2B5EF4-FFF2-40B4-BE49-F238E27FC236}">
                <a16:creationId xmlns:a16="http://schemas.microsoft.com/office/drawing/2014/main" id="{D3229D0C-04EF-482F-B26C-8D49CD33DBE3}"/>
              </a:ext>
            </a:extLst>
          </p:cNvPr>
          <p:cNvSpPr>
            <a:spLocks noGrp="1"/>
          </p:cNvSpPr>
          <p:nvPr>
            <p:ph type="title" hasCustomPrompt="1"/>
          </p:nvPr>
        </p:nvSpPr>
        <p:spPr>
          <a:xfrm>
            <a:off x="3425949" y="418391"/>
            <a:ext cx="2292103" cy="291823"/>
          </a:xfrm>
          <a:prstGeom prst="rect">
            <a:avLst/>
          </a:prstGeom>
        </p:spPr>
        <p:txBody>
          <a:bodyPr/>
          <a:lstStyle>
            <a:lvl1pPr>
              <a:defRPr>
                <a:solidFill>
                  <a:schemeClr val="tx1"/>
                </a:solidFill>
              </a:defRPr>
            </a:lvl1pPr>
          </a:lstStyle>
          <a:p>
            <a:r>
              <a:rPr lang="en-US" dirty="0"/>
              <a:t>Add hidden title here </a:t>
            </a:r>
          </a:p>
        </p:txBody>
      </p:sp>
      <p:pic>
        <p:nvPicPr>
          <p:cNvPr id="6" name="MGH Logo">
            <a:extLst>
              <a:ext uri="{FF2B5EF4-FFF2-40B4-BE49-F238E27FC236}">
                <a16:creationId xmlns:a16="http://schemas.microsoft.com/office/drawing/2014/main" id="{60DCFDF5-2A5B-440E-888A-BC0BFEF9FF5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3350211" y="1005697"/>
            <a:ext cx="2443579" cy="2443579"/>
          </a:xfrm>
          <a:prstGeom prst="rect">
            <a:avLst/>
          </a:prstGeom>
        </p:spPr>
      </p:pic>
      <p:sp>
        <p:nvSpPr>
          <p:cNvPr id="3" name="Long Copyright">
            <a:extLst>
              <a:ext uri="{FF2B5EF4-FFF2-40B4-BE49-F238E27FC236}">
                <a16:creationId xmlns:a16="http://schemas.microsoft.com/office/drawing/2014/main" id="{9AB572CE-E262-4FA6-8D47-02F068ADD1BE}"/>
              </a:ext>
            </a:extLst>
          </p:cNvPr>
          <p:cNvSpPr>
            <a:spLocks noGrp="1"/>
          </p:cNvSpPr>
          <p:nvPr>
            <p:ph type="ftr" sz="quarter" idx="10"/>
          </p:nvPr>
        </p:nvSpPr>
        <p:spPr>
          <a:xfrm>
            <a:off x="0" y="6487064"/>
            <a:ext cx="9144000" cy="370936"/>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
        <p:nvSpPr>
          <p:cNvPr id="9" name="MGH Tagline">
            <a:extLst>
              <a:ext uri="{FF2B5EF4-FFF2-40B4-BE49-F238E27FC236}">
                <a16:creationId xmlns:a16="http://schemas.microsoft.com/office/drawing/2014/main" id="{F040BF5C-A78D-440C-93DF-72F3F641F3F1}"/>
              </a:ext>
            </a:extLst>
          </p:cNvPr>
          <p:cNvSpPr txBox="1"/>
          <p:nvPr userDrawn="1"/>
        </p:nvSpPr>
        <p:spPr>
          <a:xfrm>
            <a:off x="1730746" y="3796682"/>
            <a:ext cx="5682508" cy="4690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4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Because learning changes everything.</a:t>
            </a:r>
            <a:r>
              <a:rPr kumimoji="0" lang="en-US" sz="1400" b="0" i="0" u="none" strike="noStrike" kern="1200" cap="none" spc="40" normalizeH="0" baseline="60000" noProof="0" dirty="0">
                <a:ln>
                  <a:noFill/>
                </a:ln>
                <a:solidFill>
                  <a:srgbClr val="000000"/>
                </a:solidFill>
                <a:effectLst/>
                <a:uLnTx/>
                <a:uFillTx/>
                <a:latin typeface="Arial" panose="020B0604020202020204" pitchFamily="34" charset="0"/>
                <a:ea typeface="Calibri" panose="020F0502020204030204" pitchFamily="34" charset="0"/>
                <a:cs typeface="+mn-cs"/>
              </a:rPr>
              <a:t>®</a:t>
            </a:r>
            <a:endParaRPr kumimoji="0" lang="en-US" sz="2400" b="0" i="0" u="none" strike="noStrike" kern="1200" cap="none" spc="40" normalizeH="0" baseline="60000" noProof="0" dirty="0">
              <a:ln>
                <a:noFill/>
              </a:ln>
              <a:solidFill>
                <a:srgbClr val="000000"/>
              </a:solidFill>
              <a:effectLst/>
              <a:uLnTx/>
              <a:uFillTx/>
              <a:latin typeface="+mn-lt"/>
              <a:ea typeface="+mn-ea"/>
              <a:cs typeface="+mn-cs"/>
            </a:endParaRPr>
          </a:p>
        </p:txBody>
      </p:sp>
      <p:sp>
        <p:nvSpPr>
          <p:cNvPr id="10" name="MGH URL">
            <a:extLst>
              <a:ext uri="{FF2B5EF4-FFF2-40B4-BE49-F238E27FC236}">
                <a16:creationId xmlns:a16="http://schemas.microsoft.com/office/drawing/2014/main" id="{2215B5DD-E18E-478F-81B9-79BA83A9A251}"/>
              </a:ext>
            </a:extLst>
          </p:cNvPr>
          <p:cNvSpPr txBox="1"/>
          <p:nvPr userDrawn="1"/>
        </p:nvSpPr>
        <p:spPr>
          <a:xfrm>
            <a:off x="3269085" y="5329121"/>
            <a:ext cx="260583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mn-lt"/>
                <a:ea typeface="+mn-ea"/>
                <a:cs typeface="+mn-cs"/>
              </a:rPr>
              <a:t>www.mheducation.com</a:t>
            </a:r>
            <a:endParaRPr kumimoji="0" lang="en-US" sz="2000" b="0" i="0" u="none" strike="noStrike" kern="1200" cap="none" spc="0" normalizeH="0" baseline="0" noProof="0" dirty="0">
              <a:ln>
                <a:noFill/>
              </a:ln>
              <a:solidFill>
                <a:srgbClr val="000000"/>
              </a:solidFill>
              <a:effectLst/>
              <a:uLnTx/>
              <a:uFillTx/>
              <a:latin typeface="+mn-lt"/>
              <a:ea typeface="+mn-ea"/>
              <a:cs typeface="+mn-cs"/>
            </a:endParaRPr>
          </a:p>
        </p:txBody>
      </p:sp>
    </p:spTree>
    <p:extLst>
      <p:ext uri="{BB962C8B-B14F-4D97-AF65-F5344CB8AC3E}">
        <p14:creationId xmlns:p14="http://schemas.microsoft.com/office/powerpoint/2010/main" val="744366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ppendix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6CA9270-FD0E-4B64-B0D8-24095E6A2959}"/>
              </a:ext>
            </a:extLst>
          </p:cNvPr>
          <p:cNvSpPr>
            <a:spLocks noGrp="1"/>
          </p:cNvSpPr>
          <p:nvPr>
            <p:ph type="title" hasCustomPrompt="1"/>
          </p:nvPr>
        </p:nvSpPr>
        <p:spPr>
          <a:xfrm>
            <a:off x="342899" y="2366309"/>
            <a:ext cx="7696919" cy="526936"/>
          </a:xfrm>
          <a:prstGeom prst="rect">
            <a:avLst/>
          </a:prstGeom>
        </p:spPr>
        <p:txBody>
          <a:bodyPr anchor="ctr"/>
          <a:lstStyle>
            <a:lvl1pPr>
              <a:defRPr/>
            </a:lvl1pPr>
          </a:lstStyle>
          <a:p>
            <a:r>
              <a:rPr lang="en-US" dirty="0"/>
              <a:t>Accessibility Content: Text Alternatives for Images</a:t>
            </a:r>
          </a:p>
        </p:txBody>
      </p:sp>
    </p:spTree>
    <p:extLst>
      <p:ext uri="{BB962C8B-B14F-4D97-AF65-F5344CB8AC3E}">
        <p14:creationId xmlns:p14="http://schemas.microsoft.com/office/powerpoint/2010/main" val="36925710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isc. 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C0136BE0-3F2D-44D5-B125-B7A30D2C8896}"/>
              </a:ext>
            </a:extLst>
          </p:cNvPr>
          <p:cNvSpPr>
            <a:spLocks noGrp="1"/>
          </p:cNvSpPr>
          <p:nvPr>
            <p:ph type="title"/>
          </p:nvPr>
        </p:nvSpPr>
        <p:spPr>
          <a:xfrm>
            <a:off x="339450" y="117244"/>
            <a:ext cx="6065851" cy="730970"/>
          </a:xfrm>
          <a:prstGeom prst="rect">
            <a:avLst/>
          </a:prstGeom>
        </p:spPr>
        <p:txBody>
          <a:bodyPr/>
          <a:lstStyle/>
          <a:p>
            <a:r>
              <a:rPr lang="en-US" dirty="0"/>
              <a:t>Click to edit Master title style</a:t>
            </a:r>
          </a:p>
        </p:txBody>
      </p:sp>
      <p:sp>
        <p:nvSpPr>
          <p:cNvPr id="5" name="Content Placeholder">
            <a:extLst>
              <a:ext uri="{FF2B5EF4-FFF2-40B4-BE49-F238E27FC236}">
                <a16:creationId xmlns:a16="http://schemas.microsoft.com/office/drawing/2014/main" id="{DA8444E8-1445-4AB7-85DD-90449330C005}"/>
              </a:ext>
            </a:extLst>
          </p:cNvPr>
          <p:cNvSpPr>
            <a:spLocks noGrp="1"/>
          </p:cNvSpPr>
          <p:nvPr>
            <p:ph sz="quarter" idx="11" hasCustomPrompt="1"/>
          </p:nvPr>
        </p:nvSpPr>
        <p:spPr>
          <a:xfrm>
            <a:off x="342900" y="1973249"/>
            <a:ext cx="6477000" cy="4343400"/>
          </a:xfrm>
        </p:spPr>
        <p:txBody>
          <a:bodyPr/>
          <a:lstStyle>
            <a:lvl1pPr>
              <a:defRPr/>
            </a:lvl1pPr>
            <a:lvl2pPr marL="344488" indent="-342900">
              <a:buFont typeface="Arial" panose="020B0604020202020204" pitchFamily="34" charset="0"/>
              <a:buChar char="•"/>
              <a:defRPr/>
            </a:lvl2pPr>
            <a:lvl3pPr>
              <a:defRPr/>
            </a:lvl3pPr>
            <a:lvl4pPr>
              <a:defRPr/>
            </a:lvl4pPr>
          </a:lstStyle>
          <a:p>
            <a:pPr lvl="0"/>
            <a:r>
              <a:rPr lang="en-US" dirty="0"/>
              <a:t>Slide Content</a:t>
            </a:r>
          </a:p>
          <a:p>
            <a:pPr lvl="2"/>
            <a:r>
              <a:rPr lang="en-US" dirty="0"/>
              <a:t>Second level</a:t>
            </a:r>
          </a:p>
          <a:p>
            <a:pPr lvl="3"/>
            <a:r>
              <a:rPr lang="en-US" dirty="0"/>
              <a:t>Third level</a:t>
            </a:r>
          </a:p>
        </p:txBody>
      </p:sp>
    </p:spTree>
    <p:extLst>
      <p:ext uri="{BB962C8B-B14F-4D97-AF65-F5344CB8AC3E}">
        <p14:creationId xmlns:p14="http://schemas.microsoft.com/office/powerpoint/2010/main" val="44541601"/>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842702864"/>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ppendix-Two Comparison Placeholders With Identifi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9" name="Return to main slide Link 1">
            <a:extLst>
              <a:ext uri="{FF2B5EF4-FFF2-40B4-BE49-F238E27FC236}">
                <a16:creationId xmlns:a16="http://schemas.microsoft.com/office/drawing/2014/main" id="{29651301-3A88-4CBC-9B7F-A569599DC51F}"/>
              </a:ext>
            </a:extLst>
          </p:cNvPr>
          <p:cNvSpPr>
            <a:spLocks noGrp="1"/>
          </p:cNvSpPr>
          <p:nvPr>
            <p:ph type="body" sz="quarter" idx="13" hasCustomPrompt="1"/>
          </p:nvPr>
        </p:nvSpPr>
        <p:spPr>
          <a:xfrm>
            <a:off x="3081528" y="1059828"/>
            <a:ext cx="2980944" cy="228600"/>
          </a:xfrm>
          <a:prstGeom prst="rect">
            <a:avLst/>
          </a:prstGeom>
        </p:spPr>
        <p:txBody>
          <a:bodyPr vert="horz" lIns="91440" tIns="45720" rIns="91440" bIns="45720" rtlCol="0" anchor="ctr">
            <a:noAutofit/>
          </a:bodyPr>
          <a:lstStyle>
            <a:lvl1pPr>
              <a:defRPr lang="en-US" sz="1200" dirty="0"/>
            </a:lvl1pPr>
          </a:lstStyle>
          <a:p>
            <a:pPr lvl="0" algn="ctr"/>
            <a:r>
              <a:rPr lang="en-US" dirty="0"/>
              <a:t>Return to parent-slide containing images.</a:t>
            </a:r>
          </a:p>
        </p:txBody>
      </p:sp>
      <p:sp>
        <p:nvSpPr>
          <p:cNvPr id="4" name="Image Identifier 1">
            <a:extLst>
              <a:ext uri="{FF2B5EF4-FFF2-40B4-BE49-F238E27FC236}">
                <a16:creationId xmlns:a16="http://schemas.microsoft.com/office/drawing/2014/main" id="{06B6FD09-21E6-4C44-B034-2825B085D9AB}"/>
              </a:ext>
            </a:extLst>
          </p:cNvPr>
          <p:cNvSpPr>
            <a:spLocks noGrp="1"/>
          </p:cNvSpPr>
          <p:nvPr>
            <p:ph type="body" sz="quarter" idx="17" hasCustomPrompt="1"/>
          </p:nvPr>
        </p:nvSpPr>
        <p:spPr>
          <a:xfrm>
            <a:off x="365125" y="1410562"/>
            <a:ext cx="4078224" cy="393192"/>
          </a:xfrm>
        </p:spPr>
        <p:txBody>
          <a:bodyPr>
            <a:noAutofit/>
          </a:bodyPr>
          <a:lstStyle>
            <a:lvl1pPr>
              <a:defRPr/>
            </a:lvl1pPr>
          </a:lstStyle>
          <a:p>
            <a:pPr lvl="0"/>
            <a:r>
              <a:rPr lang="en-US" dirty="0"/>
              <a:t>Image Identifier 1</a:t>
            </a:r>
          </a:p>
        </p:txBody>
      </p:sp>
      <p:sp>
        <p:nvSpPr>
          <p:cNvPr id="12" name="Content Placeholder 1">
            <a:extLst>
              <a:ext uri="{FF2B5EF4-FFF2-40B4-BE49-F238E27FC236}">
                <a16:creationId xmlns:a16="http://schemas.microsoft.com/office/drawing/2014/main" id="{211AB556-A79C-4FDF-BD73-C1AB72D9590A}"/>
              </a:ext>
            </a:extLst>
          </p:cNvPr>
          <p:cNvSpPr>
            <a:spLocks noGrp="1"/>
          </p:cNvSpPr>
          <p:nvPr>
            <p:ph sz="quarter" idx="18" hasCustomPrompt="1"/>
          </p:nvPr>
        </p:nvSpPr>
        <p:spPr>
          <a:xfrm>
            <a:off x="342900" y="1933303"/>
            <a:ext cx="4078224" cy="4315968"/>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14" name="Image Identifier 2">
            <a:extLst>
              <a:ext uri="{FF2B5EF4-FFF2-40B4-BE49-F238E27FC236}">
                <a16:creationId xmlns:a16="http://schemas.microsoft.com/office/drawing/2014/main" id="{8126F7C8-57F8-404E-8B7F-DFB94AEB3363}"/>
              </a:ext>
            </a:extLst>
          </p:cNvPr>
          <p:cNvSpPr>
            <a:spLocks noGrp="1"/>
          </p:cNvSpPr>
          <p:nvPr>
            <p:ph type="body" sz="quarter" idx="19" hasCustomPrompt="1"/>
          </p:nvPr>
        </p:nvSpPr>
        <p:spPr>
          <a:xfrm>
            <a:off x="4715145" y="1410562"/>
            <a:ext cx="4078224" cy="393192"/>
          </a:xfrm>
        </p:spPr>
        <p:txBody>
          <a:bodyPr>
            <a:noAutofit/>
          </a:bodyPr>
          <a:lstStyle>
            <a:lvl1pPr>
              <a:defRPr/>
            </a:lvl1pPr>
          </a:lstStyle>
          <a:p>
            <a:pPr lvl="0"/>
            <a:r>
              <a:rPr lang="en-US" dirty="0"/>
              <a:t>Image Identifier 2</a:t>
            </a:r>
          </a:p>
        </p:txBody>
      </p:sp>
      <p:sp>
        <p:nvSpPr>
          <p:cNvPr id="16" name="Content Placeholder 2">
            <a:extLst>
              <a:ext uri="{FF2B5EF4-FFF2-40B4-BE49-F238E27FC236}">
                <a16:creationId xmlns:a16="http://schemas.microsoft.com/office/drawing/2014/main" id="{241441BC-54C7-474E-887C-32AF8F737FA5}"/>
              </a:ext>
            </a:extLst>
          </p:cNvPr>
          <p:cNvSpPr>
            <a:spLocks noGrp="1"/>
          </p:cNvSpPr>
          <p:nvPr>
            <p:ph sz="quarter" idx="20" hasCustomPrompt="1"/>
          </p:nvPr>
        </p:nvSpPr>
        <p:spPr>
          <a:xfrm>
            <a:off x="4722876" y="1932432"/>
            <a:ext cx="4078224" cy="4315968"/>
          </a:xfrm>
        </p:spPr>
        <p:txBody>
          <a:bodyPr>
            <a:noAutofit/>
          </a:bodyPr>
          <a:lstStyle>
            <a:lvl1pPr>
              <a:defRPr/>
            </a:lvl1pPr>
          </a:lstStyle>
          <a:p>
            <a:pPr lvl="0"/>
            <a:r>
              <a:rPr lang="en-US" dirty="0"/>
              <a:t>Slide Content 2</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8" name="Return to main slide Link 2">
            <a:extLst>
              <a:ext uri="{FF2B5EF4-FFF2-40B4-BE49-F238E27FC236}">
                <a16:creationId xmlns:a16="http://schemas.microsoft.com/office/drawing/2014/main" id="{B9537776-81D3-4405-934B-448730728479}"/>
              </a:ext>
            </a:extLst>
          </p:cNvPr>
          <p:cNvSpPr>
            <a:spLocks noGrp="1"/>
          </p:cNvSpPr>
          <p:nvPr>
            <p:ph type="body" sz="quarter" idx="21" hasCustomPrompt="1"/>
          </p:nvPr>
        </p:nvSpPr>
        <p:spPr>
          <a:xfrm>
            <a:off x="3081528" y="6348550"/>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2505933215"/>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losingSlide">
    <p:spTree>
      <p:nvGrpSpPr>
        <p:cNvPr id="1" name=""/>
        <p:cNvGrpSpPr/>
        <p:nvPr/>
      </p:nvGrpSpPr>
      <p:grpSpPr>
        <a:xfrm>
          <a:off x="0" y="0"/>
          <a:ext cx="0" cy="0"/>
          <a:chOff x="0" y="0"/>
          <a:chExt cx="0" cy="0"/>
        </a:xfrm>
      </p:grpSpPr>
      <p:sp>
        <p:nvSpPr>
          <p:cNvPr id="2" name="Hidden Slide Title">
            <a:extLst>
              <a:ext uri="{FF2B5EF4-FFF2-40B4-BE49-F238E27FC236}">
                <a16:creationId xmlns:a16="http://schemas.microsoft.com/office/drawing/2014/main" id="{D3229D0C-04EF-482F-B26C-8D49CD33DBE3}"/>
              </a:ext>
            </a:extLst>
          </p:cNvPr>
          <p:cNvSpPr>
            <a:spLocks noGrp="1"/>
          </p:cNvSpPr>
          <p:nvPr>
            <p:ph type="title" hasCustomPrompt="1"/>
          </p:nvPr>
        </p:nvSpPr>
        <p:spPr>
          <a:xfrm>
            <a:off x="3425949" y="418391"/>
            <a:ext cx="2292103" cy="291823"/>
          </a:xfrm>
          <a:prstGeom prst="rect">
            <a:avLst/>
          </a:prstGeom>
        </p:spPr>
        <p:txBody>
          <a:bodyPr/>
          <a:lstStyle>
            <a:lvl1pPr>
              <a:defRPr>
                <a:solidFill>
                  <a:schemeClr val="tx1"/>
                </a:solidFill>
                <a:latin typeface="Calibri" panose="020F0502020204030204" pitchFamily="34" charset="0"/>
                <a:cs typeface="Calibri" panose="020F0502020204030204" pitchFamily="34" charset="0"/>
              </a:defRPr>
            </a:lvl1pPr>
          </a:lstStyle>
          <a:p>
            <a:r>
              <a:rPr lang="en-US" dirty="0"/>
              <a:t>Add hidden title here </a:t>
            </a:r>
          </a:p>
        </p:txBody>
      </p:sp>
      <p:pic>
        <p:nvPicPr>
          <p:cNvPr id="6" name="MGH Logo">
            <a:extLst>
              <a:ext uri="{FF2B5EF4-FFF2-40B4-BE49-F238E27FC236}">
                <a16:creationId xmlns:a16="http://schemas.microsoft.com/office/drawing/2014/main" id="{60DCFDF5-2A5B-440E-888A-BC0BFEF9FF5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3350211" y="1005697"/>
            <a:ext cx="2443579" cy="2443579"/>
          </a:xfrm>
          <a:prstGeom prst="rect">
            <a:avLst/>
          </a:prstGeom>
        </p:spPr>
      </p:pic>
      <p:sp>
        <p:nvSpPr>
          <p:cNvPr id="3" name="Long Copyright">
            <a:extLst>
              <a:ext uri="{FF2B5EF4-FFF2-40B4-BE49-F238E27FC236}">
                <a16:creationId xmlns:a16="http://schemas.microsoft.com/office/drawing/2014/main" id="{9AB572CE-E262-4FA6-8D47-02F068ADD1BE}"/>
              </a:ext>
            </a:extLst>
          </p:cNvPr>
          <p:cNvSpPr>
            <a:spLocks noGrp="1"/>
          </p:cNvSpPr>
          <p:nvPr>
            <p:ph type="ftr" sz="quarter" idx="10"/>
          </p:nvPr>
        </p:nvSpPr>
        <p:spPr>
          <a:xfrm>
            <a:off x="0" y="6487064"/>
            <a:ext cx="9144000" cy="370936"/>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
        <p:nvSpPr>
          <p:cNvPr id="9" name="MGH Tagline">
            <a:extLst>
              <a:ext uri="{FF2B5EF4-FFF2-40B4-BE49-F238E27FC236}">
                <a16:creationId xmlns:a16="http://schemas.microsoft.com/office/drawing/2014/main" id="{F040BF5C-A78D-440C-93DF-72F3F641F3F1}"/>
              </a:ext>
            </a:extLst>
          </p:cNvPr>
          <p:cNvSpPr txBox="1"/>
          <p:nvPr userDrawn="1"/>
        </p:nvSpPr>
        <p:spPr>
          <a:xfrm>
            <a:off x="1730746" y="3796682"/>
            <a:ext cx="5682508" cy="4690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4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Because learning changes everything.</a:t>
            </a:r>
            <a:r>
              <a:rPr kumimoji="0" lang="en-US" sz="1400" b="0" i="0" u="none" strike="noStrike" kern="1200" cap="none" spc="40" normalizeH="0" baseline="60000" noProof="0" dirty="0">
                <a:ln>
                  <a:noFill/>
                </a:ln>
                <a:solidFill>
                  <a:srgbClr val="000000"/>
                </a:solidFill>
                <a:effectLst/>
                <a:uLnTx/>
                <a:uFillTx/>
                <a:latin typeface="Arial" panose="020B0604020202020204" pitchFamily="34" charset="0"/>
                <a:ea typeface="Calibri" panose="020F0502020204030204" pitchFamily="34" charset="0"/>
                <a:cs typeface="+mn-cs"/>
              </a:rPr>
              <a:t>®</a:t>
            </a:r>
            <a:endParaRPr kumimoji="0" lang="en-US" sz="2400" b="0" i="0" u="none" strike="noStrike" kern="1200" cap="none" spc="40" normalizeH="0" baseline="60000" noProof="0" dirty="0">
              <a:ln>
                <a:noFill/>
              </a:ln>
              <a:solidFill>
                <a:srgbClr val="000000"/>
              </a:solidFill>
              <a:effectLst/>
              <a:uLnTx/>
              <a:uFillTx/>
              <a:latin typeface="+mn-lt"/>
              <a:ea typeface="+mn-ea"/>
              <a:cs typeface="+mn-cs"/>
            </a:endParaRPr>
          </a:p>
        </p:txBody>
      </p:sp>
      <p:sp>
        <p:nvSpPr>
          <p:cNvPr id="10" name="MGH URL">
            <a:extLst>
              <a:ext uri="{FF2B5EF4-FFF2-40B4-BE49-F238E27FC236}">
                <a16:creationId xmlns:a16="http://schemas.microsoft.com/office/drawing/2014/main" id="{2215B5DD-E18E-478F-81B9-79BA83A9A251}"/>
              </a:ext>
            </a:extLst>
          </p:cNvPr>
          <p:cNvSpPr txBox="1"/>
          <p:nvPr userDrawn="1"/>
        </p:nvSpPr>
        <p:spPr>
          <a:xfrm>
            <a:off x="3269085" y="5329121"/>
            <a:ext cx="260583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mn-lt"/>
                <a:ea typeface="+mn-ea"/>
                <a:cs typeface="+mn-cs"/>
              </a:rPr>
              <a:t>www.mheducation.com</a:t>
            </a:r>
            <a:endParaRPr kumimoji="0" lang="en-US" sz="2000" b="0" i="0" u="none" strike="noStrike" kern="1200" cap="none" spc="0" normalizeH="0" baseline="0" noProof="0" dirty="0">
              <a:ln>
                <a:noFill/>
              </a:ln>
              <a:solidFill>
                <a:srgbClr val="000000"/>
              </a:solidFill>
              <a:effectLst/>
              <a:uLnTx/>
              <a:uFillTx/>
              <a:latin typeface="+mn-lt"/>
              <a:ea typeface="+mn-ea"/>
              <a:cs typeface="+mn-cs"/>
            </a:endParaRPr>
          </a:p>
        </p:txBody>
      </p:sp>
    </p:spTree>
    <p:extLst>
      <p:ext uri="{BB962C8B-B14F-4D97-AF65-F5344CB8AC3E}">
        <p14:creationId xmlns:p14="http://schemas.microsoft.com/office/powerpoint/2010/main" val="3159061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W/Cover">
    <p:spTree>
      <p:nvGrpSpPr>
        <p:cNvPr id="1" name=""/>
        <p:cNvGrpSpPr/>
        <p:nvPr/>
      </p:nvGrpSpPr>
      <p:grpSpPr>
        <a:xfrm>
          <a:off x="0" y="0"/>
          <a:ext cx="0" cy="0"/>
          <a:chOff x="0" y="0"/>
          <a:chExt cx="0" cy="0"/>
        </a:xfrm>
      </p:grpSpPr>
      <p:grpSp>
        <p:nvGrpSpPr>
          <p:cNvPr id="4" name="MHE Altered Background, fixed">
            <a:extLst>
              <a:ext uri="{FF2B5EF4-FFF2-40B4-BE49-F238E27FC236}">
                <a16:creationId xmlns:a16="http://schemas.microsoft.com/office/drawing/2014/main" id="{E2D8ACCF-E5FC-4FE9-9E84-B2A0A6B1EEBA}"/>
              </a:ext>
              <a:ext uri="{C183D7F6-B498-43B3-948B-1728B52AA6E4}">
                <adec:decorative xmlns:adec="http://schemas.microsoft.com/office/drawing/2017/decorative" val="1"/>
              </a:ext>
            </a:extLst>
          </p:cNvPr>
          <p:cNvGrpSpPr/>
          <p:nvPr userDrawn="1"/>
        </p:nvGrpSpPr>
        <p:grpSpPr>
          <a:xfrm>
            <a:off x="342900" y="2095500"/>
            <a:ext cx="3886199" cy="3886199"/>
            <a:chOff x="342900" y="2095500"/>
            <a:chExt cx="3886199" cy="3886199"/>
          </a:xfrm>
        </p:grpSpPr>
        <p:sp>
          <p:nvSpPr>
            <p:cNvPr id="14" name="Rectangle 13">
              <a:extLst>
                <a:ext uri="{FF2B5EF4-FFF2-40B4-BE49-F238E27FC236}">
                  <a16:creationId xmlns:a16="http://schemas.microsoft.com/office/drawing/2014/main" id="{52AD1ADE-6D88-5C48-9EEF-7E081C733011}"/>
                </a:ext>
              </a:extLst>
            </p:cNvPr>
            <p:cNvSpPr/>
            <p:nvPr userDrawn="1"/>
          </p:nvSpPr>
          <p:spPr>
            <a:xfrm>
              <a:off x="342900" y="2095500"/>
              <a:ext cx="3886199" cy="3886199"/>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495300" y="2362200"/>
              <a:ext cx="3429000" cy="34671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userDrawn="1">
            <p:ph type="ctrTitle" hasCustomPrompt="1"/>
          </p:nvPr>
        </p:nvSpPr>
        <p:spPr>
          <a:xfrm>
            <a:off x="621792" y="2608290"/>
            <a:ext cx="3035808" cy="1394084"/>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userDrawn="1">
            <p:ph type="subTitle" idx="1" hasCustomPrompt="1"/>
          </p:nvPr>
        </p:nvSpPr>
        <p:spPr>
          <a:xfrm>
            <a:off x="621792" y="4069830"/>
            <a:ext cx="3035808" cy="804094"/>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userDrawn="1">
            <p:ph type="body" sz="quarter" idx="10" hasCustomPrompt="1"/>
          </p:nvPr>
        </p:nvSpPr>
        <p:spPr>
          <a:xfrm>
            <a:off x="621791" y="5096656"/>
            <a:ext cx="3043303" cy="569626"/>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userDrawn="1">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F4607C07-D864-4A1A-8061-D12997CC50CE}"/>
              </a:ext>
            </a:extLst>
          </p:cNvPr>
          <p:cNvSpPr>
            <a:spLocks noGrp="1"/>
          </p:cNvSpPr>
          <p:nvPr>
            <p:ph type="ftr" sz="quarter" idx="12"/>
          </p:nvPr>
        </p:nvSpPr>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2489068921"/>
      </p:ext>
    </p:extLst>
  </p:cSld>
  <p:clrMapOvr>
    <a:masterClrMapping/>
  </p:clrMapOvr>
  <p:extLst mod="1">
    <p:ext uri="{DCECCB84-F9BA-43D5-87BE-67443E8EF086}">
      <p15:sldGuideLst xmlns:p15="http://schemas.microsoft.com/office/powerpoint/2012/main">
        <p15:guide id="1" orient="horz" pos="1320">
          <p15:clr>
            <a:srgbClr val="FBAE40"/>
          </p15:clr>
        </p15:guide>
        <p15:guide id="2" orient="horz" pos="3768">
          <p15:clr>
            <a:srgbClr val="FBAE40"/>
          </p15:clr>
        </p15:guide>
        <p15:guide id="3" pos="2664">
          <p15:clr>
            <a:srgbClr val="FBAE40"/>
          </p15:clr>
        </p15:guide>
        <p15:guide id="4" pos="2880">
          <p15:clr>
            <a:srgbClr val="FBAE40"/>
          </p15:clr>
        </p15:guide>
        <p15:guide id="5" pos="2472">
          <p15:clr>
            <a:srgbClr val="FBAE40"/>
          </p15:clr>
        </p15:guide>
        <p15:guide id="6" pos="312">
          <p15:clr>
            <a:srgbClr val="FBAE40"/>
          </p15:clr>
        </p15:guide>
        <p15:guide id="7" orient="horz" pos="1488">
          <p15:clr>
            <a:srgbClr val="FBAE40"/>
          </p15:clr>
        </p15:guide>
        <p15:guide id="8" orient="horz" pos="367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NO 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0" y="1452559"/>
            <a:ext cx="9144000" cy="4982750"/>
            <a:chOff x="0" y="1521567"/>
            <a:chExt cx="9144000" cy="4846438"/>
          </a:xfrm>
        </p:grpSpPr>
        <p:sp>
          <p:nvSpPr>
            <p:cNvPr id="11" name="Rectangle 10">
              <a:extLst>
                <a:ext uri="{FF2B5EF4-FFF2-40B4-BE49-F238E27FC236}">
                  <a16:creationId xmlns:a16="http://schemas.microsoft.com/office/drawing/2014/main" id="{23FD8DC8-1EF1-6B48-9F31-D9D254F85818}"/>
                </a:ext>
              </a:extLst>
            </p:cNvPr>
            <p:cNvSpPr/>
            <p:nvPr userDrawn="1"/>
          </p:nvSpPr>
          <p:spPr>
            <a:xfrm>
              <a:off x="0" y="1521567"/>
              <a:ext cx="9144000" cy="484643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500492E-5EBE-C745-8EEE-F17D4BB4582E}"/>
                </a:ext>
              </a:extLst>
            </p:cNvPr>
            <p:cNvSpPr/>
            <p:nvPr userDrawn="1"/>
          </p:nvSpPr>
          <p:spPr>
            <a:xfrm>
              <a:off x="185629" y="2001422"/>
              <a:ext cx="8493233" cy="4166364"/>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364385" y="2475809"/>
              <a:ext cx="7858340" cy="3513221"/>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777240" y="2985555"/>
            <a:ext cx="6521640" cy="873214"/>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p:ph type="subTitle" idx="1"/>
          </p:nvPr>
        </p:nvSpPr>
        <p:spPr>
          <a:xfrm>
            <a:off x="782058" y="3986784"/>
            <a:ext cx="4297680" cy="517585"/>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867202" y="465003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p:ph type="body" sz="quarter" idx="10"/>
          </p:nvPr>
        </p:nvSpPr>
        <p:spPr>
          <a:xfrm>
            <a:off x="777240" y="4718304"/>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380643474"/>
      </p:ext>
    </p:extLst>
  </p:cSld>
  <p:clrMapOvr>
    <a:masterClrMapping/>
  </p:clrMapOvr>
  <p:extLst mod="1">
    <p:ext uri="{DCECCB84-F9BA-43D5-87BE-67443E8EF086}">
      <p15:sldGuideLst xmlns:p15="http://schemas.microsoft.com/office/powerpoint/2012/main">
        <p15:guide id="1" orient="horz" pos="95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NO Cover">
    <p:spTree>
      <p:nvGrpSpPr>
        <p:cNvPr id="1" name=""/>
        <p:cNvGrpSpPr/>
        <p:nvPr/>
      </p:nvGrpSpPr>
      <p:grpSpPr>
        <a:xfrm>
          <a:off x="0" y="0"/>
          <a:ext cx="0" cy="0"/>
          <a:chOff x="0" y="0"/>
          <a:chExt cx="0" cy="0"/>
        </a:xfrm>
      </p:grpSpPr>
      <p:grpSp>
        <p:nvGrpSpPr>
          <p:cNvPr id="5" name="MHE altered Background, fixed">
            <a:extLst>
              <a:ext uri="{FF2B5EF4-FFF2-40B4-BE49-F238E27FC236}">
                <a16:creationId xmlns:a16="http://schemas.microsoft.com/office/drawing/2014/main" id="{7A14A7A9-A9D7-4A08-A24F-4D1C1F4C29CE}"/>
              </a:ext>
              <a:ext uri="{C183D7F6-B498-43B3-948B-1728B52AA6E4}">
                <adec:decorative xmlns:adec="http://schemas.microsoft.com/office/drawing/2017/decorative" val="1"/>
              </a:ext>
            </a:extLst>
          </p:cNvPr>
          <p:cNvGrpSpPr/>
          <p:nvPr userDrawn="1"/>
        </p:nvGrpSpPr>
        <p:grpSpPr>
          <a:xfrm>
            <a:off x="0" y="1446366"/>
            <a:ext cx="9143999" cy="4991100"/>
            <a:chOff x="0" y="1524000"/>
            <a:chExt cx="9143999" cy="4991100"/>
          </a:xfrm>
        </p:grpSpPr>
        <p:sp>
          <p:nvSpPr>
            <p:cNvPr id="12" name="Rectangle 11">
              <a:extLst>
                <a:ext uri="{FF2B5EF4-FFF2-40B4-BE49-F238E27FC236}">
                  <a16:creationId xmlns:a16="http://schemas.microsoft.com/office/drawing/2014/main" id="{9500492E-5EBE-C745-8EEE-F17D4BB4582E}"/>
                </a:ext>
              </a:extLst>
            </p:cNvPr>
            <p:cNvSpPr/>
            <p:nvPr userDrawn="1"/>
          </p:nvSpPr>
          <p:spPr>
            <a:xfrm>
              <a:off x="0" y="1524000"/>
              <a:ext cx="9143999" cy="4991100"/>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190500" y="2019300"/>
              <a:ext cx="8496300" cy="42672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567378" y="2593298"/>
            <a:ext cx="6980170" cy="1130559"/>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userDrawn="1">
            <p:ph type="subTitle" idx="1"/>
          </p:nvPr>
        </p:nvSpPr>
        <p:spPr>
          <a:xfrm>
            <a:off x="567378" y="3807503"/>
            <a:ext cx="4542020" cy="719352"/>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02310" y="466502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userDrawn="1">
            <p:ph type="body" sz="quarter" idx="10"/>
          </p:nvPr>
        </p:nvSpPr>
        <p:spPr>
          <a:xfrm>
            <a:off x="567378" y="4770769"/>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userDrawn="1">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233895555"/>
      </p:ext>
    </p:extLst>
  </p:cSld>
  <p:clrMapOvr>
    <a:masterClrMapping/>
  </p:clrMapOvr>
  <p:extLst mod="1">
    <p:ext uri="{DCECCB84-F9BA-43D5-87BE-67443E8EF086}">
      <p15:sldGuideLst xmlns:p15="http://schemas.microsoft.com/office/powerpoint/2012/main">
        <p15:guide id="1" orient="horz" pos="1272">
          <p15:clr>
            <a:srgbClr val="FBAE40"/>
          </p15:clr>
        </p15:guide>
        <p15:guide id="2" orient="horz" pos="3960">
          <p15:clr>
            <a:srgbClr val="FBAE40"/>
          </p15:clr>
        </p15:guide>
        <p15:guide id="3" pos="120">
          <p15:clr>
            <a:srgbClr val="FBAE40"/>
          </p15:clr>
        </p15:guide>
        <p15:guide id="4" pos="5472">
          <p15:clr>
            <a:srgbClr val="FBAE40"/>
          </p15:clr>
        </p15:guide>
        <p15:guide id="5" orient="horz" pos="22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ne Main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Appendix Link">
            <a:extLst>
              <a:ext uri="{FF2B5EF4-FFF2-40B4-BE49-F238E27FC236}">
                <a16:creationId xmlns:a16="http://schemas.microsoft.com/office/drawing/2014/main" id="{3D2E3074-2DB7-4FC8-BF3F-B9711E20A3B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8" name="Image Credit">
            <a:extLst>
              <a:ext uri="{FF2B5EF4-FFF2-40B4-BE49-F238E27FC236}">
                <a16:creationId xmlns:a16="http://schemas.microsoft.com/office/drawing/2014/main" id="{3341AD32-57DF-4473-A010-15DBF087AC9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745085821"/>
      </p:ext>
    </p:extLst>
  </p:cSld>
  <p:clrMapOvr>
    <a:masterClrMapping/>
  </p:clrMapOvr>
  <p:extLst mod="1">
    <p:ext uri="{DCECCB84-F9BA-43D5-87BE-67443E8EF086}">
      <p15:sldGuideLst xmlns:p15="http://schemas.microsoft.com/office/powerpoint/2012/main">
        <p15:guide id="1" pos="2880" userDrawn="1">
          <p15:clr>
            <a:srgbClr val="FBAE40"/>
          </p15:clr>
        </p15:guide>
        <p15:guide id="2" orient="horz" pos="360" userDrawn="1">
          <p15:clr>
            <a:srgbClr val="FBAE40"/>
          </p15:clr>
        </p15:guide>
        <p15:guide id="3" pos="264" userDrawn="1">
          <p15:clr>
            <a:srgbClr val="FBAE40"/>
          </p15:clr>
        </p15:guide>
        <p15:guide id="4"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Horizontal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4343400"/>
            <a:ext cx="8458200" cy="1905000"/>
          </a:xfrm>
        </p:spPr>
        <p:txBody>
          <a:bodyPr>
            <a:noAutofit/>
          </a:bodyPr>
          <a:lstStyle>
            <a:lvl1pPr>
              <a:defRPr sz="2400"/>
            </a:lvl1pPr>
            <a:lvl2pPr>
              <a:defRPr sz="2400"/>
            </a:lvl2pPr>
            <a:lvl3pPr marL="640080">
              <a:defRPr sz="2000"/>
            </a:lvl3pPr>
            <a:lvl4pPr marL="455613" indent="0">
              <a:buNone/>
              <a:defRPr/>
            </a:lvl4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BA2E2FDB-1128-47F8-861C-736E66873753}"/>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96D29D1D-52C5-415C-8F04-01A8F120334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3422933013"/>
      </p:ext>
    </p:extLst>
  </p:cSld>
  <p:clrMapOvr>
    <a:masterClrMapping/>
  </p:clrMapOvr>
  <p:extLst mod="1">
    <p:ext uri="{DCECCB84-F9BA-43D5-87BE-67443E8EF086}">
      <p15:sldGuideLst xmlns:p15="http://schemas.microsoft.com/office/powerpoint/2012/main">
        <p15:guide id="1" orient="horz" pos="2592" userDrawn="1">
          <p15:clr>
            <a:srgbClr val="FBAE40"/>
          </p15:clr>
        </p15:guide>
        <p15:guide id="2" orient="horz" pos="273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mpariso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40767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4724400" y="1257300"/>
            <a:ext cx="4076700"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4AE6E6E7-EF0D-4B16-A430-D3E949F0A82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67124AF1-AD81-4125-B6A8-174BC6E5DB6C}"/>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78815702"/>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 Main One Secondary">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5791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6418052" y="1257300"/>
            <a:ext cx="2383047"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AD32CF7C-C3BC-4FF7-8980-8FA18C499C01}"/>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7D6F5080-9539-4A86-A29C-6C60365B64C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446962700"/>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userDrawn="1">
          <p15:clr>
            <a:srgbClr val="FBAE40"/>
          </p15:clr>
        </p15:guide>
        <p15:guide id="5" pos="386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with Third as Accent">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1" y="4343400"/>
            <a:ext cx="5791200" cy="19050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22432755-BCF5-451F-968D-CFFD10D87BE2}"/>
              </a:ext>
            </a:extLst>
          </p:cNvPr>
          <p:cNvSpPr>
            <a:spLocks noGrp="1"/>
          </p:cNvSpPr>
          <p:nvPr>
            <p:ph sz="quarter" idx="15" hasCustomPrompt="1"/>
          </p:nvPr>
        </p:nvSpPr>
        <p:spPr>
          <a:xfrm>
            <a:off x="6400800" y="4343400"/>
            <a:ext cx="2400300" cy="19050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0" name="Appendix Link">
            <a:extLst>
              <a:ext uri="{FF2B5EF4-FFF2-40B4-BE49-F238E27FC236}">
                <a16:creationId xmlns:a16="http://schemas.microsoft.com/office/drawing/2014/main" id="{94C876B4-C8F8-4EDA-9579-00F8F36CB98C}"/>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1" name="Image Credit">
            <a:extLst>
              <a:ext uri="{FF2B5EF4-FFF2-40B4-BE49-F238E27FC236}">
                <a16:creationId xmlns:a16="http://schemas.microsoft.com/office/drawing/2014/main" id="{9138FC26-0A66-41D8-932B-35FF43FDA976}"/>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100005588"/>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MGH logo">
            <a:extLst>
              <a:ext uri="{FF2B5EF4-FFF2-40B4-BE49-F238E27FC236}">
                <a16:creationId xmlns:a16="http://schemas.microsoft.com/office/drawing/2014/main" id="{BF372B49-B6F5-4826-B4F8-2F8A4FFF8894}"/>
              </a:ext>
            </a:extLst>
          </p:cNvPr>
          <p:cNvPicPr>
            <a:picLocks noChangeAspect="1"/>
          </p:cNvPicPr>
          <p:nvPr userDrawn="1"/>
        </p:nvPicPr>
        <p:blipFill>
          <a:blip r:embed="rId6" cstate="hqprint">
            <a:extLst>
              <a:ext uri="{28A0092B-C50C-407E-A947-70E740481C1C}">
                <a14:useLocalDpi xmlns:a14="http://schemas.microsoft.com/office/drawing/2010/main" val="0"/>
              </a:ext>
            </a:extLst>
          </a:blip>
          <a:stretch>
            <a:fillRect/>
          </a:stretch>
        </p:blipFill>
        <p:spPr>
          <a:xfrm>
            <a:off x="294106" y="283845"/>
            <a:ext cx="999514" cy="999514"/>
          </a:xfrm>
          <a:prstGeom prst="rect">
            <a:avLst/>
          </a:prstGeom>
        </p:spPr>
      </p:pic>
      <p:sp>
        <p:nvSpPr>
          <p:cNvPr id="3" name="MGH Tagline">
            <a:extLst>
              <a:ext uri="{FF2B5EF4-FFF2-40B4-BE49-F238E27FC236}">
                <a16:creationId xmlns:a16="http://schemas.microsoft.com/office/drawing/2014/main" id="{70E12349-CEA7-4006-B6E3-3E283BDBD258}"/>
              </a:ext>
            </a:extLst>
          </p:cNvPr>
          <p:cNvSpPr txBox="1"/>
          <p:nvPr userDrawn="1"/>
        </p:nvSpPr>
        <p:spPr>
          <a:xfrm>
            <a:off x="5060273" y="337349"/>
            <a:ext cx="3873993" cy="338554"/>
          </a:xfrm>
          <a:prstGeom prst="rect">
            <a:avLst/>
          </a:prstGeom>
          <a:noFill/>
        </p:spPr>
        <p:txBody>
          <a:bodyPr wrap="square" lIns="45720" r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spc="40" dirty="0">
                <a:effectLst/>
                <a:latin typeface="Arial" panose="020B0604020202020204" pitchFamily="34" charset="0"/>
                <a:ea typeface="Calibri" panose="020F0502020204030204" pitchFamily="34" charset="0"/>
              </a:rPr>
              <a:t>Because learning changes everything.</a:t>
            </a:r>
            <a:r>
              <a:rPr lang="en-US" sz="1050" spc="40" baseline="60000" dirty="0">
                <a:effectLst/>
                <a:latin typeface="Arial" panose="020B0604020202020204" pitchFamily="34" charset="0"/>
                <a:ea typeface="Calibri" panose="020F0502020204030204" pitchFamily="34" charset="0"/>
              </a:rPr>
              <a:t>®</a:t>
            </a:r>
            <a:endParaRPr lang="en-US" sz="1600" spc="40" baseline="60000" dirty="0"/>
          </a:p>
        </p:txBody>
      </p:sp>
      <p:sp>
        <p:nvSpPr>
          <p:cNvPr id="5" name="Long Copyright"/>
          <p:cNvSpPr>
            <a:spLocks noGrp="1"/>
          </p:cNvSpPr>
          <p:nvPr>
            <p:ph type="ftr" sz="quarter" idx="3"/>
          </p:nvPr>
        </p:nvSpPr>
        <p:spPr>
          <a:xfrm>
            <a:off x="0" y="6478439"/>
            <a:ext cx="9144000" cy="379562"/>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pPr defTabSz="457200">
              <a:spcBef>
                <a:spcPct val="20000"/>
              </a:spcBef>
              <a:defRPr/>
            </a:pPr>
            <a:r>
              <a:rPr lang="en-US" dirty="0"/>
              <a:t>Add long copyright</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9545871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sz="1400" kern="1200" baseline="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880">
          <p15:clr>
            <a:srgbClr val="F26B43"/>
          </p15:clr>
        </p15:guide>
        <p15:guide id="6" pos="216">
          <p15:clr>
            <a:srgbClr val="F26B43"/>
          </p15:clr>
        </p15:guide>
        <p15:guide id="7" pos="5544">
          <p15:clr>
            <a:srgbClr val="F26B43"/>
          </p15:clr>
        </p15:guide>
        <p15:guide id="9" orient="horz" pos="4211">
          <p15:clr>
            <a:srgbClr val="F26B43"/>
          </p15:clr>
        </p15:guide>
        <p15:guide id="10" orient="horz" pos="960">
          <p15:clr>
            <a:srgbClr val="F26B43"/>
          </p15:clr>
        </p15:guide>
        <p15:guide id="11" orient="horz" pos="410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273877"/>
            <a:ext cx="8458200" cy="49443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881564708"/>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9" r:id="rId3"/>
    <p:sldLayoutId id="2147483695" r:id="rId4"/>
    <p:sldLayoutId id="2147483696" r:id="rId5"/>
    <p:sldLayoutId id="2147483697" r:id="rId6"/>
    <p:sldLayoutId id="2147483704" r:id="rId7"/>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864" userDrawn="1">
          <p15:clr>
            <a:srgbClr val="F26B43"/>
          </p15:clr>
        </p15:guide>
        <p15:guide id="13" orient="horz" pos="360" userDrawn="1">
          <p15:clr>
            <a:srgbClr val="F26B43"/>
          </p15:clr>
        </p15:guide>
        <p15:guide id="14" orient="horz" pos="3936" userDrawn="1">
          <p15:clr>
            <a:srgbClr val="F26B43"/>
          </p15:clr>
        </p15:guide>
        <p15:guide id="15" pos="984" userDrawn="1">
          <p15:clr>
            <a:srgbClr val="F26B43"/>
          </p15:clr>
        </p15:guide>
        <p15:guide id="16" pos="5376" userDrawn="1">
          <p15:clr>
            <a:srgbClr val="F26B43"/>
          </p15:clr>
        </p15:guide>
        <p15:guide id="17" pos="26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0" y="6495691"/>
            <a:ext cx="9144000" cy="362309"/>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r>
              <a:rPr lang="en-US" dirty="0"/>
              <a:t>Add long copyright line here</a:t>
            </a:r>
          </a:p>
        </p:txBody>
      </p:sp>
      <p:sp>
        <p:nvSpPr>
          <p:cNvPr id="6" name="MGH Yellow Line">
            <a:extLst>
              <a:ext uri="{FF2B5EF4-FFF2-40B4-BE49-F238E27FC236}">
                <a16:creationId xmlns:a16="http://schemas.microsoft.com/office/drawing/2014/main" id="{F20163A4-4644-4B17-9C8A-EF42A992331B}"/>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37998185"/>
      </p:ext>
    </p:extLst>
  </p:cSld>
  <p:clrMap bg1="lt1" tx1="dk1" bg2="lt2" tx2="dk2" accent1="accent1" accent2="accent2" accent3="accent3" accent4="accent4" accent5="accent5" accent6="accent6" hlink="hlink" folHlink="folHlink"/>
  <p:sldLayoutIdLst>
    <p:sldLayoutId id="2147483685" r:id="rId1"/>
  </p:sldLayoutIdLst>
  <p:hf hdr="0" dt="0"/>
  <p:txStyles>
    <p:titleStyle>
      <a:lvl1pPr algn="ctr" defTabSz="914400" rtl="0" eaLnBrk="1" latinLnBrk="0" hangingPunct="1">
        <a:lnSpc>
          <a:spcPct val="90000"/>
        </a:lnSpc>
        <a:spcBef>
          <a:spcPct val="0"/>
        </a:spcBef>
        <a:buNone/>
        <a:defRPr sz="1600" b="0" kern="1200">
          <a:solidFill>
            <a:schemeClr val="tx2"/>
          </a:solidFill>
          <a:latin typeface="+mj-lt"/>
          <a:ea typeface="+mj-ea"/>
          <a:cs typeface="+mj-cs"/>
        </a:defRPr>
      </a:lvl1pPr>
    </p:titleStyle>
    <p:bodyStyle>
      <a:lvl1pPr marL="0" marR="0" indent="0" algn="ctr" defTabSz="914400" rtl="0" eaLnBrk="1" fontAlgn="auto" latinLnBrk="0" hangingPunct="1">
        <a:lnSpc>
          <a:spcPct val="100000"/>
        </a:lnSpc>
        <a:spcBef>
          <a:spcPts val="0"/>
        </a:spcBef>
        <a:spcAft>
          <a:spcPts val="0"/>
        </a:spcAft>
        <a:buClrTx/>
        <a:buSzTx/>
        <a:buFontTx/>
        <a:buNone/>
        <a:tabLst/>
        <a:defRPr sz="2000" kern="120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112" userDrawn="1">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2160" userDrawn="1">
          <p15:clr>
            <a:srgbClr val="F26B43"/>
          </p15:clr>
        </p15:guide>
        <p15:guide id="13" pos="3648"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 Placeholder">
            <a:extLst>
              <a:ext uri="{FF2B5EF4-FFF2-40B4-BE49-F238E27FC236}">
                <a16:creationId xmlns:a16="http://schemas.microsoft.com/office/drawing/2014/main" id="{BEB99B55-73FB-42B4-93ED-C5E818675C31}"/>
              </a:ext>
            </a:extLst>
          </p:cNvPr>
          <p:cNvSpPr>
            <a:spLocks noGrp="1"/>
          </p:cNvSpPr>
          <p:nvPr>
            <p:ph type="body" idx="1"/>
          </p:nvPr>
        </p:nvSpPr>
        <p:spPr>
          <a:xfrm>
            <a:off x="342901" y="1976546"/>
            <a:ext cx="6480593" cy="4351338"/>
          </a:xfrm>
          <a:prstGeom prst="rect">
            <a:avLst/>
          </a:prstGeom>
        </p:spPr>
        <p:txBody>
          <a:bodyPr vert="horz" lIns="91440" tIns="45720" rIns="91440" bIns="45720" rtlCol="0">
            <a:noAutofit/>
          </a:bodyPr>
          <a:lstStyle/>
          <a:p>
            <a:pPr lvl="0"/>
            <a:r>
              <a:rPr lang="en-US" dirty="0"/>
              <a:t>Slide Content</a:t>
            </a:r>
          </a:p>
          <a:p>
            <a:pPr lvl="2"/>
            <a:r>
              <a:rPr lang="en-US" dirty="0"/>
              <a:t>Second level</a:t>
            </a:r>
          </a:p>
          <a:p>
            <a:pPr lvl="3"/>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24279" y="6660234"/>
            <a:ext cx="1285344"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grpSp>
        <p:nvGrpSpPr>
          <p:cNvPr id="6" name="MGH Shape">
            <a:extLst>
              <a:ext uri="{FF2B5EF4-FFF2-40B4-BE49-F238E27FC236}">
                <a16:creationId xmlns:a16="http://schemas.microsoft.com/office/drawing/2014/main" id="{B719ECBD-8119-4217-9D58-2638FA4365C1}"/>
              </a:ext>
              <a:ext uri="{C183D7F6-B498-43B3-948B-1728B52AA6E4}">
                <adec:decorative xmlns:adec="http://schemas.microsoft.com/office/drawing/2017/decorative" val="1"/>
              </a:ext>
            </a:extLst>
          </p:cNvPr>
          <p:cNvGrpSpPr/>
          <p:nvPr userDrawn="1"/>
        </p:nvGrpSpPr>
        <p:grpSpPr>
          <a:xfrm>
            <a:off x="6622742" y="0"/>
            <a:ext cx="2521258" cy="6623843"/>
            <a:chOff x="3491346" y="0"/>
            <a:chExt cx="2508933" cy="6367263"/>
          </a:xfrm>
        </p:grpSpPr>
        <p:sp>
          <p:nvSpPr>
            <p:cNvPr id="9" name="Freeform 11">
              <a:extLst>
                <a:ext uri="{FF2B5EF4-FFF2-40B4-BE49-F238E27FC236}">
                  <a16:creationId xmlns:a16="http://schemas.microsoft.com/office/drawing/2014/main" id="{FCAD01AC-30CD-4728-B0FD-543493B2CE55}"/>
                </a:ext>
              </a:extLst>
            </p:cNvPr>
            <p:cNvSpPr/>
            <p:nvPr/>
          </p:nvSpPr>
          <p:spPr>
            <a:xfrm rot="10800000">
              <a:off x="5468761" y="1352709"/>
              <a:ext cx="531517" cy="1821241"/>
            </a:xfrm>
            <a:custGeom>
              <a:avLst/>
              <a:gdLst>
                <a:gd name="connsiteX0" fmla="*/ 0 w 531517"/>
                <a:gd name="connsiteY0" fmla="*/ 1821241 h 1821241"/>
                <a:gd name="connsiteX1" fmla="*/ 0 w 531517"/>
                <a:gd name="connsiteY1" fmla="*/ 0 h 1821241"/>
                <a:gd name="connsiteX2" fmla="*/ 531517 w 531517"/>
                <a:gd name="connsiteY2" fmla="*/ 672400 h 1821241"/>
                <a:gd name="connsiteX3" fmla="*/ 0 w 531517"/>
                <a:gd name="connsiteY3" fmla="*/ 1821241 h 1821241"/>
              </a:gdLst>
              <a:ahLst/>
              <a:cxnLst>
                <a:cxn ang="0">
                  <a:pos x="connsiteX0" y="connsiteY0"/>
                </a:cxn>
                <a:cxn ang="0">
                  <a:pos x="connsiteX1" y="connsiteY1"/>
                </a:cxn>
                <a:cxn ang="0">
                  <a:pos x="connsiteX2" y="connsiteY2"/>
                </a:cxn>
                <a:cxn ang="0">
                  <a:pos x="connsiteX3" y="connsiteY3"/>
                </a:cxn>
              </a:cxnLst>
              <a:rect l="l" t="t" r="r" b="b"/>
              <a:pathLst>
                <a:path w="531517" h="1821241">
                  <a:moveTo>
                    <a:pt x="0" y="1821241"/>
                  </a:moveTo>
                  <a:lnTo>
                    <a:pt x="0" y="0"/>
                  </a:lnTo>
                  <a:lnTo>
                    <a:pt x="531517" y="672400"/>
                  </a:lnTo>
                  <a:lnTo>
                    <a:pt x="0" y="1821241"/>
                  </a:lnTo>
                  <a:close/>
                </a:path>
              </a:pathLst>
            </a:custGeom>
            <a:solidFill>
              <a:srgbClr val="9F2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0" name="Freeform 12">
              <a:extLst>
                <a:ext uri="{FF2B5EF4-FFF2-40B4-BE49-F238E27FC236}">
                  <a16:creationId xmlns:a16="http://schemas.microsoft.com/office/drawing/2014/main" id="{9A51DD71-B849-456F-A479-25728C0B26F4}"/>
                </a:ext>
              </a:extLst>
            </p:cNvPr>
            <p:cNvSpPr/>
            <p:nvPr/>
          </p:nvSpPr>
          <p:spPr>
            <a:xfrm rot="10800000">
              <a:off x="3491346" y="0"/>
              <a:ext cx="2508932" cy="2501550"/>
            </a:xfrm>
            <a:custGeom>
              <a:avLst/>
              <a:gdLst>
                <a:gd name="connsiteX0" fmla="*/ 2508932 w 2508932"/>
                <a:gd name="connsiteY0" fmla="*/ 2501550 h 2501550"/>
                <a:gd name="connsiteX1" fmla="*/ 0 w 2508932"/>
                <a:gd name="connsiteY1" fmla="*/ 2501550 h 2501550"/>
                <a:gd name="connsiteX2" fmla="*/ 0 w 2508932"/>
                <a:gd name="connsiteY2" fmla="*/ 1148841 h 2501550"/>
                <a:gd name="connsiteX3" fmla="*/ 531517 w 2508932"/>
                <a:gd name="connsiteY3" fmla="*/ 0 h 2501550"/>
                <a:gd name="connsiteX4" fmla="*/ 2508932 w 2508932"/>
                <a:gd name="connsiteY4" fmla="*/ 2501550 h 2501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8932" h="2501550">
                  <a:moveTo>
                    <a:pt x="2508932" y="2501550"/>
                  </a:moveTo>
                  <a:lnTo>
                    <a:pt x="0" y="2501550"/>
                  </a:lnTo>
                  <a:lnTo>
                    <a:pt x="0" y="1148841"/>
                  </a:lnTo>
                  <a:lnTo>
                    <a:pt x="531517" y="0"/>
                  </a:lnTo>
                  <a:lnTo>
                    <a:pt x="2508932" y="2501550"/>
                  </a:lnTo>
                  <a:close/>
                </a:path>
              </a:pathLst>
            </a:custGeom>
            <a:solidFill>
              <a:srgbClr val="E2DF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1" name="Freeform 13">
              <a:extLst>
                <a:ext uri="{FF2B5EF4-FFF2-40B4-BE49-F238E27FC236}">
                  <a16:creationId xmlns:a16="http://schemas.microsoft.com/office/drawing/2014/main" id="{CE349BEA-4244-4589-91D3-1DECC6AB1E90}"/>
                </a:ext>
              </a:extLst>
            </p:cNvPr>
            <p:cNvSpPr/>
            <p:nvPr/>
          </p:nvSpPr>
          <p:spPr>
            <a:xfrm rot="10800000">
              <a:off x="3680272" y="1352707"/>
              <a:ext cx="2320007" cy="5014556"/>
            </a:xfrm>
            <a:custGeom>
              <a:avLst/>
              <a:gdLst>
                <a:gd name="connsiteX0" fmla="*/ 0 w 2320007"/>
                <a:gd name="connsiteY0" fmla="*/ 5014556 h 5014556"/>
                <a:gd name="connsiteX1" fmla="*/ 0 w 2320007"/>
                <a:gd name="connsiteY1" fmla="*/ 0 h 5014556"/>
                <a:gd name="connsiteX2" fmla="*/ 2320007 w 2320007"/>
                <a:gd name="connsiteY2" fmla="*/ 0 h 5014556"/>
                <a:gd name="connsiteX3" fmla="*/ 531518 w 2320007"/>
                <a:gd name="connsiteY3" fmla="*/ 3865713 h 5014556"/>
                <a:gd name="connsiteX4" fmla="*/ 1 w 2320007"/>
                <a:gd name="connsiteY4" fmla="*/ 3193313 h 5014556"/>
                <a:gd name="connsiteX5" fmla="*/ 1 w 2320007"/>
                <a:gd name="connsiteY5" fmla="*/ 5014554 h 5014556"/>
                <a:gd name="connsiteX6" fmla="*/ 0 w 2320007"/>
                <a:gd name="connsiteY6" fmla="*/ 5014556 h 5014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0007" h="5014556">
                  <a:moveTo>
                    <a:pt x="0" y="5014556"/>
                  </a:moveTo>
                  <a:lnTo>
                    <a:pt x="0" y="0"/>
                  </a:lnTo>
                  <a:lnTo>
                    <a:pt x="2320007" y="0"/>
                  </a:lnTo>
                  <a:lnTo>
                    <a:pt x="531518" y="3865713"/>
                  </a:lnTo>
                  <a:lnTo>
                    <a:pt x="1" y="3193313"/>
                  </a:lnTo>
                  <a:lnTo>
                    <a:pt x="1" y="5014554"/>
                  </a:lnTo>
                  <a:lnTo>
                    <a:pt x="0" y="50145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grpSp>
      <p:sp>
        <p:nvSpPr>
          <p:cNvPr id="13" name="Title Placeholder">
            <a:extLst>
              <a:ext uri="{FF2B5EF4-FFF2-40B4-BE49-F238E27FC236}">
                <a16:creationId xmlns:a16="http://schemas.microsoft.com/office/drawing/2014/main" id="{34622483-C344-43F3-82BE-D7AE2DFFFAB0}"/>
              </a:ext>
            </a:extLst>
          </p:cNvPr>
          <p:cNvSpPr>
            <a:spLocks noGrp="1"/>
          </p:cNvSpPr>
          <p:nvPr>
            <p:ph type="title"/>
          </p:nvPr>
        </p:nvSpPr>
        <p:spPr>
          <a:xfrm>
            <a:off x="342900" y="136257"/>
            <a:ext cx="6073803" cy="685800"/>
          </a:xfrm>
          <a:prstGeom prst="rect">
            <a:avLst/>
          </a:prstGeom>
        </p:spPr>
        <p:txBody>
          <a:bodyPr vert="horz" lIns="91440" tIns="45720" rIns="91440" bIns="45720" rtlCol="0" anchor="ctr">
            <a:noAutofit/>
          </a:bodyPr>
          <a:lstStyle/>
          <a:p>
            <a:r>
              <a:rPr lang="en-US" dirty="0"/>
              <a:t>Title goes here</a:t>
            </a:r>
          </a:p>
        </p:txBody>
      </p:sp>
      <p:sp>
        <p:nvSpPr>
          <p:cNvPr id="14"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3690558099"/>
      </p:ext>
    </p:extLst>
  </p:cSld>
  <p:clrMap bg1="lt1" tx1="dk1" bg2="lt2" tx2="dk2" accent1="accent1" accent2="accent2" accent3="accent3" accent4="accent4" accent5="accent5" accent6="accent6" hlink="hlink" folHlink="folHlink"/>
  <p:sldLayoutIdLst>
    <p:sldLayoutId id="2147483690" r:id="rId1"/>
    <p:sldLayoutId id="2147483698" r:id="rId2"/>
  </p:sldLayoutIdLst>
  <p:hf hdr="0" dt="0"/>
  <p:txStyles>
    <p:titleStyle>
      <a:lvl1pPr algn="l" defTabSz="914400" rtl="0" eaLnBrk="1" latinLnBrk="0" hangingPunct="1">
        <a:lnSpc>
          <a:spcPct val="10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000" kern="1200">
          <a:solidFill>
            <a:schemeClr val="tx2"/>
          </a:solidFill>
          <a:latin typeface="+mn-lt"/>
          <a:ea typeface="+mn-ea"/>
          <a:cs typeface="+mn-cs"/>
        </a:defRPr>
      </a:lvl1pPr>
      <a:lvl2pPr marL="1588" indent="0" algn="l" defTabSz="914400" rtl="0" eaLnBrk="1" latinLnBrk="0" hangingPunct="1">
        <a:lnSpc>
          <a:spcPct val="100000"/>
        </a:lnSpc>
        <a:spcBef>
          <a:spcPts val="800"/>
        </a:spcBef>
        <a:buClrTx/>
        <a:buFont typeface="Arial" panose="020B0604020202020204" pitchFamily="34" charset="0"/>
        <a:buNone/>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buFont typeface="Arial" panose="020B0604020202020204" pitchFamily="34" charset="0"/>
        <a:buChar char="•"/>
        <a:defRPr sz="20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5544" userDrawn="1">
          <p15:clr>
            <a:srgbClr val="F26B43"/>
          </p15:clr>
        </p15:guide>
        <p15:guide id="6" pos="216">
          <p15:clr>
            <a:srgbClr val="F26B43"/>
          </p15:clr>
        </p15:guide>
        <p15:guide id="7" pos="4296" userDrawn="1">
          <p15:clr>
            <a:srgbClr val="F26B43"/>
          </p15:clr>
        </p15:guide>
        <p15:guide id="9" orient="horz" pos="4211">
          <p15:clr>
            <a:srgbClr val="F26B43"/>
          </p15:clr>
        </p15:guide>
        <p15:guide id="10" orient="horz" pos="1248" userDrawn="1">
          <p15:clr>
            <a:srgbClr val="F26B43"/>
          </p15:clr>
        </p15:guide>
        <p15:guide id="11" orient="horz" pos="3984" userDrawn="1">
          <p15:clr>
            <a:srgbClr val="F26B43"/>
          </p15:clr>
        </p15:guide>
        <p15:guide id="12" orient="horz" pos="1656" userDrawn="1">
          <p15:clr>
            <a:srgbClr val="F26B43"/>
          </p15:clr>
        </p15:guide>
        <p15:guide id="13" pos="2980">
          <p15:clr>
            <a:srgbClr val="F26B43"/>
          </p15:clr>
        </p15:guide>
        <p15:guide id="14" orient="horz" pos="2260" userDrawn="1">
          <p15:clr>
            <a:srgbClr val="F26B43"/>
          </p15:clr>
        </p15:guide>
        <p15:guide id="15" pos="264"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371599"/>
            <a:ext cx="8458200" cy="487680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2924093042"/>
      </p:ext>
    </p:extLst>
  </p:cSld>
  <p:clrMap bg1="lt1" tx1="dk1" bg2="lt2" tx2="dk2" accent1="accent1" accent2="accent2" accent3="accent3" accent4="accent4" accent5="accent5" accent6="accent6" hlink="hlink" folHlink="folHlink"/>
  <p:sldLayoutIdLst>
    <p:sldLayoutId id="2147483702" r:id="rId1"/>
    <p:sldLayoutId id="2147483703" r:id="rId2"/>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0" y="6495691"/>
            <a:ext cx="9144000" cy="362309"/>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r>
              <a:rPr lang="en-US" dirty="0"/>
              <a:t>Add long copyright line here</a:t>
            </a:r>
          </a:p>
        </p:txBody>
      </p:sp>
      <p:sp>
        <p:nvSpPr>
          <p:cNvPr id="6" name="MGH Yellow Line">
            <a:extLst>
              <a:ext uri="{FF2B5EF4-FFF2-40B4-BE49-F238E27FC236}">
                <a16:creationId xmlns:a16="http://schemas.microsoft.com/office/drawing/2014/main" id="{F20163A4-4644-4B17-9C8A-EF42A992331B}"/>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58716368"/>
      </p:ext>
    </p:extLst>
  </p:cSld>
  <p:clrMap bg1="lt1" tx1="dk1" bg2="lt2" tx2="dk2" accent1="accent1" accent2="accent2" accent3="accent3" accent4="accent4" accent5="accent5" accent6="accent6" hlink="hlink" folHlink="folHlink"/>
  <p:sldLayoutIdLst>
    <p:sldLayoutId id="2147483707" r:id="rId1"/>
  </p:sldLayoutIdLst>
  <p:hf hdr="0" dt="0"/>
  <p:txStyles>
    <p:titleStyle>
      <a:lvl1pPr algn="ctr" defTabSz="914400" rtl="0" eaLnBrk="1" latinLnBrk="0" hangingPunct="1">
        <a:lnSpc>
          <a:spcPct val="90000"/>
        </a:lnSpc>
        <a:spcBef>
          <a:spcPct val="0"/>
        </a:spcBef>
        <a:buNone/>
        <a:defRPr sz="1600" b="0" kern="1200">
          <a:solidFill>
            <a:schemeClr val="tx2"/>
          </a:solidFill>
          <a:latin typeface="+mj-lt"/>
          <a:ea typeface="+mj-ea"/>
          <a:cs typeface="+mj-cs"/>
        </a:defRPr>
      </a:lvl1pPr>
    </p:titleStyle>
    <p:bodyStyle>
      <a:lvl1pPr marL="0" marR="0" indent="0" algn="ctr" defTabSz="914400" rtl="0" eaLnBrk="1" fontAlgn="auto" latinLnBrk="0" hangingPunct="1">
        <a:lnSpc>
          <a:spcPct val="100000"/>
        </a:lnSpc>
        <a:spcBef>
          <a:spcPts val="0"/>
        </a:spcBef>
        <a:spcAft>
          <a:spcPts val="0"/>
        </a:spcAft>
        <a:buClrTx/>
        <a:buSzTx/>
        <a:buFontTx/>
        <a:buNone/>
        <a:tabLst/>
        <a:defRPr sz="2000" kern="120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11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2160">
          <p15:clr>
            <a:srgbClr val="F26B43"/>
          </p15:clr>
        </p15:guide>
        <p15:guide id="13" pos="364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9.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2.bin"/><Relationship Id="rId4" Type="http://schemas.openxmlformats.org/officeDocument/2006/relationships/image" Target="../media/image3.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9.xml"/><Relationship Id="rId1" Type="http://schemas.openxmlformats.org/officeDocument/2006/relationships/vmlDrawing" Target="../drawings/vmlDrawing2.vml"/><Relationship Id="rId6" Type="http://schemas.openxmlformats.org/officeDocument/2006/relationships/image" Target="../media/image6.wmf"/><Relationship Id="rId5" Type="http://schemas.openxmlformats.org/officeDocument/2006/relationships/oleObject" Target="../embeddings/oleObject4.bin"/><Relationship Id="rId4" Type="http://schemas.openxmlformats.org/officeDocument/2006/relationships/image" Target="../media/image5.w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9.xml"/><Relationship Id="rId1" Type="http://schemas.openxmlformats.org/officeDocument/2006/relationships/vmlDrawing" Target="../drawings/vmlDrawing3.vml"/><Relationship Id="rId6" Type="http://schemas.openxmlformats.org/officeDocument/2006/relationships/image" Target="../media/image8.wmf"/><Relationship Id="rId5" Type="http://schemas.openxmlformats.org/officeDocument/2006/relationships/oleObject" Target="../embeddings/oleObject6.bin"/><Relationship Id="rId4" Type="http://schemas.openxmlformats.org/officeDocument/2006/relationships/image" Target="../media/image7.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9.xml"/><Relationship Id="rId1" Type="http://schemas.openxmlformats.org/officeDocument/2006/relationships/vmlDrawing" Target="../drawings/vmlDrawing4.vml"/><Relationship Id="rId6" Type="http://schemas.openxmlformats.org/officeDocument/2006/relationships/image" Target="../media/image10.wmf"/><Relationship Id="rId5" Type="http://schemas.openxmlformats.org/officeDocument/2006/relationships/oleObject" Target="../embeddings/oleObject8.bin"/><Relationship Id="rId4" Type="http://schemas.openxmlformats.org/officeDocument/2006/relationships/image" Target="../media/image9.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9.xml"/><Relationship Id="rId1" Type="http://schemas.openxmlformats.org/officeDocument/2006/relationships/vmlDrawing" Target="../drawings/vmlDrawing5.vml"/><Relationship Id="rId6" Type="http://schemas.openxmlformats.org/officeDocument/2006/relationships/image" Target="../media/image12.wmf"/><Relationship Id="rId5" Type="http://schemas.openxmlformats.org/officeDocument/2006/relationships/oleObject" Target="../embeddings/oleObject10.bin"/><Relationship Id="rId4" Type="http://schemas.openxmlformats.org/officeDocument/2006/relationships/image" Target="../media/image11.w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9.xml"/><Relationship Id="rId1" Type="http://schemas.openxmlformats.org/officeDocument/2006/relationships/vmlDrawing" Target="../drawings/vmlDrawing6.vml"/><Relationship Id="rId6" Type="http://schemas.openxmlformats.org/officeDocument/2006/relationships/image" Target="../media/image14.wmf"/><Relationship Id="rId5" Type="http://schemas.openxmlformats.org/officeDocument/2006/relationships/oleObject" Target="../embeddings/oleObject12.bin"/><Relationship Id="rId4" Type="http://schemas.openxmlformats.org/officeDocument/2006/relationships/image" Target="../media/image13.w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6.xml"/><Relationship Id="rId1" Type="http://schemas.openxmlformats.org/officeDocument/2006/relationships/vmlDrawing" Target="../drawings/vmlDrawing7.vml"/><Relationship Id="rId4" Type="http://schemas.openxmlformats.org/officeDocument/2006/relationships/image" Target="../media/image15.w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14.bin"/><Relationship Id="rId7" Type="http://schemas.openxmlformats.org/officeDocument/2006/relationships/oleObject" Target="../embeddings/oleObject16.bin"/><Relationship Id="rId2" Type="http://schemas.openxmlformats.org/officeDocument/2006/relationships/slideLayout" Target="../slideLayouts/slideLayout10.xml"/><Relationship Id="rId1" Type="http://schemas.openxmlformats.org/officeDocument/2006/relationships/vmlDrawing" Target="../drawings/vmlDrawing8.vml"/><Relationship Id="rId6" Type="http://schemas.openxmlformats.org/officeDocument/2006/relationships/image" Target="../media/image17.wmf"/><Relationship Id="rId5" Type="http://schemas.openxmlformats.org/officeDocument/2006/relationships/oleObject" Target="../embeddings/oleObject15.bin"/><Relationship Id="rId10" Type="http://schemas.openxmlformats.org/officeDocument/2006/relationships/image" Target="../media/image19.wmf"/><Relationship Id="rId4" Type="http://schemas.openxmlformats.org/officeDocument/2006/relationships/image" Target="../media/image16.wmf"/><Relationship Id="rId9" Type="http://schemas.openxmlformats.org/officeDocument/2006/relationships/oleObject" Target="../embeddings/oleObject17.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9.xml"/><Relationship Id="rId1" Type="http://schemas.openxmlformats.org/officeDocument/2006/relationships/vmlDrawing" Target="../drawings/vmlDrawing9.vml"/><Relationship Id="rId4" Type="http://schemas.openxmlformats.org/officeDocument/2006/relationships/image" Target="../media/image20.w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slideLayout" Target="../slideLayouts/slideLayout10.xml"/><Relationship Id="rId1" Type="http://schemas.openxmlformats.org/officeDocument/2006/relationships/vmlDrawing" Target="../drawings/vmlDrawing10.vml"/><Relationship Id="rId6" Type="http://schemas.openxmlformats.org/officeDocument/2006/relationships/image" Target="../media/image22.wmf"/><Relationship Id="rId5" Type="http://schemas.openxmlformats.org/officeDocument/2006/relationships/oleObject" Target="../embeddings/oleObject20.bin"/><Relationship Id="rId4" Type="http://schemas.openxmlformats.org/officeDocument/2006/relationships/image" Target="../media/image21.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8" Type="http://schemas.openxmlformats.org/officeDocument/2006/relationships/slide" Target="slide44.xml"/><Relationship Id="rId3" Type="http://schemas.openxmlformats.org/officeDocument/2006/relationships/image" Target="../media/image26.png"/><Relationship Id="rId7" Type="http://schemas.openxmlformats.org/officeDocument/2006/relationships/image" Target="../media/image25.wmf"/><Relationship Id="rId2" Type="http://schemas.openxmlformats.org/officeDocument/2006/relationships/slideLayout" Target="../slideLayouts/slideLayout10.xml"/><Relationship Id="rId1" Type="http://schemas.openxmlformats.org/officeDocument/2006/relationships/vmlDrawing" Target="../drawings/vmlDrawing11.vml"/><Relationship Id="rId6" Type="http://schemas.openxmlformats.org/officeDocument/2006/relationships/oleObject" Target="../embeddings/oleObject23.bin"/><Relationship Id="rId5" Type="http://schemas.openxmlformats.org/officeDocument/2006/relationships/image" Target="../media/image24.wmf"/><Relationship Id="rId4" Type="http://schemas.openxmlformats.org/officeDocument/2006/relationships/oleObject" Target="../embeddings/oleObject22.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slide" Target="slide39.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F14C897A-4409-4F96-826A-7AE9F1281913}"/>
              </a:ext>
            </a:extLst>
          </p:cNvPr>
          <p:cNvSpPr>
            <a:spLocks noGrp="1"/>
          </p:cNvSpPr>
          <p:nvPr>
            <p:ph type="ctrTitle"/>
          </p:nvPr>
        </p:nvSpPr>
        <p:spPr/>
        <p:txBody>
          <a:bodyPr/>
          <a:lstStyle/>
          <a:p>
            <a:r>
              <a:rPr lang="en-US" dirty="0"/>
              <a:t>Chapter 3</a:t>
            </a:r>
          </a:p>
        </p:txBody>
      </p:sp>
      <p:sp>
        <p:nvSpPr>
          <p:cNvPr id="13" name="Subtitle 2">
            <a:extLst>
              <a:ext uri="{FF2B5EF4-FFF2-40B4-BE49-F238E27FC236}">
                <a16:creationId xmlns:a16="http://schemas.microsoft.com/office/drawing/2014/main" id="{39DC5F79-D657-4B2E-8FAB-C143E5618948}"/>
              </a:ext>
            </a:extLst>
          </p:cNvPr>
          <p:cNvSpPr>
            <a:spLocks noGrp="1"/>
          </p:cNvSpPr>
          <p:nvPr>
            <p:ph type="subTitle" idx="1"/>
          </p:nvPr>
        </p:nvSpPr>
        <p:spPr>
          <a:xfrm>
            <a:off x="782057" y="3986784"/>
            <a:ext cx="5321563" cy="517585"/>
          </a:xfrm>
        </p:spPr>
        <p:txBody>
          <a:bodyPr/>
          <a:lstStyle/>
          <a:p>
            <a:r>
              <a:rPr lang="en-US" sz="2000" b="1" dirty="0"/>
              <a:t>Forecasting</a:t>
            </a:r>
          </a:p>
        </p:txBody>
      </p:sp>
      <p:sp>
        <p:nvSpPr>
          <p:cNvPr id="14" name="Text Placeholder 3">
            <a:extLst>
              <a:ext uri="{FF2B5EF4-FFF2-40B4-BE49-F238E27FC236}">
                <a16:creationId xmlns:a16="http://schemas.microsoft.com/office/drawing/2014/main" id="{A59F268B-4D44-410E-9686-AEB4FDBAB432}"/>
              </a:ext>
            </a:extLst>
          </p:cNvPr>
          <p:cNvSpPr>
            <a:spLocks noGrp="1"/>
          </p:cNvSpPr>
          <p:nvPr>
            <p:ph type="body" sz="quarter" idx="10"/>
          </p:nvPr>
        </p:nvSpPr>
        <p:spPr>
          <a:xfrm>
            <a:off x="777239" y="4718304"/>
            <a:ext cx="4663440" cy="1236726"/>
          </a:xfrm>
        </p:spPr>
        <p:txBody>
          <a:bodyPr/>
          <a:lstStyle/>
          <a:p>
            <a:pPr>
              <a:spcBef>
                <a:spcPts val="300"/>
              </a:spcBef>
            </a:pPr>
            <a:r>
              <a:rPr lang="en-US" sz="2000" b="1" dirty="0"/>
              <a:t>Operations Management</a:t>
            </a:r>
          </a:p>
          <a:p>
            <a:pPr>
              <a:spcBef>
                <a:spcPts val="300"/>
              </a:spcBef>
            </a:pPr>
            <a:r>
              <a:rPr lang="en-IN" dirty="0"/>
              <a:t>FOURTEENTH EDITION</a:t>
            </a:r>
          </a:p>
          <a:p>
            <a:pPr>
              <a:spcBef>
                <a:spcPts val="1200"/>
              </a:spcBef>
            </a:pPr>
            <a:r>
              <a:rPr lang="en-IN" dirty="0"/>
              <a:t>William J. Stevenson</a:t>
            </a:r>
          </a:p>
        </p:txBody>
      </p:sp>
      <p:sp>
        <p:nvSpPr>
          <p:cNvPr id="6" name="Footer Placeholder 4">
            <a:extLst>
              <a:ext uri="{FF2B5EF4-FFF2-40B4-BE49-F238E27FC236}">
                <a16:creationId xmlns:a16="http://schemas.microsoft.com/office/drawing/2014/main" id="{5075BF32-B42F-470F-B1EE-DD2931D140AA}"/>
              </a:ext>
            </a:extLst>
          </p:cNvPr>
          <p:cNvSpPr>
            <a:spLocks noGrp="1"/>
          </p:cNvSpPr>
          <p:nvPr>
            <p:ph type="ftr" sz="quarter" idx="11"/>
          </p:nvPr>
        </p:nvSpPr>
        <p:spPr/>
        <p:txBody>
          <a:bodyPr/>
          <a:lstStyle/>
          <a:p>
            <a:pPr lvl="0"/>
            <a:r>
              <a:rPr lang="en-US" dirty="0"/>
              <a:t>© 2021 McGraw Hill. All rights reserved. Authorized only for instructor use in the classroom.</a:t>
            </a:r>
          </a:p>
          <a:p>
            <a:pPr lvl="0"/>
            <a:r>
              <a:rPr lang="en-US" dirty="0"/>
              <a:t>No reproduction or further distribution permitted without the prior written consent of McGraw Hill.</a:t>
            </a:r>
          </a:p>
        </p:txBody>
      </p:sp>
    </p:spTree>
    <p:extLst>
      <p:ext uri="{BB962C8B-B14F-4D97-AF65-F5344CB8AC3E}">
        <p14:creationId xmlns:p14="http://schemas.microsoft.com/office/powerpoint/2010/main" val="3028515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Steps in the Forecasting Process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3.4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457200" indent="-457200">
              <a:spcBef>
                <a:spcPts val="600"/>
              </a:spcBef>
              <a:buFontTx/>
              <a:buAutoNum type="arabicPeriod"/>
            </a:pPr>
            <a:r>
              <a:rPr lang="en-US" dirty="0"/>
              <a:t>Determine the purpose of the forecast</a:t>
            </a:r>
          </a:p>
          <a:p>
            <a:pPr marL="457200" indent="-457200">
              <a:spcBef>
                <a:spcPts val="600"/>
              </a:spcBef>
              <a:buFontTx/>
              <a:buAutoNum type="arabicPeriod"/>
            </a:pPr>
            <a:r>
              <a:rPr lang="en-US" dirty="0"/>
              <a:t>Establish a time horizon</a:t>
            </a:r>
          </a:p>
          <a:p>
            <a:pPr marL="457200" indent="-457200">
              <a:spcBef>
                <a:spcPts val="600"/>
              </a:spcBef>
              <a:buFontTx/>
              <a:buAutoNum type="arabicPeriod"/>
            </a:pPr>
            <a:r>
              <a:rPr lang="en-US" dirty="0"/>
              <a:t>Obtain, clean, and analyze appropriate data</a:t>
            </a:r>
          </a:p>
          <a:p>
            <a:pPr marL="457200" indent="-457200">
              <a:spcBef>
                <a:spcPts val="600"/>
              </a:spcBef>
              <a:buFontTx/>
              <a:buAutoNum type="arabicPeriod"/>
            </a:pPr>
            <a:r>
              <a:rPr lang="en-US" dirty="0"/>
              <a:t>Select a forecasting technique</a:t>
            </a:r>
          </a:p>
          <a:p>
            <a:pPr marL="457200" indent="-457200">
              <a:spcBef>
                <a:spcPts val="600"/>
              </a:spcBef>
              <a:buFontTx/>
              <a:buAutoNum type="arabicPeriod"/>
            </a:pPr>
            <a:r>
              <a:rPr lang="en-US" dirty="0"/>
              <a:t>Make the forecast</a:t>
            </a:r>
          </a:p>
          <a:p>
            <a:pPr marL="457200" indent="-457200">
              <a:spcBef>
                <a:spcPts val="600"/>
              </a:spcBef>
              <a:buFontTx/>
              <a:buAutoNum type="arabicPeriod"/>
            </a:pPr>
            <a:r>
              <a:rPr lang="en-US" dirty="0"/>
              <a:t>Monitor the forecast errors</a:t>
            </a:r>
          </a:p>
        </p:txBody>
      </p:sp>
    </p:spTree>
    <p:extLst>
      <p:ext uri="{BB962C8B-B14F-4D97-AF65-F5344CB8AC3E}">
        <p14:creationId xmlns:p14="http://schemas.microsoft.com/office/powerpoint/2010/main" val="672068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Forecasting Approaches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3.6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Qualitative forecasting</a:t>
            </a:r>
            <a:endParaRPr lang="en-US" dirty="0"/>
          </a:p>
          <a:p>
            <a:pPr lvl="1">
              <a:spcBef>
                <a:spcPts val="0"/>
              </a:spcBef>
            </a:pPr>
            <a:r>
              <a:rPr lang="en-US" dirty="0"/>
              <a:t>Qualitative techniques permit the inclusion of </a:t>
            </a:r>
            <a:r>
              <a:rPr lang="en-US" i="1" dirty="0"/>
              <a:t>soft</a:t>
            </a:r>
            <a:r>
              <a:rPr lang="en-US" dirty="0"/>
              <a:t> information such as:</a:t>
            </a:r>
          </a:p>
          <a:p>
            <a:pPr lvl="2">
              <a:spcBef>
                <a:spcPts val="0"/>
              </a:spcBef>
              <a:spcAft>
                <a:spcPts val="300"/>
              </a:spcAft>
            </a:pPr>
            <a:r>
              <a:rPr lang="en-US" dirty="0"/>
              <a:t>Human factors</a:t>
            </a:r>
          </a:p>
          <a:p>
            <a:pPr lvl="2">
              <a:spcBef>
                <a:spcPts val="0"/>
              </a:spcBef>
              <a:spcAft>
                <a:spcPts val="300"/>
              </a:spcAft>
            </a:pPr>
            <a:r>
              <a:rPr lang="en-US" dirty="0"/>
              <a:t>Personal opinions</a:t>
            </a:r>
          </a:p>
          <a:p>
            <a:pPr lvl="2">
              <a:spcBef>
                <a:spcPts val="0"/>
              </a:spcBef>
              <a:spcAft>
                <a:spcPts val="300"/>
              </a:spcAft>
            </a:pPr>
            <a:r>
              <a:rPr lang="en-US" dirty="0"/>
              <a:t>Hunches</a:t>
            </a:r>
          </a:p>
          <a:p>
            <a:pPr lvl="1">
              <a:spcBef>
                <a:spcPts val="0"/>
              </a:spcBef>
            </a:pPr>
            <a:r>
              <a:rPr lang="en-US" dirty="0"/>
              <a:t>These factors are difficult, or impossible, to quantify</a:t>
            </a:r>
          </a:p>
          <a:p>
            <a:r>
              <a:rPr lang="en-US" b="1" dirty="0"/>
              <a:t>Quantitative forecasting</a:t>
            </a:r>
            <a:endParaRPr lang="en-US" dirty="0"/>
          </a:p>
          <a:p>
            <a:pPr lvl="1">
              <a:spcBef>
                <a:spcPts val="0"/>
              </a:spcBef>
            </a:pPr>
            <a:r>
              <a:rPr lang="en-US" dirty="0"/>
              <a:t>These techniques rely on </a:t>
            </a:r>
            <a:r>
              <a:rPr lang="en-US" i="1" dirty="0"/>
              <a:t>hard</a:t>
            </a:r>
            <a:r>
              <a:rPr lang="en-US" dirty="0"/>
              <a:t> data</a:t>
            </a:r>
          </a:p>
          <a:p>
            <a:pPr lvl="1">
              <a:spcBef>
                <a:spcPts val="0"/>
              </a:spcBef>
            </a:pPr>
            <a:r>
              <a:rPr lang="en-US" dirty="0"/>
              <a:t>Quantitative techniques involve either the projection of historical data or the development of associative methods that attempt to use </a:t>
            </a:r>
            <a:r>
              <a:rPr lang="en-US" i="1" dirty="0"/>
              <a:t>causal variables</a:t>
            </a:r>
            <a:r>
              <a:rPr lang="en-US" dirty="0"/>
              <a:t> to make a forecast</a:t>
            </a:r>
          </a:p>
        </p:txBody>
      </p:sp>
    </p:spTree>
    <p:extLst>
      <p:ext uri="{BB962C8B-B14F-4D97-AF65-F5344CB8AC3E}">
        <p14:creationId xmlns:p14="http://schemas.microsoft.com/office/powerpoint/2010/main" val="17540708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Qualitative Forecasts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3.6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Aft>
                <a:spcPts val="600"/>
              </a:spcAft>
            </a:pPr>
            <a:r>
              <a:rPr lang="en-US" sz="1800" dirty="0"/>
              <a:t>Forecasts that use subjective inputs such as opinions from consumer surveys, sales staff, managers, executives, and experts</a:t>
            </a:r>
          </a:p>
          <a:p>
            <a:pPr lvl="1">
              <a:spcBef>
                <a:spcPts val="0"/>
              </a:spcBef>
              <a:spcAft>
                <a:spcPts val="600"/>
              </a:spcAft>
            </a:pPr>
            <a:r>
              <a:rPr lang="en-US" sz="1800" dirty="0"/>
              <a:t>Executive opinions</a:t>
            </a:r>
          </a:p>
          <a:p>
            <a:pPr lvl="2">
              <a:spcBef>
                <a:spcPts val="0"/>
              </a:spcBef>
              <a:spcAft>
                <a:spcPts val="600"/>
              </a:spcAft>
            </a:pPr>
            <a:r>
              <a:rPr lang="en-US" sz="1600" dirty="0"/>
              <a:t>A small group of upper-level managers may meet and collectively develop a forecast</a:t>
            </a:r>
          </a:p>
          <a:p>
            <a:pPr lvl="1">
              <a:spcBef>
                <a:spcPts val="0"/>
              </a:spcBef>
              <a:spcAft>
                <a:spcPts val="600"/>
              </a:spcAft>
            </a:pPr>
            <a:r>
              <a:rPr lang="en-US" sz="1800" dirty="0"/>
              <a:t>Salesforce opinions</a:t>
            </a:r>
          </a:p>
          <a:p>
            <a:pPr lvl="2">
              <a:spcBef>
                <a:spcPts val="0"/>
              </a:spcBef>
              <a:spcAft>
                <a:spcPts val="600"/>
              </a:spcAft>
            </a:pPr>
            <a:r>
              <a:rPr lang="en-US" sz="1600" dirty="0"/>
              <a:t>Members of the sales or customer service staff can be good sources of information due to their direct contact with customers and may be aware of plans customers may be considering for the future</a:t>
            </a:r>
            <a:endParaRPr lang="en-US" sz="1800" dirty="0"/>
          </a:p>
          <a:p>
            <a:pPr lvl="1">
              <a:spcBef>
                <a:spcPts val="0"/>
              </a:spcBef>
              <a:spcAft>
                <a:spcPts val="600"/>
              </a:spcAft>
            </a:pPr>
            <a:r>
              <a:rPr lang="en-US" sz="1800" dirty="0"/>
              <a:t>Consumer surveys</a:t>
            </a:r>
          </a:p>
          <a:p>
            <a:pPr lvl="2">
              <a:spcBef>
                <a:spcPts val="0"/>
              </a:spcBef>
              <a:spcAft>
                <a:spcPts val="600"/>
              </a:spcAft>
            </a:pPr>
            <a:r>
              <a:rPr lang="en-US" sz="1600" dirty="0"/>
              <a:t>Since consumers ultimately determine demand, it makes sense to solicit input from them</a:t>
            </a:r>
          </a:p>
          <a:p>
            <a:pPr lvl="2">
              <a:spcBef>
                <a:spcPts val="0"/>
              </a:spcBef>
              <a:spcAft>
                <a:spcPts val="600"/>
              </a:spcAft>
            </a:pPr>
            <a:r>
              <a:rPr lang="en-US" sz="1600" dirty="0"/>
              <a:t>Consumer surveys typically represent a </a:t>
            </a:r>
            <a:r>
              <a:rPr lang="en-US" sz="1600" i="1" dirty="0"/>
              <a:t>sample</a:t>
            </a:r>
            <a:r>
              <a:rPr lang="en-US" sz="1600" dirty="0"/>
              <a:t> of consumer opinions</a:t>
            </a:r>
          </a:p>
          <a:p>
            <a:pPr lvl="1">
              <a:spcBef>
                <a:spcPts val="0"/>
              </a:spcBef>
              <a:spcAft>
                <a:spcPts val="600"/>
              </a:spcAft>
            </a:pPr>
            <a:r>
              <a:rPr lang="en-US" sz="1800" dirty="0"/>
              <a:t>Other approaches</a:t>
            </a:r>
          </a:p>
          <a:p>
            <a:pPr lvl="2">
              <a:spcBef>
                <a:spcPts val="0"/>
              </a:spcBef>
              <a:spcAft>
                <a:spcPts val="600"/>
              </a:spcAft>
            </a:pPr>
            <a:r>
              <a:rPr lang="en-US" sz="1600" dirty="0"/>
              <a:t>Managers may solicit opinions from other managers or staff people or outside experts to help with developing a forecast</a:t>
            </a:r>
          </a:p>
          <a:p>
            <a:pPr lvl="2">
              <a:spcBef>
                <a:spcPts val="0"/>
              </a:spcBef>
              <a:spcAft>
                <a:spcPts val="600"/>
              </a:spcAft>
            </a:pPr>
            <a:r>
              <a:rPr lang="en-US" sz="1600" dirty="0"/>
              <a:t>The Delphi method is an iterative process intended to achieve a consensus</a:t>
            </a:r>
          </a:p>
        </p:txBody>
      </p:sp>
    </p:spTree>
    <p:extLst>
      <p:ext uri="{BB962C8B-B14F-4D97-AF65-F5344CB8AC3E}">
        <p14:creationId xmlns:p14="http://schemas.microsoft.com/office/powerpoint/2010/main" val="40749788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Time-Series Forecasts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3.6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dirty="0"/>
              <a:t>Forecasts that project patterns identified in recent time-series observations</a:t>
            </a:r>
          </a:p>
          <a:p>
            <a:pPr lvl="1"/>
            <a:r>
              <a:rPr lang="en-US" b="1" dirty="0"/>
              <a:t>Time-series</a:t>
            </a:r>
            <a:r>
              <a:rPr lang="en-US" dirty="0"/>
              <a:t> – a time-ordered sequence of observations taken at regular time intervals</a:t>
            </a:r>
          </a:p>
          <a:p>
            <a:pPr>
              <a:spcBef>
                <a:spcPts val="1800"/>
              </a:spcBef>
            </a:pPr>
            <a:r>
              <a:rPr lang="en-US" dirty="0"/>
              <a:t>Assume that future values of the time-series can be estimated from past values of the time-series</a:t>
            </a:r>
          </a:p>
        </p:txBody>
      </p:sp>
    </p:spTree>
    <p:extLst>
      <p:ext uri="{BB962C8B-B14F-4D97-AF65-F5344CB8AC3E}">
        <p14:creationId xmlns:p14="http://schemas.microsoft.com/office/powerpoint/2010/main" val="29369912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Time-Series Behaviors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3.6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1200"/>
              </a:spcBef>
            </a:pPr>
            <a:r>
              <a:rPr lang="en-US" dirty="0"/>
              <a:t>Trend</a:t>
            </a:r>
          </a:p>
          <a:p>
            <a:pPr>
              <a:spcBef>
                <a:spcPts val="1200"/>
              </a:spcBef>
            </a:pPr>
            <a:r>
              <a:rPr lang="en-US" dirty="0"/>
              <a:t>Seasonality</a:t>
            </a:r>
          </a:p>
          <a:p>
            <a:pPr>
              <a:spcBef>
                <a:spcPts val="1200"/>
              </a:spcBef>
            </a:pPr>
            <a:r>
              <a:rPr lang="en-US" dirty="0"/>
              <a:t>Cycles</a:t>
            </a:r>
          </a:p>
          <a:p>
            <a:pPr>
              <a:spcBef>
                <a:spcPts val="1200"/>
              </a:spcBef>
            </a:pPr>
            <a:r>
              <a:rPr lang="en-US" dirty="0"/>
              <a:t>Irregular variations</a:t>
            </a:r>
          </a:p>
          <a:p>
            <a:pPr>
              <a:spcBef>
                <a:spcPts val="1200"/>
              </a:spcBef>
            </a:pPr>
            <a:r>
              <a:rPr lang="en-US" dirty="0"/>
              <a:t>Random variation</a:t>
            </a:r>
          </a:p>
        </p:txBody>
      </p:sp>
    </p:spTree>
    <p:extLst>
      <p:ext uri="{BB962C8B-B14F-4D97-AF65-F5344CB8AC3E}">
        <p14:creationId xmlns:p14="http://schemas.microsoft.com/office/powerpoint/2010/main" val="561169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Trends and Seasonality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3.6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Trend</a:t>
            </a:r>
          </a:p>
          <a:p>
            <a:pPr lvl="1"/>
            <a:r>
              <a:rPr lang="en-US" dirty="0"/>
              <a:t>A long-term upward or downward movement in data</a:t>
            </a:r>
          </a:p>
          <a:p>
            <a:pPr lvl="2"/>
            <a:r>
              <a:rPr lang="en-US" dirty="0"/>
              <a:t>Population shifts</a:t>
            </a:r>
          </a:p>
          <a:p>
            <a:pPr lvl="2"/>
            <a:r>
              <a:rPr lang="en-US" dirty="0"/>
              <a:t>Changing income</a:t>
            </a:r>
          </a:p>
          <a:p>
            <a:pPr>
              <a:spcBef>
                <a:spcPts val="1200"/>
              </a:spcBef>
            </a:pPr>
            <a:r>
              <a:rPr lang="en-US" b="1" dirty="0"/>
              <a:t>Seasonality</a:t>
            </a:r>
          </a:p>
          <a:p>
            <a:pPr lvl="1"/>
            <a:r>
              <a:rPr lang="en-US" dirty="0"/>
              <a:t>Short-term, fairly regular variations related to the calendar or time of day</a:t>
            </a:r>
          </a:p>
          <a:p>
            <a:pPr lvl="1"/>
            <a:r>
              <a:rPr lang="en-US" dirty="0"/>
              <a:t>Restaurants, service call centers, and theaters all experience seasonal demand</a:t>
            </a:r>
          </a:p>
        </p:txBody>
      </p:sp>
    </p:spTree>
    <p:extLst>
      <p:ext uri="{BB962C8B-B14F-4D97-AF65-F5344CB8AC3E}">
        <p14:creationId xmlns:p14="http://schemas.microsoft.com/office/powerpoint/2010/main" val="13252632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Cycles and Variations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3.6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Cycle</a:t>
            </a:r>
          </a:p>
          <a:p>
            <a:pPr lvl="1">
              <a:spcBef>
                <a:spcPts val="0"/>
              </a:spcBef>
            </a:pPr>
            <a:r>
              <a:rPr lang="en-US" dirty="0"/>
              <a:t>Wavelike variations lasting more than one year</a:t>
            </a:r>
          </a:p>
          <a:p>
            <a:pPr lvl="2">
              <a:spcBef>
                <a:spcPts val="0"/>
              </a:spcBef>
            </a:pPr>
            <a:r>
              <a:rPr lang="en-US" sz="1800" dirty="0"/>
              <a:t>These are often related to a variety of economic, political, or even agricultural conditions</a:t>
            </a:r>
          </a:p>
          <a:p>
            <a:r>
              <a:rPr lang="en-US" b="1" dirty="0"/>
              <a:t>Irregular variation</a:t>
            </a:r>
          </a:p>
          <a:p>
            <a:pPr lvl="1">
              <a:spcBef>
                <a:spcPts val="0"/>
              </a:spcBef>
            </a:pPr>
            <a:r>
              <a:rPr lang="en-US" dirty="0"/>
              <a:t>Due to unusual circumstances that do not reflect typical behavior</a:t>
            </a:r>
          </a:p>
          <a:p>
            <a:pPr lvl="2">
              <a:spcBef>
                <a:spcPts val="0"/>
              </a:spcBef>
            </a:pPr>
            <a:r>
              <a:rPr lang="en-US" dirty="0"/>
              <a:t>Labor strike</a:t>
            </a:r>
          </a:p>
          <a:p>
            <a:pPr lvl="2">
              <a:spcBef>
                <a:spcPts val="0"/>
              </a:spcBef>
            </a:pPr>
            <a:r>
              <a:rPr lang="en-US" dirty="0"/>
              <a:t>Weather event</a:t>
            </a:r>
          </a:p>
          <a:p>
            <a:r>
              <a:rPr lang="en-US" b="1" dirty="0"/>
              <a:t>Random Variation</a:t>
            </a:r>
          </a:p>
          <a:p>
            <a:pPr lvl="1">
              <a:spcBef>
                <a:spcPts val="0"/>
              </a:spcBef>
            </a:pPr>
            <a:r>
              <a:rPr lang="en-US" dirty="0"/>
              <a:t>Residual variation that remains after all other behaviors have been accounted for</a:t>
            </a:r>
          </a:p>
        </p:txBody>
      </p:sp>
    </p:spTree>
    <p:extLst>
      <p:ext uri="{BB962C8B-B14F-4D97-AF65-F5344CB8AC3E}">
        <p14:creationId xmlns:p14="http://schemas.microsoft.com/office/powerpoint/2010/main" val="3068125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Time-Series Forecasting - Naïve Forecast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3.7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Naïve forecast</a:t>
            </a:r>
          </a:p>
          <a:p>
            <a:pPr lvl="1"/>
            <a:r>
              <a:rPr lang="en-US" dirty="0"/>
              <a:t>Uses a single previous value of a time series as the basis for a forecast</a:t>
            </a:r>
          </a:p>
          <a:p>
            <a:pPr lvl="2"/>
            <a:r>
              <a:rPr lang="en-US" dirty="0"/>
              <a:t>The forecast for a time period is equal to the previous time period’s value</a:t>
            </a:r>
          </a:p>
          <a:p>
            <a:pPr lvl="1"/>
            <a:r>
              <a:rPr lang="en-US" dirty="0"/>
              <a:t>Can be used with</a:t>
            </a:r>
          </a:p>
          <a:p>
            <a:pPr lvl="2"/>
            <a:r>
              <a:rPr lang="en-US" dirty="0"/>
              <a:t>A stable time series</a:t>
            </a:r>
          </a:p>
          <a:p>
            <a:pPr lvl="2"/>
            <a:r>
              <a:rPr lang="en-US" dirty="0"/>
              <a:t>Seasonal variations</a:t>
            </a:r>
          </a:p>
          <a:p>
            <a:pPr lvl="2"/>
            <a:r>
              <a:rPr lang="en-US" dirty="0"/>
              <a:t>Trend</a:t>
            </a:r>
          </a:p>
        </p:txBody>
      </p:sp>
    </p:spTree>
    <p:extLst>
      <p:ext uri="{BB962C8B-B14F-4D97-AF65-F5344CB8AC3E}">
        <p14:creationId xmlns:p14="http://schemas.microsoft.com/office/powerpoint/2010/main" val="15083690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Time-Series Forecasting - Averaging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3.7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dirty="0"/>
              <a:t>These techniques work best when a series tends to vary about an average</a:t>
            </a:r>
          </a:p>
          <a:p>
            <a:pPr lvl="1"/>
            <a:r>
              <a:rPr lang="en-US" dirty="0"/>
              <a:t>Averaging techniques smooth variations in the data</a:t>
            </a:r>
          </a:p>
          <a:p>
            <a:pPr lvl="1"/>
            <a:r>
              <a:rPr lang="en-US" dirty="0"/>
              <a:t>They can handle step changes or gradual changes in the level of a series</a:t>
            </a:r>
          </a:p>
          <a:p>
            <a:pPr lvl="1"/>
            <a:r>
              <a:rPr lang="en-US" dirty="0"/>
              <a:t>Techniques</a:t>
            </a:r>
          </a:p>
          <a:p>
            <a:pPr marL="914400" lvl="2" indent="-457200">
              <a:buFont typeface="+mj-lt"/>
              <a:buAutoNum type="arabicPeriod"/>
            </a:pPr>
            <a:r>
              <a:rPr lang="en-US" dirty="0"/>
              <a:t>Moving average</a:t>
            </a:r>
          </a:p>
          <a:p>
            <a:pPr marL="914400" lvl="2" indent="-457200">
              <a:buFont typeface="+mj-lt"/>
              <a:buAutoNum type="arabicPeriod"/>
            </a:pPr>
            <a:r>
              <a:rPr lang="en-US" dirty="0"/>
              <a:t>Weighted moving average</a:t>
            </a:r>
          </a:p>
          <a:p>
            <a:pPr marL="914400" lvl="2" indent="-457200">
              <a:buFont typeface="+mj-lt"/>
              <a:buAutoNum type="arabicPeriod"/>
            </a:pPr>
            <a:r>
              <a:rPr lang="en-US" dirty="0"/>
              <a:t>Exponential smoothing</a:t>
            </a:r>
          </a:p>
        </p:txBody>
      </p:sp>
    </p:spTree>
    <p:extLst>
      <p:ext uri="{BB962C8B-B14F-4D97-AF65-F5344CB8AC3E}">
        <p14:creationId xmlns:p14="http://schemas.microsoft.com/office/powerpoint/2010/main" val="19374155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9EAB4-A0FA-423D-8142-561957039139}"/>
              </a:ext>
            </a:extLst>
          </p:cNvPr>
          <p:cNvSpPr>
            <a:spLocks noGrp="1"/>
          </p:cNvSpPr>
          <p:nvPr>
            <p:ph type="title"/>
          </p:nvPr>
        </p:nvSpPr>
        <p:spPr/>
        <p:txBody>
          <a:bodyPr/>
          <a:lstStyle/>
          <a:p>
            <a:r>
              <a:rPr lang="en-US" dirty="0"/>
              <a:t>Moving Average</a:t>
            </a:r>
            <a:r>
              <a:rPr lang="en-US" sz="1200" dirty="0"/>
              <a:t> 1</a:t>
            </a:r>
            <a:endParaRPr lang="en-IN" sz="1200" dirty="0"/>
          </a:p>
        </p:txBody>
      </p:sp>
      <p:sp>
        <p:nvSpPr>
          <p:cNvPr id="3" name="Content Placeholder 2">
            <a:extLst>
              <a:ext uri="{FF2B5EF4-FFF2-40B4-BE49-F238E27FC236}">
                <a16:creationId xmlns:a16="http://schemas.microsoft.com/office/drawing/2014/main" id="{2FF6F7AB-E856-4C80-97BA-70831CFAAEC9}"/>
              </a:ext>
            </a:extLst>
          </p:cNvPr>
          <p:cNvSpPr>
            <a:spLocks noGrp="1"/>
          </p:cNvSpPr>
          <p:nvPr>
            <p:ph sz="quarter" idx="11"/>
          </p:nvPr>
        </p:nvSpPr>
        <p:spPr>
          <a:xfrm>
            <a:off x="0" y="6230874"/>
            <a:ext cx="914400" cy="365760"/>
          </a:xfrm>
        </p:spPr>
        <p:txBody>
          <a:bodyPr/>
          <a:lstStyle/>
          <a:p>
            <a:pPr lvl="0"/>
            <a:r>
              <a:rPr lang="en-US" sz="1800" b="1" dirty="0">
                <a:solidFill>
                  <a:srgbClr val="000000"/>
                </a:solidFill>
              </a:rPr>
              <a:t>LO 3.8</a:t>
            </a:r>
          </a:p>
        </p:txBody>
      </p:sp>
      <p:sp>
        <p:nvSpPr>
          <p:cNvPr id="4" name="Content Placeholder 3">
            <a:extLst>
              <a:ext uri="{FF2B5EF4-FFF2-40B4-BE49-F238E27FC236}">
                <a16:creationId xmlns:a16="http://schemas.microsoft.com/office/drawing/2014/main" id="{FD7BF064-54B6-448C-BCF8-3FC0AD95B171}"/>
              </a:ext>
            </a:extLst>
          </p:cNvPr>
          <p:cNvSpPr>
            <a:spLocks noGrp="1"/>
          </p:cNvSpPr>
          <p:nvPr>
            <p:ph sz="quarter" idx="14"/>
          </p:nvPr>
        </p:nvSpPr>
        <p:spPr>
          <a:xfrm>
            <a:off x="342901" y="1276709"/>
            <a:ext cx="8458200" cy="914400"/>
          </a:xfrm>
        </p:spPr>
        <p:txBody>
          <a:bodyPr/>
          <a:lstStyle/>
          <a:p>
            <a:r>
              <a:rPr lang="en-US" dirty="0"/>
              <a:t>Technique that averages a number of the most recent actual values in generating a forecast</a:t>
            </a:r>
          </a:p>
        </p:txBody>
      </p:sp>
      <p:graphicFrame>
        <p:nvGraphicFramePr>
          <p:cNvPr id="9" name="Object 4">
            <a:extLst>
              <a:ext uri="{FF2B5EF4-FFF2-40B4-BE49-F238E27FC236}">
                <a16:creationId xmlns:a16="http://schemas.microsoft.com/office/drawing/2014/main" id="{A0EB8124-5EA5-40A6-A83D-1816573901FF}"/>
              </a:ext>
            </a:extLst>
          </p:cNvPr>
          <p:cNvGraphicFramePr>
            <a:graphicFrameLocks noChangeAspect="1"/>
          </p:cNvGraphicFramePr>
          <p:nvPr>
            <p:extLst>
              <p:ext uri="{D42A27DB-BD31-4B8C-83A1-F6EECF244321}">
                <p14:modId xmlns:p14="http://schemas.microsoft.com/office/powerpoint/2010/main" val="2529979438"/>
              </p:ext>
            </p:extLst>
          </p:nvPr>
        </p:nvGraphicFramePr>
        <p:xfrm>
          <a:off x="1981200" y="2227580"/>
          <a:ext cx="5181600" cy="1155700"/>
        </p:xfrm>
        <a:graphic>
          <a:graphicData uri="http://schemas.openxmlformats.org/presentationml/2006/ole">
            <mc:AlternateContent xmlns:mc="http://schemas.openxmlformats.org/markup-compatibility/2006">
              <mc:Choice xmlns:v="urn:schemas-microsoft-com:vml" Requires="v">
                <p:oleObj spid="_x0000_s2110" name="Equation" r:id="rId3" imgW="5181480" imgH="1155600" progId="Equation.DSMT4">
                  <p:embed/>
                </p:oleObj>
              </mc:Choice>
              <mc:Fallback>
                <p:oleObj name="Equation" r:id="rId3" imgW="5181480" imgH="1155600" progId="Equation.DSMT4">
                  <p:embed/>
                  <p:pic>
                    <p:nvPicPr>
                      <p:cNvPr id="5" name="Object 4">
                        <a:extLst>
                          <a:ext uri="{FF2B5EF4-FFF2-40B4-BE49-F238E27FC236}">
                            <a16:creationId xmlns:a16="http://schemas.microsoft.com/office/drawing/2014/main" id="{BE3E3BB0-1503-46AE-9242-F59E5C0C5490}"/>
                          </a:ext>
                        </a:extLst>
                      </p:cNvPr>
                      <p:cNvPicPr/>
                      <p:nvPr/>
                    </p:nvPicPr>
                    <p:blipFill>
                      <a:blip r:embed="rId4"/>
                      <a:stretch>
                        <a:fillRect/>
                      </a:stretch>
                    </p:blipFill>
                    <p:spPr>
                      <a:xfrm>
                        <a:off x="1981200" y="2227580"/>
                        <a:ext cx="5181600" cy="1155700"/>
                      </a:xfrm>
                      <a:prstGeom prst="rect">
                        <a:avLst/>
                      </a:prstGeom>
                    </p:spPr>
                  </p:pic>
                </p:oleObj>
              </mc:Fallback>
            </mc:AlternateContent>
          </a:graphicData>
        </a:graphic>
      </p:graphicFrame>
      <p:sp>
        <p:nvSpPr>
          <p:cNvPr id="5" name="Content Placeholder 5">
            <a:extLst>
              <a:ext uri="{FF2B5EF4-FFF2-40B4-BE49-F238E27FC236}">
                <a16:creationId xmlns:a16="http://schemas.microsoft.com/office/drawing/2014/main" id="{5CA883C3-4002-42F0-90D2-E3D1E6D97598}"/>
              </a:ext>
            </a:extLst>
          </p:cNvPr>
          <p:cNvSpPr>
            <a:spLocks noGrp="1"/>
          </p:cNvSpPr>
          <p:nvPr>
            <p:ph sz="quarter" idx="15"/>
          </p:nvPr>
        </p:nvSpPr>
        <p:spPr>
          <a:xfrm>
            <a:off x="1017271" y="3561037"/>
            <a:ext cx="1280160" cy="457200"/>
          </a:xfrm>
        </p:spPr>
        <p:txBody>
          <a:bodyPr/>
          <a:lstStyle/>
          <a:p>
            <a:r>
              <a:rPr lang="en-US" dirty="0"/>
              <a:t>where</a:t>
            </a:r>
            <a:endParaRPr lang="en-IN" dirty="0"/>
          </a:p>
        </p:txBody>
      </p:sp>
      <p:graphicFrame>
        <p:nvGraphicFramePr>
          <p:cNvPr id="10" name="Object 6">
            <a:extLst>
              <a:ext uri="{FF2B5EF4-FFF2-40B4-BE49-F238E27FC236}">
                <a16:creationId xmlns:a16="http://schemas.microsoft.com/office/drawing/2014/main" id="{761F96B1-980A-472E-95FF-7AB4A167BFE3}"/>
              </a:ext>
            </a:extLst>
          </p:cNvPr>
          <p:cNvGraphicFramePr>
            <a:graphicFrameLocks noChangeAspect="1"/>
          </p:cNvGraphicFramePr>
          <p:nvPr>
            <p:extLst>
              <p:ext uri="{D42A27DB-BD31-4B8C-83A1-F6EECF244321}">
                <p14:modId xmlns:p14="http://schemas.microsoft.com/office/powerpoint/2010/main" val="3789872673"/>
              </p:ext>
            </p:extLst>
          </p:nvPr>
        </p:nvGraphicFramePr>
        <p:xfrm>
          <a:off x="1017271" y="4233863"/>
          <a:ext cx="6057900" cy="1752600"/>
        </p:xfrm>
        <a:graphic>
          <a:graphicData uri="http://schemas.openxmlformats.org/presentationml/2006/ole">
            <mc:AlternateContent xmlns:mc="http://schemas.openxmlformats.org/markup-compatibility/2006">
              <mc:Choice xmlns:v="urn:schemas-microsoft-com:vml" Requires="v">
                <p:oleObj spid="_x0000_s2111" name="Equation" r:id="rId5" imgW="6057720" imgH="1752480" progId="Equation.DSMT4">
                  <p:embed/>
                </p:oleObj>
              </mc:Choice>
              <mc:Fallback>
                <p:oleObj name="Equation" r:id="rId5" imgW="6057720" imgH="1752480" progId="Equation.DSMT4">
                  <p:embed/>
                  <p:pic>
                    <p:nvPicPr>
                      <p:cNvPr id="6" name="Object 5">
                        <a:extLst>
                          <a:ext uri="{FF2B5EF4-FFF2-40B4-BE49-F238E27FC236}">
                            <a16:creationId xmlns:a16="http://schemas.microsoft.com/office/drawing/2014/main" id="{C1136E84-30DE-48A5-A37F-E1C96563EEE8}"/>
                          </a:ext>
                        </a:extLst>
                      </p:cNvPr>
                      <p:cNvPicPr/>
                      <p:nvPr/>
                    </p:nvPicPr>
                    <p:blipFill>
                      <a:blip r:embed="rId6"/>
                      <a:stretch>
                        <a:fillRect/>
                      </a:stretch>
                    </p:blipFill>
                    <p:spPr>
                      <a:xfrm>
                        <a:off x="1017271" y="4233863"/>
                        <a:ext cx="6057900" cy="1752600"/>
                      </a:xfrm>
                      <a:prstGeom prst="rect">
                        <a:avLst/>
                      </a:prstGeom>
                    </p:spPr>
                  </p:pic>
                </p:oleObj>
              </mc:Fallback>
            </mc:AlternateContent>
          </a:graphicData>
        </a:graphic>
      </p:graphicFrame>
    </p:spTree>
    <p:extLst>
      <p:ext uri="{BB962C8B-B14F-4D97-AF65-F5344CB8AC3E}">
        <p14:creationId xmlns:p14="http://schemas.microsoft.com/office/powerpoint/2010/main" val="4209690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3: Learning Objectives</a:t>
            </a:r>
          </a:p>
        </p:txBody>
      </p:sp>
      <p:sp>
        <p:nvSpPr>
          <p:cNvPr id="5" name="Content Placeholder 2">
            <a:extLst>
              <a:ext uri="{FF2B5EF4-FFF2-40B4-BE49-F238E27FC236}">
                <a16:creationId xmlns:a16="http://schemas.microsoft.com/office/drawing/2014/main" id="{D27DE6EC-CE7E-4C51-A6B2-273AB5F5B3B2}"/>
              </a:ext>
            </a:extLst>
          </p:cNvPr>
          <p:cNvSpPr>
            <a:spLocks noGrp="1"/>
          </p:cNvSpPr>
          <p:nvPr>
            <p:ph sz="quarter" idx="11"/>
          </p:nvPr>
        </p:nvSpPr>
        <p:spPr>
          <a:xfrm>
            <a:off x="342900" y="1276708"/>
            <a:ext cx="8503920" cy="5120640"/>
          </a:xfrm>
        </p:spPr>
        <p:txBody>
          <a:bodyPr/>
          <a:lstStyle/>
          <a:p>
            <a:pPr marL="914400" lvl="1" indent="-914400">
              <a:lnSpc>
                <a:spcPct val="90000"/>
              </a:lnSpc>
              <a:spcBef>
                <a:spcPts val="0"/>
              </a:spcBef>
              <a:spcAft>
                <a:spcPts val="300"/>
              </a:spcAft>
              <a:buNone/>
            </a:pPr>
            <a:r>
              <a:rPr lang="en-US" sz="2000" dirty="0"/>
              <a:t>You should be able to:</a:t>
            </a:r>
          </a:p>
          <a:p>
            <a:pPr marL="1005840" lvl="1" indent="-1005840">
              <a:lnSpc>
                <a:spcPct val="90000"/>
              </a:lnSpc>
              <a:spcBef>
                <a:spcPts val="0"/>
              </a:spcBef>
              <a:spcAft>
                <a:spcPts val="300"/>
              </a:spcAft>
              <a:buNone/>
            </a:pPr>
            <a:r>
              <a:rPr lang="en-US" sz="1800" dirty="0"/>
              <a:t>LO 3.1	List features common to all forecasts</a:t>
            </a:r>
          </a:p>
          <a:p>
            <a:pPr marL="1005840" lvl="1" indent="-1005840">
              <a:lnSpc>
                <a:spcPct val="90000"/>
              </a:lnSpc>
              <a:spcBef>
                <a:spcPts val="0"/>
              </a:spcBef>
              <a:spcAft>
                <a:spcPts val="300"/>
              </a:spcAft>
              <a:buNone/>
            </a:pPr>
            <a:r>
              <a:rPr lang="en-US" sz="1800" dirty="0"/>
              <a:t>LO 3.2	Explain why forecasts are generally wrong</a:t>
            </a:r>
          </a:p>
          <a:p>
            <a:pPr marL="1005840" lvl="1" indent="-1005840">
              <a:lnSpc>
                <a:spcPct val="90000"/>
              </a:lnSpc>
              <a:spcBef>
                <a:spcPts val="0"/>
              </a:spcBef>
              <a:spcAft>
                <a:spcPts val="300"/>
              </a:spcAft>
              <a:buNone/>
            </a:pPr>
            <a:r>
              <a:rPr lang="en-US" sz="1800" dirty="0"/>
              <a:t>LO 3.3	List the elements of a good forecast</a:t>
            </a:r>
          </a:p>
          <a:p>
            <a:pPr marL="1005840" lvl="1" indent="-1005840">
              <a:lnSpc>
                <a:spcPct val="90000"/>
              </a:lnSpc>
              <a:spcBef>
                <a:spcPts val="0"/>
              </a:spcBef>
              <a:spcAft>
                <a:spcPts val="300"/>
              </a:spcAft>
              <a:buNone/>
            </a:pPr>
            <a:r>
              <a:rPr lang="en-US" sz="1800" dirty="0"/>
              <a:t>LO 3.4	Outline the steps in the forecasting process</a:t>
            </a:r>
          </a:p>
          <a:p>
            <a:pPr marL="1005840" lvl="1" indent="-1005840">
              <a:lnSpc>
                <a:spcPct val="90000"/>
              </a:lnSpc>
              <a:spcBef>
                <a:spcPts val="0"/>
              </a:spcBef>
              <a:spcAft>
                <a:spcPts val="300"/>
              </a:spcAft>
              <a:buNone/>
            </a:pPr>
            <a:r>
              <a:rPr lang="en-US" sz="1800" dirty="0"/>
              <a:t>LO 3.5	Summarize forecast errors and use summaries to make decisions</a:t>
            </a:r>
          </a:p>
          <a:p>
            <a:pPr marL="1005840" lvl="1" indent="-1005840">
              <a:lnSpc>
                <a:spcPct val="90000"/>
              </a:lnSpc>
              <a:spcBef>
                <a:spcPts val="0"/>
              </a:spcBef>
              <a:spcAft>
                <a:spcPts val="300"/>
              </a:spcAft>
              <a:buNone/>
            </a:pPr>
            <a:r>
              <a:rPr lang="en-US" sz="1800" dirty="0"/>
              <a:t>LO 3.6	Describe four qualitative forecasting techniques</a:t>
            </a:r>
          </a:p>
          <a:p>
            <a:pPr marL="1005840" lvl="1" indent="-1005840">
              <a:lnSpc>
                <a:spcPct val="90000"/>
              </a:lnSpc>
              <a:spcBef>
                <a:spcPts val="0"/>
              </a:spcBef>
              <a:spcAft>
                <a:spcPts val="300"/>
              </a:spcAft>
              <a:buNone/>
            </a:pPr>
            <a:r>
              <a:rPr lang="en-US" sz="1800" dirty="0"/>
              <a:t>LO 3.7	Use a naïve method to make a forecast</a:t>
            </a:r>
          </a:p>
          <a:p>
            <a:pPr marL="1005840" lvl="1" indent="-1005840">
              <a:lnSpc>
                <a:spcPct val="90000"/>
              </a:lnSpc>
              <a:spcBef>
                <a:spcPts val="0"/>
              </a:spcBef>
              <a:spcAft>
                <a:spcPts val="300"/>
              </a:spcAft>
              <a:buNone/>
            </a:pPr>
            <a:r>
              <a:rPr lang="en-US" sz="1800" dirty="0"/>
              <a:t>LO 3.8	Prepare a moving average forecast</a:t>
            </a:r>
          </a:p>
          <a:p>
            <a:pPr marL="1005840" lvl="1" indent="-1005840">
              <a:lnSpc>
                <a:spcPct val="90000"/>
              </a:lnSpc>
              <a:spcBef>
                <a:spcPts val="0"/>
              </a:spcBef>
              <a:spcAft>
                <a:spcPts val="300"/>
              </a:spcAft>
              <a:buNone/>
            </a:pPr>
            <a:r>
              <a:rPr lang="en-US" sz="1800" dirty="0"/>
              <a:t>LO 3.9	Prepare a weighted-average forecast</a:t>
            </a:r>
          </a:p>
          <a:p>
            <a:pPr marL="1005840" lvl="1" indent="-1005840">
              <a:lnSpc>
                <a:spcPct val="90000"/>
              </a:lnSpc>
              <a:spcBef>
                <a:spcPts val="0"/>
              </a:spcBef>
              <a:spcAft>
                <a:spcPts val="300"/>
              </a:spcAft>
              <a:buNone/>
            </a:pPr>
            <a:r>
              <a:rPr lang="en-US" sz="1800" dirty="0"/>
              <a:t>LO 3.10	Prepare an exponential smoothing forecast</a:t>
            </a:r>
          </a:p>
          <a:p>
            <a:pPr marL="1005840" lvl="1" indent="-1005840">
              <a:lnSpc>
                <a:spcPct val="90000"/>
              </a:lnSpc>
              <a:spcBef>
                <a:spcPts val="0"/>
              </a:spcBef>
              <a:spcAft>
                <a:spcPts val="300"/>
              </a:spcAft>
              <a:buNone/>
            </a:pPr>
            <a:r>
              <a:rPr lang="en-US" sz="1800" dirty="0"/>
              <a:t>LO 3.11	Prepare a linear trend forecast</a:t>
            </a:r>
          </a:p>
          <a:p>
            <a:pPr marL="1005840" lvl="1" indent="-1005840">
              <a:lnSpc>
                <a:spcPct val="90000"/>
              </a:lnSpc>
              <a:spcBef>
                <a:spcPts val="0"/>
              </a:spcBef>
              <a:spcAft>
                <a:spcPts val="300"/>
              </a:spcAft>
              <a:buNone/>
            </a:pPr>
            <a:r>
              <a:rPr lang="en-US" sz="1800" dirty="0"/>
              <a:t>LO 3.12	Prepare a trend-adjusted exponential smoothing forecast</a:t>
            </a:r>
          </a:p>
          <a:p>
            <a:pPr marL="1005840" lvl="1" indent="-1005840">
              <a:lnSpc>
                <a:spcPct val="90000"/>
              </a:lnSpc>
              <a:spcBef>
                <a:spcPts val="0"/>
              </a:spcBef>
              <a:spcAft>
                <a:spcPts val="300"/>
              </a:spcAft>
              <a:buNone/>
            </a:pPr>
            <a:r>
              <a:rPr lang="en-US" sz="1800" dirty="0"/>
              <a:t>LO 3.13	Compute and use seasonal relatives</a:t>
            </a:r>
          </a:p>
          <a:p>
            <a:pPr marL="1005840" lvl="1" indent="-1005840">
              <a:lnSpc>
                <a:spcPct val="90000"/>
              </a:lnSpc>
              <a:spcBef>
                <a:spcPts val="0"/>
              </a:spcBef>
              <a:spcAft>
                <a:spcPts val="300"/>
              </a:spcAft>
              <a:buNone/>
            </a:pPr>
            <a:r>
              <a:rPr lang="en-US" sz="1800" dirty="0"/>
              <a:t>LO 3.14	Compute and use regression and correlation coefficients</a:t>
            </a:r>
          </a:p>
          <a:p>
            <a:pPr marL="1005840" lvl="1" indent="-1005840">
              <a:lnSpc>
                <a:spcPct val="90000"/>
              </a:lnSpc>
              <a:spcBef>
                <a:spcPts val="0"/>
              </a:spcBef>
              <a:spcAft>
                <a:spcPts val="300"/>
              </a:spcAft>
              <a:buNone/>
            </a:pPr>
            <a:r>
              <a:rPr lang="en-US" sz="1800" dirty="0"/>
              <a:t>LO 3.15	Construct control charts and use them to monitor forecast errors</a:t>
            </a:r>
          </a:p>
          <a:p>
            <a:pPr marL="1005840" lvl="1" indent="-1005840">
              <a:lnSpc>
                <a:spcPct val="90000"/>
              </a:lnSpc>
              <a:spcBef>
                <a:spcPts val="0"/>
              </a:spcBef>
              <a:spcAft>
                <a:spcPts val="300"/>
              </a:spcAft>
              <a:buNone/>
            </a:pPr>
            <a:r>
              <a:rPr lang="en-US" sz="1800" dirty="0"/>
              <a:t>LO 3.16	Describe the key factors and trade-offs to consider when choosing a forecasting technique</a:t>
            </a:r>
          </a:p>
        </p:txBody>
      </p:sp>
    </p:spTree>
    <p:extLst>
      <p:ext uri="{BB962C8B-B14F-4D97-AF65-F5344CB8AC3E}">
        <p14:creationId xmlns:p14="http://schemas.microsoft.com/office/powerpoint/2010/main" val="4160080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Moving Average</a:t>
            </a:r>
            <a:r>
              <a:rPr lang="en-US" sz="1200" dirty="0"/>
              <a:t> 2</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3.7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1200"/>
              </a:spcBef>
            </a:pPr>
            <a:r>
              <a:rPr lang="en-US" dirty="0"/>
              <a:t>As new data become available, the forecast is updated by adding the newest value and dropping the oldest and then recomputing the average</a:t>
            </a:r>
          </a:p>
          <a:p>
            <a:pPr>
              <a:spcBef>
                <a:spcPts val="1200"/>
              </a:spcBef>
            </a:pPr>
            <a:r>
              <a:rPr lang="en-US" dirty="0"/>
              <a:t>The number of data points included in the average determines the model’s sensitivity</a:t>
            </a:r>
          </a:p>
          <a:p>
            <a:pPr lvl="1"/>
            <a:r>
              <a:rPr lang="en-US" dirty="0"/>
              <a:t>Fewer data points used—more responsive</a:t>
            </a:r>
          </a:p>
          <a:p>
            <a:pPr lvl="1"/>
            <a:r>
              <a:rPr lang="en-US" dirty="0"/>
              <a:t>More data points used—less responsive</a:t>
            </a:r>
          </a:p>
        </p:txBody>
      </p:sp>
    </p:spTree>
    <p:extLst>
      <p:ext uri="{BB962C8B-B14F-4D97-AF65-F5344CB8AC3E}">
        <p14:creationId xmlns:p14="http://schemas.microsoft.com/office/powerpoint/2010/main" val="17389643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9EAB4-A0FA-423D-8142-561957039139}"/>
              </a:ext>
            </a:extLst>
          </p:cNvPr>
          <p:cNvSpPr>
            <a:spLocks noGrp="1"/>
          </p:cNvSpPr>
          <p:nvPr>
            <p:ph type="title"/>
          </p:nvPr>
        </p:nvSpPr>
        <p:spPr/>
        <p:txBody>
          <a:bodyPr/>
          <a:lstStyle/>
          <a:p>
            <a:r>
              <a:rPr lang="en-US" dirty="0"/>
              <a:t>Weighted Moving Average</a:t>
            </a:r>
            <a:endParaRPr lang="en-IN" sz="1200" dirty="0"/>
          </a:p>
        </p:txBody>
      </p:sp>
      <p:sp>
        <p:nvSpPr>
          <p:cNvPr id="3" name="Content Placeholder 2">
            <a:extLst>
              <a:ext uri="{FF2B5EF4-FFF2-40B4-BE49-F238E27FC236}">
                <a16:creationId xmlns:a16="http://schemas.microsoft.com/office/drawing/2014/main" id="{2FF6F7AB-E856-4C80-97BA-70831CFAAEC9}"/>
              </a:ext>
            </a:extLst>
          </p:cNvPr>
          <p:cNvSpPr>
            <a:spLocks noGrp="1"/>
          </p:cNvSpPr>
          <p:nvPr>
            <p:ph sz="quarter" idx="11"/>
          </p:nvPr>
        </p:nvSpPr>
        <p:spPr>
          <a:xfrm>
            <a:off x="0" y="6230874"/>
            <a:ext cx="914400" cy="365760"/>
          </a:xfrm>
        </p:spPr>
        <p:txBody>
          <a:bodyPr/>
          <a:lstStyle/>
          <a:p>
            <a:pPr lvl="0"/>
            <a:r>
              <a:rPr lang="en-US" sz="1800" b="1" dirty="0">
                <a:solidFill>
                  <a:srgbClr val="000000"/>
                </a:solidFill>
              </a:rPr>
              <a:t>LO 3.9</a:t>
            </a:r>
          </a:p>
        </p:txBody>
      </p:sp>
      <p:sp>
        <p:nvSpPr>
          <p:cNvPr id="4" name="Content Placeholder 3">
            <a:extLst>
              <a:ext uri="{FF2B5EF4-FFF2-40B4-BE49-F238E27FC236}">
                <a16:creationId xmlns:a16="http://schemas.microsoft.com/office/drawing/2014/main" id="{FD7BF064-54B6-448C-BCF8-3FC0AD95B171}"/>
              </a:ext>
            </a:extLst>
          </p:cNvPr>
          <p:cNvSpPr>
            <a:spLocks noGrp="1"/>
          </p:cNvSpPr>
          <p:nvPr>
            <p:ph sz="quarter" idx="14"/>
          </p:nvPr>
        </p:nvSpPr>
        <p:spPr>
          <a:xfrm>
            <a:off x="342901" y="1276708"/>
            <a:ext cx="8458200" cy="1797961"/>
          </a:xfrm>
        </p:spPr>
        <p:txBody>
          <a:bodyPr/>
          <a:lstStyle/>
          <a:p>
            <a:r>
              <a:rPr lang="en-US" dirty="0"/>
              <a:t>The most recent values in a time series are given more weight in computing a forecast</a:t>
            </a:r>
          </a:p>
          <a:p>
            <a:pPr lvl="1"/>
            <a:r>
              <a:rPr lang="en-US" dirty="0"/>
              <a:t>The choice of weights, </a:t>
            </a:r>
            <a:r>
              <a:rPr lang="en-US" i="1" dirty="0"/>
              <a:t>w</a:t>
            </a:r>
            <a:r>
              <a:rPr lang="en-US" dirty="0"/>
              <a:t>, is somewhat arbitrary and involves some trial and error</a:t>
            </a:r>
          </a:p>
        </p:txBody>
      </p:sp>
      <p:graphicFrame>
        <p:nvGraphicFramePr>
          <p:cNvPr id="9" name="Object 4">
            <a:extLst>
              <a:ext uri="{FF2B5EF4-FFF2-40B4-BE49-F238E27FC236}">
                <a16:creationId xmlns:a16="http://schemas.microsoft.com/office/drawing/2014/main" id="{A0EB8124-5EA5-40A6-A83D-1816573901FF}"/>
              </a:ext>
            </a:extLst>
          </p:cNvPr>
          <p:cNvGraphicFramePr>
            <a:graphicFrameLocks noChangeAspect="1"/>
          </p:cNvGraphicFramePr>
          <p:nvPr>
            <p:extLst>
              <p:ext uri="{D42A27DB-BD31-4B8C-83A1-F6EECF244321}">
                <p14:modId xmlns:p14="http://schemas.microsoft.com/office/powerpoint/2010/main" val="2128226359"/>
              </p:ext>
            </p:extLst>
          </p:nvPr>
        </p:nvGraphicFramePr>
        <p:xfrm>
          <a:off x="1964690" y="3219450"/>
          <a:ext cx="4711700" cy="381000"/>
        </p:xfrm>
        <a:graphic>
          <a:graphicData uri="http://schemas.openxmlformats.org/presentationml/2006/ole">
            <mc:AlternateContent xmlns:mc="http://schemas.openxmlformats.org/markup-compatibility/2006">
              <mc:Choice xmlns:v="urn:schemas-microsoft-com:vml" Requires="v">
                <p:oleObj spid="_x0000_s3130" name="Equation" r:id="rId3" imgW="4711680" imgH="380880" progId="Equation.DSMT4">
                  <p:embed/>
                </p:oleObj>
              </mc:Choice>
              <mc:Fallback>
                <p:oleObj name="Equation" r:id="rId3" imgW="4711680" imgH="380880" progId="Equation.DSMT4">
                  <p:embed/>
                  <p:pic>
                    <p:nvPicPr>
                      <p:cNvPr id="9" name="Object 4">
                        <a:extLst>
                          <a:ext uri="{FF2B5EF4-FFF2-40B4-BE49-F238E27FC236}">
                            <a16:creationId xmlns:a16="http://schemas.microsoft.com/office/drawing/2014/main" id="{A0EB8124-5EA5-40A6-A83D-1816573901FF}"/>
                          </a:ext>
                        </a:extLst>
                      </p:cNvPr>
                      <p:cNvPicPr/>
                      <p:nvPr/>
                    </p:nvPicPr>
                    <p:blipFill>
                      <a:blip r:embed="rId4"/>
                      <a:stretch>
                        <a:fillRect/>
                      </a:stretch>
                    </p:blipFill>
                    <p:spPr>
                      <a:xfrm>
                        <a:off x="1964690" y="3219450"/>
                        <a:ext cx="4711700" cy="381000"/>
                      </a:xfrm>
                      <a:prstGeom prst="rect">
                        <a:avLst/>
                      </a:prstGeom>
                    </p:spPr>
                  </p:pic>
                </p:oleObj>
              </mc:Fallback>
            </mc:AlternateContent>
          </a:graphicData>
        </a:graphic>
      </p:graphicFrame>
      <p:sp>
        <p:nvSpPr>
          <p:cNvPr id="5" name="Content Placeholder 5">
            <a:extLst>
              <a:ext uri="{FF2B5EF4-FFF2-40B4-BE49-F238E27FC236}">
                <a16:creationId xmlns:a16="http://schemas.microsoft.com/office/drawing/2014/main" id="{5CA883C3-4002-42F0-90D2-E3D1E6D97598}"/>
              </a:ext>
            </a:extLst>
          </p:cNvPr>
          <p:cNvSpPr>
            <a:spLocks noGrp="1"/>
          </p:cNvSpPr>
          <p:nvPr>
            <p:ph sz="quarter" idx="15"/>
          </p:nvPr>
        </p:nvSpPr>
        <p:spPr>
          <a:xfrm>
            <a:off x="374650" y="3892507"/>
            <a:ext cx="1280160" cy="457200"/>
          </a:xfrm>
        </p:spPr>
        <p:txBody>
          <a:bodyPr/>
          <a:lstStyle/>
          <a:p>
            <a:r>
              <a:rPr lang="en-US" dirty="0"/>
              <a:t>where</a:t>
            </a:r>
            <a:endParaRPr lang="en-IN" dirty="0"/>
          </a:p>
        </p:txBody>
      </p:sp>
      <p:graphicFrame>
        <p:nvGraphicFramePr>
          <p:cNvPr id="10" name="Object 6">
            <a:extLst>
              <a:ext uri="{FF2B5EF4-FFF2-40B4-BE49-F238E27FC236}">
                <a16:creationId xmlns:a16="http://schemas.microsoft.com/office/drawing/2014/main" id="{761F96B1-980A-472E-95FF-7AB4A167BFE3}"/>
              </a:ext>
            </a:extLst>
          </p:cNvPr>
          <p:cNvGraphicFramePr>
            <a:graphicFrameLocks noChangeAspect="1"/>
          </p:cNvGraphicFramePr>
          <p:nvPr>
            <p:extLst>
              <p:ext uri="{D42A27DB-BD31-4B8C-83A1-F6EECF244321}">
                <p14:modId xmlns:p14="http://schemas.microsoft.com/office/powerpoint/2010/main" val="1008131039"/>
              </p:ext>
            </p:extLst>
          </p:nvPr>
        </p:nvGraphicFramePr>
        <p:xfrm>
          <a:off x="374650" y="4411578"/>
          <a:ext cx="8394700" cy="774700"/>
        </p:xfrm>
        <a:graphic>
          <a:graphicData uri="http://schemas.openxmlformats.org/presentationml/2006/ole">
            <mc:AlternateContent xmlns:mc="http://schemas.openxmlformats.org/markup-compatibility/2006">
              <mc:Choice xmlns:v="urn:schemas-microsoft-com:vml" Requires="v">
                <p:oleObj spid="_x0000_s3131" name="Equation" r:id="rId5" imgW="8394480" imgH="774360" progId="Equation.DSMT4">
                  <p:embed/>
                </p:oleObj>
              </mc:Choice>
              <mc:Fallback>
                <p:oleObj name="Equation" r:id="rId5" imgW="8394480" imgH="774360" progId="Equation.DSMT4">
                  <p:embed/>
                  <p:pic>
                    <p:nvPicPr>
                      <p:cNvPr id="10" name="Object 6">
                        <a:extLst>
                          <a:ext uri="{FF2B5EF4-FFF2-40B4-BE49-F238E27FC236}">
                            <a16:creationId xmlns:a16="http://schemas.microsoft.com/office/drawing/2014/main" id="{761F96B1-980A-472E-95FF-7AB4A167BFE3}"/>
                          </a:ext>
                        </a:extLst>
                      </p:cNvPr>
                      <p:cNvPicPr/>
                      <p:nvPr/>
                    </p:nvPicPr>
                    <p:blipFill>
                      <a:blip r:embed="rId6"/>
                      <a:stretch>
                        <a:fillRect/>
                      </a:stretch>
                    </p:blipFill>
                    <p:spPr>
                      <a:xfrm>
                        <a:off x="374650" y="4411578"/>
                        <a:ext cx="8394700" cy="774700"/>
                      </a:xfrm>
                      <a:prstGeom prst="rect">
                        <a:avLst/>
                      </a:prstGeom>
                    </p:spPr>
                  </p:pic>
                </p:oleObj>
              </mc:Fallback>
            </mc:AlternateContent>
          </a:graphicData>
        </a:graphic>
      </p:graphicFrame>
    </p:spTree>
    <p:extLst>
      <p:ext uri="{BB962C8B-B14F-4D97-AF65-F5344CB8AC3E}">
        <p14:creationId xmlns:p14="http://schemas.microsoft.com/office/powerpoint/2010/main" val="29942334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9EAB4-A0FA-423D-8142-561957039139}"/>
              </a:ext>
            </a:extLst>
          </p:cNvPr>
          <p:cNvSpPr>
            <a:spLocks noGrp="1"/>
          </p:cNvSpPr>
          <p:nvPr>
            <p:ph type="title"/>
          </p:nvPr>
        </p:nvSpPr>
        <p:spPr/>
        <p:txBody>
          <a:bodyPr/>
          <a:lstStyle/>
          <a:p>
            <a:r>
              <a:rPr lang="en-US" dirty="0"/>
              <a:t>Exponential Smoothing</a:t>
            </a:r>
            <a:endParaRPr lang="en-IN" sz="1200" dirty="0"/>
          </a:p>
        </p:txBody>
      </p:sp>
      <p:sp>
        <p:nvSpPr>
          <p:cNvPr id="3" name="Content Placeholder 2">
            <a:extLst>
              <a:ext uri="{FF2B5EF4-FFF2-40B4-BE49-F238E27FC236}">
                <a16:creationId xmlns:a16="http://schemas.microsoft.com/office/drawing/2014/main" id="{2FF6F7AB-E856-4C80-97BA-70831CFAAEC9}"/>
              </a:ext>
            </a:extLst>
          </p:cNvPr>
          <p:cNvSpPr>
            <a:spLocks noGrp="1"/>
          </p:cNvSpPr>
          <p:nvPr>
            <p:ph sz="quarter" idx="11"/>
          </p:nvPr>
        </p:nvSpPr>
        <p:spPr>
          <a:xfrm>
            <a:off x="0" y="6230874"/>
            <a:ext cx="1097280" cy="365760"/>
          </a:xfrm>
        </p:spPr>
        <p:txBody>
          <a:bodyPr/>
          <a:lstStyle/>
          <a:p>
            <a:pPr lvl="0"/>
            <a:r>
              <a:rPr lang="en-US" sz="1800" b="1" dirty="0">
                <a:solidFill>
                  <a:srgbClr val="000000"/>
                </a:solidFill>
              </a:rPr>
              <a:t>LO 3.10</a:t>
            </a:r>
          </a:p>
        </p:txBody>
      </p:sp>
      <p:sp>
        <p:nvSpPr>
          <p:cNvPr id="4" name="Content Placeholder 3">
            <a:extLst>
              <a:ext uri="{FF2B5EF4-FFF2-40B4-BE49-F238E27FC236}">
                <a16:creationId xmlns:a16="http://schemas.microsoft.com/office/drawing/2014/main" id="{FD7BF064-54B6-448C-BCF8-3FC0AD95B171}"/>
              </a:ext>
            </a:extLst>
          </p:cNvPr>
          <p:cNvSpPr>
            <a:spLocks noGrp="1"/>
          </p:cNvSpPr>
          <p:nvPr>
            <p:ph sz="quarter" idx="14"/>
          </p:nvPr>
        </p:nvSpPr>
        <p:spPr>
          <a:xfrm>
            <a:off x="342901" y="1276709"/>
            <a:ext cx="8458200" cy="898146"/>
          </a:xfrm>
        </p:spPr>
        <p:txBody>
          <a:bodyPr/>
          <a:lstStyle/>
          <a:p>
            <a:r>
              <a:rPr lang="en-US" dirty="0"/>
              <a:t>A weighted averaging method that is based on the previous forecast plus a percentage of the forecast error</a:t>
            </a:r>
          </a:p>
        </p:txBody>
      </p:sp>
      <p:graphicFrame>
        <p:nvGraphicFramePr>
          <p:cNvPr id="9" name="Object 4">
            <a:extLst>
              <a:ext uri="{FF2B5EF4-FFF2-40B4-BE49-F238E27FC236}">
                <a16:creationId xmlns:a16="http://schemas.microsoft.com/office/drawing/2014/main" id="{A0EB8124-5EA5-40A6-A83D-1816573901FF}"/>
              </a:ext>
            </a:extLst>
          </p:cNvPr>
          <p:cNvGraphicFramePr>
            <a:graphicFrameLocks noChangeAspect="1"/>
          </p:cNvGraphicFramePr>
          <p:nvPr>
            <p:extLst>
              <p:ext uri="{D42A27DB-BD31-4B8C-83A1-F6EECF244321}">
                <p14:modId xmlns:p14="http://schemas.microsoft.com/office/powerpoint/2010/main" val="2252635350"/>
              </p:ext>
            </p:extLst>
          </p:nvPr>
        </p:nvGraphicFramePr>
        <p:xfrm>
          <a:off x="2658745" y="2511804"/>
          <a:ext cx="2844800" cy="381000"/>
        </p:xfrm>
        <a:graphic>
          <a:graphicData uri="http://schemas.openxmlformats.org/presentationml/2006/ole">
            <mc:AlternateContent xmlns:mc="http://schemas.openxmlformats.org/markup-compatibility/2006">
              <mc:Choice xmlns:v="urn:schemas-microsoft-com:vml" Requires="v">
                <p:oleObj spid="_x0000_s4156" name="Equation" r:id="rId3" imgW="2844720" imgH="380880" progId="Equation.DSMT4">
                  <p:embed/>
                </p:oleObj>
              </mc:Choice>
              <mc:Fallback>
                <p:oleObj name="Equation" r:id="rId3" imgW="2844720" imgH="380880" progId="Equation.DSMT4">
                  <p:embed/>
                  <p:pic>
                    <p:nvPicPr>
                      <p:cNvPr id="9" name="Object 4">
                        <a:extLst>
                          <a:ext uri="{FF2B5EF4-FFF2-40B4-BE49-F238E27FC236}">
                            <a16:creationId xmlns:a16="http://schemas.microsoft.com/office/drawing/2014/main" id="{A0EB8124-5EA5-40A6-A83D-1816573901FF}"/>
                          </a:ext>
                        </a:extLst>
                      </p:cNvPr>
                      <p:cNvPicPr/>
                      <p:nvPr/>
                    </p:nvPicPr>
                    <p:blipFill>
                      <a:blip r:embed="rId4"/>
                      <a:stretch>
                        <a:fillRect/>
                      </a:stretch>
                    </p:blipFill>
                    <p:spPr>
                      <a:xfrm>
                        <a:off x="2658745" y="2511804"/>
                        <a:ext cx="2844800" cy="381000"/>
                      </a:xfrm>
                      <a:prstGeom prst="rect">
                        <a:avLst/>
                      </a:prstGeom>
                    </p:spPr>
                  </p:pic>
                </p:oleObj>
              </mc:Fallback>
            </mc:AlternateContent>
          </a:graphicData>
        </a:graphic>
      </p:graphicFrame>
      <p:sp>
        <p:nvSpPr>
          <p:cNvPr id="5" name="Content Placeholder 5">
            <a:extLst>
              <a:ext uri="{FF2B5EF4-FFF2-40B4-BE49-F238E27FC236}">
                <a16:creationId xmlns:a16="http://schemas.microsoft.com/office/drawing/2014/main" id="{5CA883C3-4002-42F0-90D2-E3D1E6D97598}"/>
              </a:ext>
            </a:extLst>
          </p:cNvPr>
          <p:cNvSpPr>
            <a:spLocks noGrp="1"/>
          </p:cNvSpPr>
          <p:nvPr>
            <p:ph sz="quarter" idx="15"/>
          </p:nvPr>
        </p:nvSpPr>
        <p:spPr>
          <a:xfrm>
            <a:off x="1339850" y="3229753"/>
            <a:ext cx="1280160" cy="457200"/>
          </a:xfrm>
        </p:spPr>
        <p:txBody>
          <a:bodyPr/>
          <a:lstStyle/>
          <a:p>
            <a:r>
              <a:rPr lang="en-US" dirty="0"/>
              <a:t>where</a:t>
            </a:r>
            <a:endParaRPr lang="en-IN" dirty="0"/>
          </a:p>
        </p:txBody>
      </p:sp>
      <p:graphicFrame>
        <p:nvGraphicFramePr>
          <p:cNvPr id="10" name="Object 6">
            <a:extLst>
              <a:ext uri="{FF2B5EF4-FFF2-40B4-BE49-F238E27FC236}">
                <a16:creationId xmlns:a16="http://schemas.microsoft.com/office/drawing/2014/main" id="{761F96B1-980A-472E-95FF-7AB4A167BFE3}"/>
              </a:ext>
            </a:extLst>
          </p:cNvPr>
          <p:cNvGraphicFramePr>
            <a:graphicFrameLocks noChangeAspect="1"/>
          </p:cNvGraphicFramePr>
          <p:nvPr>
            <p:extLst>
              <p:ext uri="{D42A27DB-BD31-4B8C-83A1-F6EECF244321}">
                <p14:modId xmlns:p14="http://schemas.microsoft.com/office/powerpoint/2010/main" val="2011276713"/>
              </p:ext>
            </p:extLst>
          </p:nvPr>
        </p:nvGraphicFramePr>
        <p:xfrm>
          <a:off x="1339850" y="3910013"/>
          <a:ext cx="6464300" cy="1778000"/>
        </p:xfrm>
        <a:graphic>
          <a:graphicData uri="http://schemas.openxmlformats.org/presentationml/2006/ole">
            <mc:AlternateContent xmlns:mc="http://schemas.openxmlformats.org/markup-compatibility/2006">
              <mc:Choice xmlns:v="urn:schemas-microsoft-com:vml" Requires="v">
                <p:oleObj spid="_x0000_s4157" name="Equation" r:id="rId5" imgW="6464160" imgH="1777680" progId="Equation.DSMT4">
                  <p:embed/>
                </p:oleObj>
              </mc:Choice>
              <mc:Fallback>
                <p:oleObj name="Equation" r:id="rId5" imgW="6464160" imgH="1777680" progId="Equation.DSMT4">
                  <p:embed/>
                  <p:pic>
                    <p:nvPicPr>
                      <p:cNvPr id="10" name="Object 6">
                        <a:extLst>
                          <a:ext uri="{FF2B5EF4-FFF2-40B4-BE49-F238E27FC236}">
                            <a16:creationId xmlns:a16="http://schemas.microsoft.com/office/drawing/2014/main" id="{761F96B1-980A-472E-95FF-7AB4A167BFE3}"/>
                          </a:ext>
                        </a:extLst>
                      </p:cNvPr>
                      <p:cNvPicPr/>
                      <p:nvPr/>
                    </p:nvPicPr>
                    <p:blipFill>
                      <a:blip r:embed="rId6"/>
                      <a:stretch>
                        <a:fillRect/>
                      </a:stretch>
                    </p:blipFill>
                    <p:spPr>
                      <a:xfrm>
                        <a:off x="1339850" y="3910013"/>
                        <a:ext cx="6464300" cy="1778000"/>
                      </a:xfrm>
                      <a:prstGeom prst="rect">
                        <a:avLst/>
                      </a:prstGeom>
                    </p:spPr>
                  </p:pic>
                </p:oleObj>
              </mc:Fallback>
            </mc:AlternateContent>
          </a:graphicData>
        </a:graphic>
      </p:graphicFrame>
    </p:spTree>
    <p:extLst>
      <p:ext uri="{BB962C8B-B14F-4D97-AF65-F5344CB8AC3E}">
        <p14:creationId xmlns:p14="http://schemas.microsoft.com/office/powerpoint/2010/main" val="8533461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9EAB4-A0FA-423D-8142-561957039139}"/>
              </a:ext>
            </a:extLst>
          </p:cNvPr>
          <p:cNvSpPr>
            <a:spLocks noGrp="1"/>
          </p:cNvSpPr>
          <p:nvPr>
            <p:ph type="title"/>
          </p:nvPr>
        </p:nvSpPr>
        <p:spPr/>
        <p:txBody>
          <a:bodyPr/>
          <a:lstStyle/>
          <a:p>
            <a:r>
              <a:rPr lang="en-US" dirty="0"/>
              <a:t>Linear Trend</a:t>
            </a:r>
            <a:endParaRPr lang="en-IN" sz="1200" dirty="0"/>
          </a:p>
        </p:txBody>
      </p:sp>
      <p:sp>
        <p:nvSpPr>
          <p:cNvPr id="3" name="Content Placeholder 2">
            <a:extLst>
              <a:ext uri="{FF2B5EF4-FFF2-40B4-BE49-F238E27FC236}">
                <a16:creationId xmlns:a16="http://schemas.microsoft.com/office/drawing/2014/main" id="{2FF6F7AB-E856-4C80-97BA-70831CFAAEC9}"/>
              </a:ext>
            </a:extLst>
          </p:cNvPr>
          <p:cNvSpPr>
            <a:spLocks noGrp="1"/>
          </p:cNvSpPr>
          <p:nvPr>
            <p:ph sz="quarter" idx="11"/>
          </p:nvPr>
        </p:nvSpPr>
        <p:spPr>
          <a:xfrm>
            <a:off x="0" y="6230874"/>
            <a:ext cx="1097280" cy="365760"/>
          </a:xfrm>
        </p:spPr>
        <p:txBody>
          <a:bodyPr/>
          <a:lstStyle/>
          <a:p>
            <a:pPr lvl="0"/>
            <a:r>
              <a:rPr lang="en-US" sz="1800" b="1" dirty="0">
                <a:solidFill>
                  <a:srgbClr val="000000"/>
                </a:solidFill>
              </a:rPr>
              <a:t>LO 3.11</a:t>
            </a:r>
          </a:p>
        </p:txBody>
      </p:sp>
      <p:sp>
        <p:nvSpPr>
          <p:cNvPr id="4" name="Content Placeholder 3">
            <a:extLst>
              <a:ext uri="{FF2B5EF4-FFF2-40B4-BE49-F238E27FC236}">
                <a16:creationId xmlns:a16="http://schemas.microsoft.com/office/drawing/2014/main" id="{FD7BF064-54B6-448C-BCF8-3FC0AD95B171}"/>
              </a:ext>
            </a:extLst>
          </p:cNvPr>
          <p:cNvSpPr>
            <a:spLocks noGrp="1"/>
          </p:cNvSpPr>
          <p:nvPr>
            <p:ph sz="quarter" idx="14"/>
          </p:nvPr>
        </p:nvSpPr>
        <p:spPr>
          <a:xfrm>
            <a:off x="342901" y="1276709"/>
            <a:ext cx="8458200" cy="1336284"/>
          </a:xfrm>
        </p:spPr>
        <p:txBody>
          <a:bodyPr/>
          <a:lstStyle/>
          <a:p>
            <a:r>
              <a:rPr lang="en-US" dirty="0"/>
              <a:t>A simple data plot can reveal the existence and nature of a trend</a:t>
            </a:r>
          </a:p>
          <a:p>
            <a:r>
              <a:rPr lang="en-US" dirty="0"/>
              <a:t>Linear trend equation</a:t>
            </a:r>
          </a:p>
        </p:txBody>
      </p:sp>
      <p:graphicFrame>
        <p:nvGraphicFramePr>
          <p:cNvPr id="9" name="Object 4">
            <a:extLst>
              <a:ext uri="{FF2B5EF4-FFF2-40B4-BE49-F238E27FC236}">
                <a16:creationId xmlns:a16="http://schemas.microsoft.com/office/drawing/2014/main" id="{A0EB8124-5EA5-40A6-A83D-1816573901FF}"/>
              </a:ext>
            </a:extLst>
          </p:cNvPr>
          <p:cNvGraphicFramePr>
            <a:graphicFrameLocks noChangeAspect="1"/>
          </p:cNvGraphicFramePr>
          <p:nvPr>
            <p:extLst>
              <p:ext uri="{D42A27DB-BD31-4B8C-83A1-F6EECF244321}">
                <p14:modId xmlns:p14="http://schemas.microsoft.com/office/powerpoint/2010/main" val="526501464"/>
              </p:ext>
            </p:extLst>
          </p:nvPr>
        </p:nvGraphicFramePr>
        <p:xfrm>
          <a:off x="3040063" y="2848753"/>
          <a:ext cx="1282700" cy="381000"/>
        </p:xfrm>
        <a:graphic>
          <a:graphicData uri="http://schemas.openxmlformats.org/presentationml/2006/ole">
            <mc:AlternateContent xmlns:mc="http://schemas.openxmlformats.org/markup-compatibility/2006">
              <mc:Choice xmlns:v="urn:schemas-microsoft-com:vml" Requires="v">
                <p:oleObj spid="_x0000_s5176" name="Equation" r:id="rId3" imgW="1282680" imgH="380880" progId="Equation.DSMT4">
                  <p:embed/>
                </p:oleObj>
              </mc:Choice>
              <mc:Fallback>
                <p:oleObj name="Equation" r:id="rId3" imgW="1282680" imgH="380880" progId="Equation.DSMT4">
                  <p:embed/>
                  <p:pic>
                    <p:nvPicPr>
                      <p:cNvPr id="9" name="Object 4">
                        <a:extLst>
                          <a:ext uri="{FF2B5EF4-FFF2-40B4-BE49-F238E27FC236}">
                            <a16:creationId xmlns:a16="http://schemas.microsoft.com/office/drawing/2014/main" id="{A0EB8124-5EA5-40A6-A83D-1816573901FF}"/>
                          </a:ext>
                        </a:extLst>
                      </p:cNvPr>
                      <p:cNvPicPr/>
                      <p:nvPr/>
                    </p:nvPicPr>
                    <p:blipFill>
                      <a:blip r:embed="rId4"/>
                      <a:stretch>
                        <a:fillRect/>
                      </a:stretch>
                    </p:blipFill>
                    <p:spPr>
                      <a:xfrm>
                        <a:off x="3040063" y="2848753"/>
                        <a:ext cx="1282700" cy="381000"/>
                      </a:xfrm>
                      <a:prstGeom prst="rect">
                        <a:avLst/>
                      </a:prstGeom>
                    </p:spPr>
                  </p:pic>
                </p:oleObj>
              </mc:Fallback>
            </mc:AlternateContent>
          </a:graphicData>
        </a:graphic>
      </p:graphicFrame>
      <p:sp>
        <p:nvSpPr>
          <p:cNvPr id="5" name="Content Placeholder 5">
            <a:extLst>
              <a:ext uri="{FF2B5EF4-FFF2-40B4-BE49-F238E27FC236}">
                <a16:creationId xmlns:a16="http://schemas.microsoft.com/office/drawing/2014/main" id="{5CA883C3-4002-42F0-90D2-E3D1E6D97598}"/>
              </a:ext>
            </a:extLst>
          </p:cNvPr>
          <p:cNvSpPr>
            <a:spLocks noGrp="1"/>
          </p:cNvSpPr>
          <p:nvPr>
            <p:ph sz="quarter" idx="15"/>
          </p:nvPr>
        </p:nvSpPr>
        <p:spPr>
          <a:xfrm>
            <a:off x="1339850" y="3229753"/>
            <a:ext cx="1280160" cy="457200"/>
          </a:xfrm>
        </p:spPr>
        <p:txBody>
          <a:bodyPr/>
          <a:lstStyle/>
          <a:p>
            <a:r>
              <a:rPr lang="en-US" dirty="0"/>
              <a:t>where</a:t>
            </a:r>
            <a:endParaRPr lang="en-IN" dirty="0"/>
          </a:p>
        </p:txBody>
      </p:sp>
      <p:graphicFrame>
        <p:nvGraphicFramePr>
          <p:cNvPr id="10" name="Object 6">
            <a:extLst>
              <a:ext uri="{FF2B5EF4-FFF2-40B4-BE49-F238E27FC236}">
                <a16:creationId xmlns:a16="http://schemas.microsoft.com/office/drawing/2014/main" id="{761F96B1-980A-472E-95FF-7AB4A167BFE3}"/>
              </a:ext>
            </a:extLst>
          </p:cNvPr>
          <p:cNvGraphicFramePr>
            <a:graphicFrameLocks noChangeAspect="1"/>
          </p:cNvGraphicFramePr>
          <p:nvPr>
            <p:extLst>
              <p:ext uri="{D42A27DB-BD31-4B8C-83A1-F6EECF244321}">
                <p14:modId xmlns:p14="http://schemas.microsoft.com/office/powerpoint/2010/main" val="1779396958"/>
              </p:ext>
            </p:extLst>
          </p:nvPr>
        </p:nvGraphicFramePr>
        <p:xfrm>
          <a:off x="1600200" y="3922713"/>
          <a:ext cx="5943600" cy="1752600"/>
        </p:xfrm>
        <a:graphic>
          <a:graphicData uri="http://schemas.openxmlformats.org/presentationml/2006/ole">
            <mc:AlternateContent xmlns:mc="http://schemas.openxmlformats.org/markup-compatibility/2006">
              <mc:Choice xmlns:v="urn:schemas-microsoft-com:vml" Requires="v">
                <p:oleObj spid="_x0000_s5177" name="Equation" r:id="rId5" imgW="5943600" imgH="1752480" progId="Equation.DSMT4">
                  <p:embed/>
                </p:oleObj>
              </mc:Choice>
              <mc:Fallback>
                <p:oleObj name="Equation" r:id="rId5" imgW="5943600" imgH="1752480" progId="Equation.DSMT4">
                  <p:embed/>
                  <p:pic>
                    <p:nvPicPr>
                      <p:cNvPr id="10" name="Object 6">
                        <a:extLst>
                          <a:ext uri="{FF2B5EF4-FFF2-40B4-BE49-F238E27FC236}">
                            <a16:creationId xmlns:a16="http://schemas.microsoft.com/office/drawing/2014/main" id="{761F96B1-980A-472E-95FF-7AB4A167BFE3}"/>
                          </a:ext>
                        </a:extLst>
                      </p:cNvPr>
                      <p:cNvPicPr/>
                      <p:nvPr/>
                    </p:nvPicPr>
                    <p:blipFill>
                      <a:blip r:embed="rId6"/>
                      <a:stretch>
                        <a:fillRect/>
                      </a:stretch>
                    </p:blipFill>
                    <p:spPr>
                      <a:xfrm>
                        <a:off x="1600200" y="3922713"/>
                        <a:ext cx="5943600" cy="1752600"/>
                      </a:xfrm>
                      <a:prstGeom prst="rect">
                        <a:avLst/>
                      </a:prstGeom>
                    </p:spPr>
                  </p:pic>
                </p:oleObj>
              </mc:Fallback>
            </mc:AlternateContent>
          </a:graphicData>
        </a:graphic>
      </p:graphicFrame>
    </p:spTree>
    <p:extLst>
      <p:ext uri="{BB962C8B-B14F-4D97-AF65-F5344CB8AC3E}">
        <p14:creationId xmlns:p14="http://schemas.microsoft.com/office/powerpoint/2010/main" val="18515437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9EAB4-A0FA-423D-8142-561957039139}"/>
              </a:ext>
            </a:extLst>
          </p:cNvPr>
          <p:cNvSpPr>
            <a:spLocks noGrp="1"/>
          </p:cNvSpPr>
          <p:nvPr>
            <p:ph type="title"/>
          </p:nvPr>
        </p:nvSpPr>
        <p:spPr/>
        <p:txBody>
          <a:bodyPr/>
          <a:lstStyle/>
          <a:p>
            <a:r>
              <a:rPr lang="en-US" dirty="0"/>
              <a:t>Estimating Slope and Intercept</a:t>
            </a:r>
            <a:endParaRPr lang="en-IN" sz="1200" dirty="0"/>
          </a:p>
        </p:txBody>
      </p:sp>
      <p:sp>
        <p:nvSpPr>
          <p:cNvPr id="3" name="Content Placeholder 2">
            <a:extLst>
              <a:ext uri="{FF2B5EF4-FFF2-40B4-BE49-F238E27FC236}">
                <a16:creationId xmlns:a16="http://schemas.microsoft.com/office/drawing/2014/main" id="{2FF6F7AB-E856-4C80-97BA-70831CFAAEC9}"/>
              </a:ext>
            </a:extLst>
          </p:cNvPr>
          <p:cNvSpPr>
            <a:spLocks noGrp="1"/>
          </p:cNvSpPr>
          <p:nvPr>
            <p:ph sz="quarter" idx="11"/>
          </p:nvPr>
        </p:nvSpPr>
        <p:spPr>
          <a:xfrm>
            <a:off x="0" y="6230874"/>
            <a:ext cx="1097280" cy="365760"/>
          </a:xfrm>
        </p:spPr>
        <p:txBody>
          <a:bodyPr/>
          <a:lstStyle/>
          <a:p>
            <a:pPr lvl="0"/>
            <a:r>
              <a:rPr lang="en-US" sz="1800" b="1" dirty="0">
                <a:solidFill>
                  <a:srgbClr val="000000"/>
                </a:solidFill>
              </a:rPr>
              <a:t>LO 3.11</a:t>
            </a:r>
          </a:p>
        </p:txBody>
      </p:sp>
      <p:sp>
        <p:nvSpPr>
          <p:cNvPr id="4" name="Content Placeholder 3">
            <a:extLst>
              <a:ext uri="{FF2B5EF4-FFF2-40B4-BE49-F238E27FC236}">
                <a16:creationId xmlns:a16="http://schemas.microsoft.com/office/drawing/2014/main" id="{FD7BF064-54B6-448C-BCF8-3FC0AD95B171}"/>
              </a:ext>
            </a:extLst>
          </p:cNvPr>
          <p:cNvSpPr>
            <a:spLocks noGrp="1"/>
          </p:cNvSpPr>
          <p:nvPr>
            <p:ph sz="quarter" idx="14"/>
          </p:nvPr>
        </p:nvSpPr>
        <p:spPr>
          <a:xfrm>
            <a:off x="342901" y="1276709"/>
            <a:ext cx="8458200" cy="898146"/>
          </a:xfrm>
        </p:spPr>
        <p:txBody>
          <a:bodyPr/>
          <a:lstStyle/>
          <a:p>
            <a:r>
              <a:rPr lang="en-US" dirty="0"/>
              <a:t>Slope and intercept can be estimated from historical data</a:t>
            </a:r>
          </a:p>
        </p:txBody>
      </p:sp>
      <p:graphicFrame>
        <p:nvGraphicFramePr>
          <p:cNvPr id="9" name="Object 4">
            <a:extLst>
              <a:ext uri="{FF2B5EF4-FFF2-40B4-BE49-F238E27FC236}">
                <a16:creationId xmlns:a16="http://schemas.microsoft.com/office/drawing/2014/main" id="{A0EB8124-5EA5-40A6-A83D-1816573901FF}"/>
              </a:ext>
            </a:extLst>
          </p:cNvPr>
          <p:cNvGraphicFramePr>
            <a:graphicFrameLocks noChangeAspect="1"/>
          </p:cNvGraphicFramePr>
          <p:nvPr>
            <p:extLst>
              <p:ext uri="{D42A27DB-BD31-4B8C-83A1-F6EECF244321}">
                <p14:modId xmlns:p14="http://schemas.microsoft.com/office/powerpoint/2010/main" val="1186845983"/>
              </p:ext>
            </p:extLst>
          </p:nvPr>
        </p:nvGraphicFramePr>
        <p:xfrm>
          <a:off x="2620010" y="1995487"/>
          <a:ext cx="3162300" cy="1879600"/>
        </p:xfrm>
        <a:graphic>
          <a:graphicData uri="http://schemas.openxmlformats.org/presentationml/2006/ole">
            <mc:AlternateContent xmlns:mc="http://schemas.openxmlformats.org/markup-compatibility/2006">
              <mc:Choice xmlns:v="urn:schemas-microsoft-com:vml" Requires="v">
                <p:oleObj spid="_x0000_s6200" name="Equation" r:id="rId3" imgW="3162240" imgH="1879560" progId="Equation.DSMT4">
                  <p:embed/>
                </p:oleObj>
              </mc:Choice>
              <mc:Fallback>
                <p:oleObj name="Equation" r:id="rId3" imgW="3162240" imgH="1879560" progId="Equation.DSMT4">
                  <p:embed/>
                  <p:pic>
                    <p:nvPicPr>
                      <p:cNvPr id="9" name="Object 4">
                        <a:extLst>
                          <a:ext uri="{FF2B5EF4-FFF2-40B4-BE49-F238E27FC236}">
                            <a16:creationId xmlns:a16="http://schemas.microsoft.com/office/drawing/2014/main" id="{A0EB8124-5EA5-40A6-A83D-1816573901FF}"/>
                          </a:ext>
                        </a:extLst>
                      </p:cNvPr>
                      <p:cNvPicPr/>
                      <p:nvPr/>
                    </p:nvPicPr>
                    <p:blipFill>
                      <a:blip r:embed="rId4"/>
                      <a:stretch>
                        <a:fillRect/>
                      </a:stretch>
                    </p:blipFill>
                    <p:spPr>
                      <a:xfrm>
                        <a:off x="2620010" y="1995487"/>
                        <a:ext cx="3162300" cy="1879600"/>
                      </a:xfrm>
                      <a:prstGeom prst="rect">
                        <a:avLst/>
                      </a:prstGeom>
                    </p:spPr>
                  </p:pic>
                </p:oleObj>
              </mc:Fallback>
            </mc:AlternateContent>
          </a:graphicData>
        </a:graphic>
      </p:graphicFrame>
      <p:sp>
        <p:nvSpPr>
          <p:cNvPr id="5" name="Content Placeholder 5">
            <a:extLst>
              <a:ext uri="{FF2B5EF4-FFF2-40B4-BE49-F238E27FC236}">
                <a16:creationId xmlns:a16="http://schemas.microsoft.com/office/drawing/2014/main" id="{5CA883C3-4002-42F0-90D2-E3D1E6D97598}"/>
              </a:ext>
            </a:extLst>
          </p:cNvPr>
          <p:cNvSpPr>
            <a:spLocks noGrp="1"/>
          </p:cNvSpPr>
          <p:nvPr>
            <p:ph sz="quarter" idx="15"/>
          </p:nvPr>
        </p:nvSpPr>
        <p:spPr>
          <a:xfrm>
            <a:off x="2620010" y="4136665"/>
            <a:ext cx="1280160" cy="457200"/>
          </a:xfrm>
        </p:spPr>
        <p:txBody>
          <a:bodyPr/>
          <a:lstStyle/>
          <a:p>
            <a:r>
              <a:rPr lang="en-US" dirty="0"/>
              <a:t>where</a:t>
            </a:r>
            <a:endParaRPr lang="en-IN" dirty="0"/>
          </a:p>
        </p:txBody>
      </p:sp>
      <p:graphicFrame>
        <p:nvGraphicFramePr>
          <p:cNvPr id="10" name="Object 6">
            <a:extLst>
              <a:ext uri="{FF2B5EF4-FFF2-40B4-BE49-F238E27FC236}">
                <a16:creationId xmlns:a16="http://schemas.microsoft.com/office/drawing/2014/main" id="{761F96B1-980A-472E-95FF-7AB4A167BFE3}"/>
              </a:ext>
            </a:extLst>
          </p:cNvPr>
          <p:cNvGraphicFramePr>
            <a:graphicFrameLocks noChangeAspect="1"/>
          </p:cNvGraphicFramePr>
          <p:nvPr>
            <p:extLst>
              <p:ext uri="{D42A27DB-BD31-4B8C-83A1-F6EECF244321}">
                <p14:modId xmlns:p14="http://schemas.microsoft.com/office/powerpoint/2010/main" val="3292027208"/>
              </p:ext>
            </p:extLst>
          </p:nvPr>
        </p:nvGraphicFramePr>
        <p:xfrm>
          <a:off x="2620010" y="4799627"/>
          <a:ext cx="3403600" cy="812800"/>
        </p:xfrm>
        <a:graphic>
          <a:graphicData uri="http://schemas.openxmlformats.org/presentationml/2006/ole">
            <mc:AlternateContent xmlns:mc="http://schemas.openxmlformats.org/markup-compatibility/2006">
              <mc:Choice xmlns:v="urn:schemas-microsoft-com:vml" Requires="v">
                <p:oleObj spid="_x0000_s6201" name="Equation" r:id="rId5" imgW="3403440" imgH="812520" progId="Equation.DSMT4">
                  <p:embed/>
                </p:oleObj>
              </mc:Choice>
              <mc:Fallback>
                <p:oleObj name="Equation" r:id="rId5" imgW="3403440" imgH="812520" progId="Equation.DSMT4">
                  <p:embed/>
                  <p:pic>
                    <p:nvPicPr>
                      <p:cNvPr id="10" name="Object 6">
                        <a:extLst>
                          <a:ext uri="{FF2B5EF4-FFF2-40B4-BE49-F238E27FC236}">
                            <a16:creationId xmlns:a16="http://schemas.microsoft.com/office/drawing/2014/main" id="{761F96B1-980A-472E-95FF-7AB4A167BFE3}"/>
                          </a:ext>
                        </a:extLst>
                      </p:cNvPr>
                      <p:cNvPicPr/>
                      <p:nvPr/>
                    </p:nvPicPr>
                    <p:blipFill>
                      <a:blip r:embed="rId6"/>
                      <a:stretch>
                        <a:fillRect/>
                      </a:stretch>
                    </p:blipFill>
                    <p:spPr>
                      <a:xfrm>
                        <a:off x="2620010" y="4799627"/>
                        <a:ext cx="3403600" cy="812800"/>
                      </a:xfrm>
                      <a:prstGeom prst="rect">
                        <a:avLst/>
                      </a:prstGeom>
                    </p:spPr>
                  </p:pic>
                </p:oleObj>
              </mc:Fallback>
            </mc:AlternateContent>
          </a:graphicData>
        </a:graphic>
      </p:graphicFrame>
    </p:spTree>
    <p:extLst>
      <p:ext uri="{BB962C8B-B14F-4D97-AF65-F5344CB8AC3E}">
        <p14:creationId xmlns:p14="http://schemas.microsoft.com/office/powerpoint/2010/main" val="13148497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9EAB4-A0FA-423D-8142-561957039139}"/>
              </a:ext>
            </a:extLst>
          </p:cNvPr>
          <p:cNvSpPr>
            <a:spLocks noGrp="1"/>
          </p:cNvSpPr>
          <p:nvPr>
            <p:ph type="title"/>
          </p:nvPr>
        </p:nvSpPr>
        <p:spPr/>
        <p:txBody>
          <a:bodyPr/>
          <a:lstStyle/>
          <a:p>
            <a:r>
              <a:rPr lang="en-US" dirty="0"/>
              <a:t>Trend-Adjusted Exponential Smoothing</a:t>
            </a:r>
            <a:r>
              <a:rPr lang="en-US" sz="1200" dirty="0"/>
              <a:t> 1</a:t>
            </a:r>
            <a:endParaRPr lang="en-IN" sz="1200" dirty="0"/>
          </a:p>
        </p:txBody>
      </p:sp>
      <p:sp>
        <p:nvSpPr>
          <p:cNvPr id="3" name="Content Placeholder 2">
            <a:extLst>
              <a:ext uri="{FF2B5EF4-FFF2-40B4-BE49-F238E27FC236}">
                <a16:creationId xmlns:a16="http://schemas.microsoft.com/office/drawing/2014/main" id="{2FF6F7AB-E856-4C80-97BA-70831CFAAEC9}"/>
              </a:ext>
            </a:extLst>
          </p:cNvPr>
          <p:cNvSpPr>
            <a:spLocks noGrp="1"/>
          </p:cNvSpPr>
          <p:nvPr>
            <p:ph sz="quarter" idx="11"/>
          </p:nvPr>
        </p:nvSpPr>
        <p:spPr>
          <a:xfrm>
            <a:off x="0" y="6230874"/>
            <a:ext cx="1097280" cy="365760"/>
          </a:xfrm>
        </p:spPr>
        <p:txBody>
          <a:bodyPr/>
          <a:lstStyle/>
          <a:p>
            <a:pPr lvl="0"/>
            <a:r>
              <a:rPr lang="en-US" sz="1800" b="1" dirty="0">
                <a:solidFill>
                  <a:srgbClr val="000000"/>
                </a:solidFill>
              </a:rPr>
              <a:t>LO 3.12</a:t>
            </a:r>
          </a:p>
        </p:txBody>
      </p:sp>
      <p:sp>
        <p:nvSpPr>
          <p:cNvPr id="4" name="Content Placeholder 3">
            <a:extLst>
              <a:ext uri="{FF2B5EF4-FFF2-40B4-BE49-F238E27FC236}">
                <a16:creationId xmlns:a16="http://schemas.microsoft.com/office/drawing/2014/main" id="{FD7BF064-54B6-448C-BCF8-3FC0AD95B171}"/>
              </a:ext>
            </a:extLst>
          </p:cNvPr>
          <p:cNvSpPr>
            <a:spLocks noGrp="1"/>
          </p:cNvSpPr>
          <p:nvPr>
            <p:ph sz="quarter" idx="14"/>
          </p:nvPr>
        </p:nvSpPr>
        <p:spPr>
          <a:xfrm>
            <a:off x="342901" y="1276708"/>
            <a:ext cx="8458200" cy="1626511"/>
          </a:xfrm>
        </p:spPr>
        <p:txBody>
          <a:bodyPr/>
          <a:lstStyle/>
          <a:p>
            <a:r>
              <a:rPr lang="en-US" dirty="0"/>
              <a:t>The trend adjusted forecast consists of two components</a:t>
            </a:r>
          </a:p>
          <a:p>
            <a:pPr lvl="1"/>
            <a:r>
              <a:rPr lang="en-US" dirty="0"/>
              <a:t>Smoothed error</a:t>
            </a:r>
          </a:p>
          <a:p>
            <a:pPr lvl="1"/>
            <a:r>
              <a:rPr lang="en-US" dirty="0"/>
              <a:t>Trend factor</a:t>
            </a:r>
          </a:p>
        </p:txBody>
      </p:sp>
      <p:graphicFrame>
        <p:nvGraphicFramePr>
          <p:cNvPr id="9" name="Object 4">
            <a:extLst>
              <a:ext uri="{FF2B5EF4-FFF2-40B4-BE49-F238E27FC236}">
                <a16:creationId xmlns:a16="http://schemas.microsoft.com/office/drawing/2014/main" id="{A0EB8124-5EA5-40A6-A83D-1816573901FF}"/>
              </a:ext>
            </a:extLst>
          </p:cNvPr>
          <p:cNvGraphicFramePr>
            <a:graphicFrameLocks noChangeAspect="1"/>
          </p:cNvGraphicFramePr>
          <p:nvPr>
            <p:extLst>
              <p:ext uri="{D42A27DB-BD31-4B8C-83A1-F6EECF244321}">
                <p14:modId xmlns:p14="http://schemas.microsoft.com/office/powerpoint/2010/main" val="2713796084"/>
              </p:ext>
            </p:extLst>
          </p:nvPr>
        </p:nvGraphicFramePr>
        <p:xfrm>
          <a:off x="2870200" y="3238500"/>
          <a:ext cx="1854200" cy="381000"/>
        </p:xfrm>
        <a:graphic>
          <a:graphicData uri="http://schemas.openxmlformats.org/presentationml/2006/ole">
            <mc:AlternateContent xmlns:mc="http://schemas.openxmlformats.org/markup-compatibility/2006">
              <mc:Choice xmlns:v="urn:schemas-microsoft-com:vml" Requires="v">
                <p:oleObj spid="_x0000_s7222" name="Equation" r:id="rId3" imgW="1854000" imgH="380880" progId="Equation.DSMT4">
                  <p:embed/>
                </p:oleObj>
              </mc:Choice>
              <mc:Fallback>
                <p:oleObj name="Equation" r:id="rId3" imgW="1854000" imgH="380880" progId="Equation.DSMT4">
                  <p:embed/>
                  <p:pic>
                    <p:nvPicPr>
                      <p:cNvPr id="9" name="Object 4">
                        <a:extLst>
                          <a:ext uri="{FF2B5EF4-FFF2-40B4-BE49-F238E27FC236}">
                            <a16:creationId xmlns:a16="http://schemas.microsoft.com/office/drawing/2014/main" id="{A0EB8124-5EA5-40A6-A83D-1816573901FF}"/>
                          </a:ext>
                        </a:extLst>
                      </p:cNvPr>
                      <p:cNvPicPr/>
                      <p:nvPr/>
                    </p:nvPicPr>
                    <p:blipFill>
                      <a:blip r:embed="rId4"/>
                      <a:stretch>
                        <a:fillRect/>
                      </a:stretch>
                    </p:blipFill>
                    <p:spPr>
                      <a:xfrm>
                        <a:off x="2870200" y="3238500"/>
                        <a:ext cx="1854200" cy="381000"/>
                      </a:xfrm>
                      <a:prstGeom prst="rect">
                        <a:avLst/>
                      </a:prstGeom>
                    </p:spPr>
                  </p:pic>
                </p:oleObj>
              </mc:Fallback>
            </mc:AlternateContent>
          </a:graphicData>
        </a:graphic>
      </p:graphicFrame>
      <p:sp>
        <p:nvSpPr>
          <p:cNvPr id="5" name="Content Placeholder 5">
            <a:extLst>
              <a:ext uri="{FF2B5EF4-FFF2-40B4-BE49-F238E27FC236}">
                <a16:creationId xmlns:a16="http://schemas.microsoft.com/office/drawing/2014/main" id="{5CA883C3-4002-42F0-90D2-E3D1E6D97598}"/>
              </a:ext>
            </a:extLst>
          </p:cNvPr>
          <p:cNvSpPr>
            <a:spLocks noGrp="1"/>
          </p:cNvSpPr>
          <p:nvPr>
            <p:ph sz="quarter" idx="15"/>
          </p:nvPr>
        </p:nvSpPr>
        <p:spPr>
          <a:xfrm>
            <a:off x="1717675" y="4136665"/>
            <a:ext cx="1280160" cy="457200"/>
          </a:xfrm>
        </p:spPr>
        <p:txBody>
          <a:bodyPr/>
          <a:lstStyle/>
          <a:p>
            <a:r>
              <a:rPr lang="en-US" dirty="0"/>
              <a:t>where</a:t>
            </a:r>
            <a:endParaRPr lang="en-IN" dirty="0"/>
          </a:p>
        </p:txBody>
      </p:sp>
      <p:graphicFrame>
        <p:nvGraphicFramePr>
          <p:cNvPr id="10" name="Object 6">
            <a:extLst>
              <a:ext uri="{FF2B5EF4-FFF2-40B4-BE49-F238E27FC236}">
                <a16:creationId xmlns:a16="http://schemas.microsoft.com/office/drawing/2014/main" id="{761F96B1-980A-472E-95FF-7AB4A167BFE3}"/>
              </a:ext>
            </a:extLst>
          </p:cNvPr>
          <p:cNvGraphicFramePr>
            <a:graphicFrameLocks noChangeAspect="1"/>
          </p:cNvGraphicFramePr>
          <p:nvPr>
            <p:extLst>
              <p:ext uri="{D42A27DB-BD31-4B8C-83A1-F6EECF244321}">
                <p14:modId xmlns:p14="http://schemas.microsoft.com/office/powerpoint/2010/main" val="1172262894"/>
              </p:ext>
            </p:extLst>
          </p:nvPr>
        </p:nvGraphicFramePr>
        <p:xfrm>
          <a:off x="1717675" y="4786313"/>
          <a:ext cx="5207000" cy="838200"/>
        </p:xfrm>
        <a:graphic>
          <a:graphicData uri="http://schemas.openxmlformats.org/presentationml/2006/ole">
            <mc:AlternateContent xmlns:mc="http://schemas.openxmlformats.org/markup-compatibility/2006">
              <mc:Choice xmlns:v="urn:schemas-microsoft-com:vml" Requires="v">
                <p:oleObj spid="_x0000_s7223" name="Equation" r:id="rId5" imgW="5206680" imgH="838080" progId="Equation.DSMT4">
                  <p:embed/>
                </p:oleObj>
              </mc:Choice>
              <mc:Fallback>
                <p:oleObj name="Equation" r:id="rId5" imgW="5206680" imgH="838080" progId="Equation.DSMT4">
                  <p:embed/>
                  <p:pic>
                    <p:nvPicPr>
                      <p:cNvPr id="10" name="Object 6">
                        <a:extLst>
                          <a:ext uri="{FF2B5EF4-FFF2-40B4-BE49-F238E27FC236}">
                            <a16:creationId xmlns:a16="http://schemas.microsoft.com/office/drawing/2014/main" id="{761F96B1-980A-472E-95FF-7AB4A167BFE3}"/>
                          </a:ext>
                        </a:extLst>
                      </p:cNvPr>
                      <p:cNvPicPr/>
                      <p:nvPr/>
                    </p:nvPicPr>
                    <p:blipFill>
                      <a:blip r:embed="rId6"/>
                      <a:stretch>
                        <a:fillRect/>
                      </a:stretch>
                    </p:blipFill>
                    <p:spPr>
                      <a:xfrm>
                        <a:off x="1717675" y="4786313"/>
                        <a:ext cx="5207000" cy="838200"/>
                      </a:xfrm>
                      <a:prstGeom prst="rect">
                        <a:avLst/>
                      </a:prstGeom>
                    </p:spPr>
                  </p:pic>
                </p:oleObj>
              </mc:Fallback>
            </mc:AlternateContent>
          </a:graphicData>
        </a:graphic>
      </p:graphicFrame>
    </p:spTree>
    <p:extLst>
      <p:ext uri="{BB962C8B-B14F-4D97-AF65-F5344CB8AC3E}">
        <p14:creationId xmlns:p14="http://schemas.microsoft.com/office/powerpoint/2010/main" val="26819043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Trend-Adjusted Exponential Smoothing</a:t>
            </a:r>
            <a:r>
              <a:rPr lang="en-US" sz="1200" dirty="0"/>
              <a:t> 2</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3.12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1603651"/>
          </a:xfrm>
        </p:spPr>
        <p:txBody>
          <a:bodyPr/>
          <a:lstStyle/>
          <a:p>
            <a:pPr>
              <a:spcBef>
                <a:spcPts val="1200"/>
              </a:spcBef>
            </a:pPr>
            <a:r>
              <a:rPr lang="en-US" dirty="0"/>
              <a:t>Alpha and beta are smoothing constants</a:t>
            </a:r>
          </a:p>
          <a:p>
            <a:pPr>
              <a:spcBef>
                <a:spcPts val="1200"/>
              </a:spcBef>
            </a:pPr>
            <a:r>
              <a:rPr lang="en-US" dirty="0"/>
              <a:t>Trend-adjusted exponential smoothing has the ability to respond to changes in trend</a:t>
            </a:r>
          </a:p>
        </p:txBody>
      </p:sp>
      <p:graphicFrame>
        <p:nvGraphicFramePr>
          <p:cNvPr id="5" name="Object 4">
            <a:extLst>
              <a:ext uri="{FF2B5EF4-FFF2-40B4-BE49-F238E27FC236}">
                <a16:creationId xmlns:a16="http://schemas.microsoft.com/office/drawing/2014/main" id="{0848A5CB-751D-45E9-8F15-9A77E9FC02F7}"/>
              </a:ext>
            </a:extLst>
          </p:cNvPr>
          <p:cNvGraphicFramePr>
            <a:graphicFrameLocks noChangeAspect="1"/>
          </p:cNvGraphicFramePr>
          <p:nvPr>
            <p:extLst>
              <p:ext uri="{D42A27DB-BD31-4B8C-83A1-F6EECF244321}">
                <p14:modId xmlns:p14="http://schemas.microsoft.com/office/powerpoint/2010/main" val="3915107457"/>
              </p:ext>
            </p:extLst>
          </p:nvPr>
        </p:nvGraphicFramePr>
        <p:xfrm>
          <a:off x="2110740" y="2974340"/>
          <a:ext cx="4470400" cy="1320800"/>
        </p:xfrm>
        <a:graphic>
          <a:graphicData uri="http://schemas.openxmlformats.org/presentationml/2006/ole">
            <mc:AlternateContent xmlns:mc="http://schemas.openxmlformats.org/markup-compatibility/2006">
              <mc:Choice xmlns:v="urn:schemas-microsoft-com:vml" Requires="v">
                <p:oleObj spid="_x0000_s8219" name="Equation" r:id="rId3" imgW="4470120" imgH="1320480" progId="Equation.DSMT4">
                  <p:embed/>
                </p:oleObj>
              </mc:Choice>
              <mc:Fallback>
                <p:oleObj name="Equation" r:id="rId3" imgW="4470120" imgH="1320480" progId="Equation.DSMT4">
                  <p:embed/>
                  <p:pic>
                    <p:nvPicPr>
                      <p:cNvPr id="9" name="Object 4">
                        <a:extLst>
                          <a:ext uri="{FF2B5EF4-FFF2-40B4-BE49-F238E27FC236}">
                            <a16:creationId xmlns:a16="http://schemas.microsoft.com/office/drawing/2014/main" id="{A0EB8124-5EA5-40A6-A83D-1816573901FF}"/>
                          </a:ext>
                        </a:extLst>
                      </p:cNvPr>
                      <p:cNvPicPr/>
                      <p:nvPr/>
                    </p:nvPicPr>
                    <p:blipFill>
                      <a:blip r:embed="rId4"/>
                      <a:stretch>
                        <a:fillRect/>
                      </a:stretch>
                    </p:blipFill>
                    <p:spPr>
                      <a:xfrm>
                        <a:off x="2110740" y="2974340"/>
                        <a:ext cx="4470400" cy="1320800"/>
                      </a:xfrm>
                      <a:prstGeom prst="rect">
                        <a:avLst/>
                      </a:prstGeom>
                    </p:spPr>
                  </p:pic>
                </p:oleObj>
              </mc:Fallback>
            </mc:AlternateContent>
          </a:graphicData>
        </a:graphic>
      </p:graphicFrame>
    </p:spTree>
    <p:extLst>
      <p:ext uri="{BB962C8B-B14F-4D97-AF65-F5344CB8AC3E}">
        <p14:creationId xmlns:p14="http://schemas.microsoft.com/office/powerpoint/2010/main" val="2581656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Techniques for Seasonality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3.12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781191"/>
          </a:xfrm>
        </p:spPr>
        <p:txBody>
          <a:bodyPr/>
          <a:lstStyle/>
          <a:p>
            <a:pPr>
              <a:spcBef>
                <a:spcPts val="600"/>
              </a:spcBef>
              <a:spcAft>
                <a:spcPts val="600"/>
              </a:spcAft>
            </a:pPr>
            <a:r>
              <a:rPr lang="en-US" dirty="0"/>
              <a:t>Seasonality – regularly repeating movements in series values that can be tied to recurring events</a:t>
            </a:r>
          </a:p>
          <a:p>
            <a:pPr lvl="1">
              <a:spcBef>
                <a:spcPts val="600"/>
              </a:spcBef>
              <a:spcAft>
                <a:spcPts val="600"/>
              </a:spcAft>
            </a:pPr>
            <a:r>
              <a:rPr lang="en-US" dirty="0"/>
              <a:t>Expressed in terms of the amount that actual values deviate from the average value of a series</a:t>
            </a:r>
          </a:p>
          <a:p>
            <a:pPr lvl="1">
              <a:spcBef>
                <a:spcPts val="600"/>
              </a:spcBef>
              <a:spcAft>
                <a:spcPts val="600"/>
              </a:spcAft>
            </a:pPr>
            <a:r>
              <a:rPr lang="en-US" dirty="0"/>
              <a:t>Models of seasonality</a:t>
            </a:r>
          </a:p>
          <a:p>
            <a:pPr lvl="2">
              <a:spcBef>
                <a:spcPts val="600"/>
              </a:spcBef>
              <a:spcAft>
                <a:spcPts val="600"/>
              </a:spcAft>
            </a:pPr>
            <a:r>
              <a:rPr lang="en-US" dirty="0"/>
              <a:t>Additive</a:t>
            </a:r>
          </a:p>
          <a:p>
            <a:pPr marL="1005840" lvl="2">
              <a:spcBef>
                <a:spcPts val="600"/>
              </a:spcBef>
              <a:spcAft>
                <a:spcPts val="600"/>
              </a:spcAft>
            </a:pPr>
            <a:r>
              <a:rPr lang="en-US" sz="1800" dirty="0"/>
              <a:t>Seasonality is expressed as a quantity that gets added to or subtracted from the time-series average in order to incorporate seasonality</a:t>
            </a:r>
          </a:p>
          <a:p>
            <a:pPr lvl="2">
              <a:spcBef>
                <a:spcPts val="600"/>
              </a:spcBef>
              <a:spcAft>
                <a:spcPts val="600"/>
              </a:spcAft>
            </a:pPr>
            <a:r>
              <a:rPr lang="en-US" dirty="0"/>
              <a:t>Multiplicative</a:t>
            </a:r>
          </a:p>
          <a:p>
            <a:pPr marL="1005840" lvl="2">
              <a:spcBef>
                <a:spcPts val="600"/>
              </a:spcBef>
              <a:spcAft>
                <a:spcPts val="600"/>
              </a:spcAft>
            </a:pPr>
            <a:r>
              <a:rPr lang="en-US" sz="1800" dirty="0"/>
              <a:t>Seasonality is expressed as a percentage of the average (or trend) amount which is then used to multiply the value of a series in order to incorporate seasonality</a:t>
            </a:r>
          </a:p>
        </p:txBody>
      </p:sp>
    </p:spTree>
    <p:extLst>
      <p:ext uri="{BB962C8B-B14F-4D97-AF65-F5344CB8AC3E}">
        <p14:creationId xmlns:p14="http://schemas.microsoft.com/office/powerpoint/2010/main" val="12456322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Seasonal Relatives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3.13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r>
              <a:rPr lang="en-US" b="1" dirty="0"/>
              <a:t>Seasonal relatives</a:t>
            </a:r>
          </a:p>
          <a:p>
            <a:pPr lvl="1">
              <a:spcBef>
                <a:spcPts val="0"/>
              </a:spcBef>
            </a:pPr>
            <a:r>
              <a:rPr lang="en-US" dirty="0"/>
              <a:t>The seasonal percentage used in the multiplicative seasonally adjusted forecasting model</a:t>
            </a:r>
          </a:p>
          <a:p>
            <a:r>
              <a:rPr lang="en-US" dirty="0"/>
              <a:t>Using seasonal relatives</a:t>
            </a:r>
          </a:p>
          <a:p>
            <a:pPr lvl="1">
              <a:spcBef>
                <a:spcPts val="0"/>
              </a:spcBef>
            </a:pPr>
            <a:r>
              <a:rPr lang="en-US" dirty="0"/>
              <a:t>To </a:t>
            </a:r>
            <a:r>
              <a:rPr lang="en-US" i="1" dirty="0"/>
              <a:t>deseasonalize</a:t>
            </a:r>
            <a:r>
              <a:rPr lang="en-US" dirty="0"/>
              <a:t> data</a:t>
            </a:r>
          </a:p>
          <a:p>
            <a:pPr lvl="2">
              <a:spcBef>
                <a:spcPts val="0"/>
              </a:spcBef>
            </a:pPr>
            <a:r>
              <a:rPr lang="en-US" dirty="0"/>
              <a:t>Done in order to get a clearer picture of the </a:t>
            </a:r>
            <a:r>
              <a:rPr lang="en-US" dirty="0" err="1"/>
              <a:t>nonseasonal</a:t>
            </a:r>
            <a:r>
              <a:rPr lang="en-US" dirty="0"/>
              <a:t> (for example, trend) components of the data series</a:t>
            </a:r>
          </a:p>
          <a:p>
            <a:pPr lvl="2">
              <a:spcBef>
                <a:spcPts val="0"/>
              </a:spcBef>
            </a:pPr>
            <a:r>
              <a:rPr lang="en-US" dirty="0"/>
              <a:t>Divide each data point by its seasonal relative</a:t>
            </a:r>
          </a:p>
          <a:p>
            <a:pPr lvl="1">
              <a:spcBef>
                <a:spcPts val="0"/>
              </a:spcBef>
            </a:pPr>
            <a:r>
              <a:rPr lang="en-US" dirty="0"/>
              <a:t>To </a:t>
            </a:r>
            <a:r>
              <a:rPr lang="en-US" i="1" dirty="0"/>
              <a:t>incorporate seasonality</a:t>
            </a:r>
            <a:r>
              <a:rPr lang="en-US" dirty="0"/>
              <a:t> in a forecast</a:t>
            </a:r>
          </a:p>
          <a:p>
            <a:pPr marL="822960" lvl="2" indent="-457200">
              <a:spcBef>
                <a:spcPts val="0"/>
              </a:spcBef>
              <a:buFont typeface="+mj-lt"/>
              <a:buAutoNum type="arabicPeriod"/>
            </a:pPr>
            <a:r>
              <a:rPr lang="en-US" dirty="0"/>
              <a:t>Obtain trend estimates for desired periods using a trend equation</a:t>
            </a:r>
          </a:p>
          <a:p>
            <a:pPr marL="822960" lvl="2" indent="-457200">
              <a:spcBef>
                <a:spcPts val="0"/>
              </a:spcBef>
              <a:buFont typeface="+mj-lt"/>
              <a:buAutoNum type="arabicPeriod"/>
            </a:pPr>
            <a:r>
              <a:rPr lang="en-US" dirty="0"/>
              <a:t>Add seasonality by multiplying these trend estimates by the corresponding seasonal relative</a:t>
            </a:r>
          </a:p>
        </p:txBody>
      </p:sp>
    </p:spTree>
    <p:extLst>
      <p:ext uri="{BB962C8B-B14F-4D97-AF65-F5344CB8AC3E}">
        <p14:creationId xmlns:p14="http://schemas.microsoft.com/office/powerpoint/2010/main" val="35739140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Associative Forecasting Techniques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3.14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r>
              <a:rPr lang="en-US" dirty="0"/>
              <a:t>Associative techniques are based on the development of an equation that summarizes the effects of predictor variables</a:t>
            </a:r>
          </a:p>
          <a:p>
            <a:pPr lvl="1"/>
            <a:r>
              <a:rPr lang="en-US" b="1" dirty="0"/>
              <a:t>Predictor variables</a:t>
            </a:r>
            <a:r>
              <a:rPr lang="en-US" dirty="0"/>
              <a:t> – variables that can be used to predict values of the variable of interest</a:t>
            </a:r>
          </a:p>
          <a:p>
            <a:pPr lvl="2"/>
            <a:r>
              <a:rPr lang="en-US" dirty="0"/>
              <a:t>Home values may be related to such factors as home and property size, location, number of bedrooms, and number of bathrooms</a:t>
            </a:r>
          </a:p>
        </p:txBody>
      </p:sp>
    </p:spTree>
    <p:extLst>
      <p:ext uri="{BB962C8B-B14F-4D97-AF65-F5344CB8AC3E}">
        <p14:creationId xmlns:p14="http://schemas.microsoft.com/office/powerpoint/2010/main" val="582617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Forecast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3.1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Forecast – a statement about the future value of a variable of interest</a:t>
            </a:r>
          </a:p>
          <a:p>
            <a:pPr lvl="1"/>
            <a:r>
              <a:rPr lang="en-US" dirty="0"/>
              <a:t>We make forecasts about such things as weather, demand, and resource availability</a:t>
            </a:r>
          </a:p>
          <a:p>
            <a:pPr lvl="1"/>
            <a:r>
              <a:rPr lang="en-US" dirty="0"/>
              <a:t>Forecasts are important to making informed decisions</a:t>
            </a:r>
          </a:p>
        </p:txBody>
      </p:sp>
    </p:spTree>
    <p:extLst>
      <p:ext uri="{BB962C8B-B14F-4D97-AF65-F5344CB8AC3E}">
        <p14:creationId xmlns:p14="http://schemas.microsoft.com/office/powerpoint/2010/main" val="30207406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Simple Linear Regression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3.14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r>
              <a:rPr lang="en-US" dirty="0"/>
              <a:t>Regression – a technique for fitting a line to a set of data points</a:t>
            </a:r>
          </a:p>
          <a:p>
            <a:pPr lvl="1"/>
            <a:r>
              <a:rPr lang="en-US" dirty="0"/>
              <a:t>Simple linear regression – the simplest form of regression that involves a linear relationship between two variables</a:t>
            </a:r>
          </a:p>
          <a:p>
            <a:pPr lvl="2"/>
            <a:r>
              <a:rPr lang="en-US" dirty="0"/>
              <a:t>The object of simple linear regression is to obtain an equation of a straight line that minimizes the sum of squared vertical deviations from the line (that is, the </a:t>
            </a:r>
            <a:r>
              <a:rPr lang="en-US" i="1" dirty="0"/>
              <a:t>least squares criterion</a:t>
            </a:r>
            <a:r>
              <a:rPr lang="en-US" dirty="0"/>
              <a:t>)</a:t>
            </a:r>
          </a:p>
        </p:txBody>
      </p:sp>
    </p:spTree>
    <p:extLst>
      <p:ext uri="{BB962C8B-B14F-4D97-AF65-F5344CB8AC3E}">
        <p14:creationId xmlns:p14="http://schemas.microsoft.com/office/powerpoint/2010/main" val="9121195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A63C7-EE6D-4ABD-BD5D-563136C5965B}"/>
              </a:ext>
            </a:extLst>
          </p:cNvPr>
          <p:cNvSpPr>
            <a:spLocks noGrp="1"/>
          </p:cNvSpPr>
          <p:nvPr>
            <p:ph type="title"/>
          </p:nvPr>
        </p:nvSpPr>
        <p:spPr/>
        <p:txBody>
          <a:bodyPr/>
          <a:lstStyle/>
          <a:p>
            <a:r>
              <a:rPr lang="en-US" dirty="0"/>
              <a:t>Least Squares Line</a:t>
            </a:r>
            <a:endParaRPr lang="en-IN" dirty="0"/>
          </a:p>
        </p:txBody>
      </p:sp>
      <p:sp>
        <p:nvSpPr>
          <p:cNvPr id="3" name="Content Placeholder 2">
            <a:extLst>
              <a:ext uri="{FF2B5EF4-FFF2-40B4-BE49-F238E27FC236}">
                <a16:creationId xmlns:a16="http://schemas.microsoft.com/office/drawing/2014/main" id="{C57E7E18-2415-44A9-8ACC-741A0AA6FEF7}"/>
              </a:ext>
            </a:extLst>
          </p:cNvPr>
          <p:cNvSpPr>
            <a:spLocks noGrp="1"/>
          </p:cNvSpPr>
          <p:nvPr>
            <p:ph sz="quarter" idx="11"/>
          </p:nvPr>
        </p:nvSpPr>
        <p:spPr>
          <a:xfrm>
            <a:off x="0" y="6230874"/>
            <a:ext cx="1097280" cy="365760"/>
          </a:xfrm>
        </p:spPr>
        <p:txBody>
          <a:bodyPr/>
          <a:lstStyle/>
          <a:p>
            <a:pPr lvl="0"/>
            <a:r>
              <a:rPr lang="en-US" sz="1800" b="1" dirty="0">
                <a:solidFill>
                  <a:srgbClr val="000000"/>
                </a:solidFill>
              </a:rPr>
              <a:t>LO 3.14</a:t>
            </a:r>
          </a:p>
        </p:txBody>
      </p:sp>
      <p:graphicFrame>
        <p:nvGraphicFramePr>
          <p:cNvPr id="12" name="Object 3">
            <a:extLst>
              <a:ext uri="{FF2B5EF4-FFF2-40B4-BE49-F238E27FC236}">
                <a16:creationId xmlns:a16="http://schemas.microsoft.com/office/drawing/2014/main" id="{13BC7B8F-1F80-4653-8B00-D503D35C1990}"/>
              </a:ext>
            </a:extLst>
          </p:cNvPr>
          <p:cNvGraphicFramePr>
            <a:graphicFrameLocks noChangeAspect="1"/>
          </p:cNvGraphicFramePr>
          <p:nvPr>
            <p:extLst>
              <p:ext uri="{D42A27DB-BD31-4B8C-83A1-F6EECF244321}">
                <p14:modId xmlns:p14="http://schemas.microsoft.com/office/powerpoint/2010/main" val="2013120557"/>
              </p:ext>
            </p:extLst>
          </p:nvPr>
        </p:nvGraphicFramePr>
        <p:xfrm>
          <a:off x="342900" y="1153856"/>
          <a:ext cx="1333500" cy="381000"/>
        </p:xfrm>
        <a:graphic>
          <a:graphicData uri="http://schemas.openxmlformats.org/presentationml/2006/ole">
            <mc:AlternateContent xmlns:mc="http://schemas.openxmlformats.org/markup-compatibility/2006">
              <mc:Choice xmlns:v="urn:schemas-microsoft-com:vml" Requires="v">
                <p:oleObj spid="_x0000_s9302" name="Equation" r:id="rId3" imgW="1333440" imgH="380880" progId="Equation.DSMT4">
                  <p:embed/>
                </p:oleObj>
              </mc:Choice>
              <mc:Fallback>
                <p:oleObj name="Equation" r:id="rId3" imgW="1333440" imgH="380880" progId="Equation.DSMT4">
                  <p:embed/>
                  <p:pic>
                    <p:nvPicPr>
                      <p:cNvPr id="0" name=""/>
                      <p:cNvPicPr/>
                      <p:nvPr/>
                    </p:nvPicPr>
                    <p:blipFill>
                      <a:blip r:embed="rId4"/>
                      <a:stretch>
                        <a:fillRect/>
                      </a:stretch>
                    </p:blipFill>
                    <p:spPr>
                      <a:xfrm>
                        <a:off x="342900" y="1153856"/>
                        <a:ext cx="1333500" cy="381000"/>
                      </a:xfrm>
                      <a:prstGeom prst="rect">
                        <a:avLst/>
                      </a:prstGeom>
                    </p:spPr>
                  </p:pic>
                </p:oleObj>
              </mc:Fallback>
            </mc:AlternateContent>
          </a:graphicData>
        </a:graphic>
      </p:graphicFrame>
      <p:sp>
        <p:nvSpPr>
          <p:cNvPr id="4" name="Content Placeholder 4">
            <a:extLst>
              <a:ext uri="{FF2B5EF4-FFF2-40B4-BE49-F238E27FC236}">
                <a16:creationId xmlns:a16="http://schemas.microsoft.com/office/drawing/2014/main" id="{A0CEBC40-763E-4400-B1CC-9DFE11342552}"/>
              </a:ext>
            </a:extLst>
          </p:cNvPr>
          <p:cNvSpPr>
            <a:spLocks noGrp="1"/>
          </p:cNvSpPr>
          <p:nvPr>
            <p:ph sz="quarter" idx="14"/>
          </p:nvPr>
        </p:nvSpPr>
        <p:spPr>
          <a:xfrm>
            <a:off x="342900" y="1556146"/>
            <a:ext cx="1143000" cy="365760"/>
          </a:xfrm>
        </p:spPr>
        <p:txBody>
          <a:bodyPr/>
          <a:lstStyle/>
          <a:p>
            <a:r>
              <a:rPr lang="en-US" sz="2000" dirty="0"/>
              <a:t>where</a:t>
            </a:r>
            <a:endParaRPr lang="en-IN" sz="2000" dirty="0"/>
          </a:p>
        </p:txBody>
      </p:sp>
      <p:graphicFrame>
        <p:nvGraphicFramePr>
          <p:cNvPr id="13" name="Object 5">
            <a:extLst>
              <a:ext uri="{FF2B5EF4-FFF2-40B4-BE49-F238E27FC236}">
                <a16:creationId xmlns:a16="http://schemas.microsoft.com/office/drawing/2014/main" id="{EAB11F6B-5416-4A5B-AE63-FA46208B5EDB}"/>
              </a:ext>
            </a:extLst>
          </p:cNvPr>
          <p:cNvGraphicFramePr>
            <a:graphicFrameLocks noChangeAspect="1"/>
          </p:cNvGraphicFramePr>
          <p:nvPr>
            <p:extLst>
              <p:ext uri="{D42A27DB-BD31-4B8C-83A1-F6EECF244321}">
                <p14:modId xmlns:p14="http://schemas.microsoft.com/office/powerpoint/2010/main" val="1036164877"/>
              </p:ext>
            </p:extLst>
          </p:nvPr>
        </p:nvGraphicFramePr>
        <p:xfrm>
          <a:off x="336550" y="1946593"/>
          <a:ext cx="8483600" cy="1612900"/>
        </p:xfrm>
        <a:graphic>
          <a:graphicData uri="http://schemas.openxmlformats.org/presentationml/2006/ole">
            <mc:AlternateContent xmlns:mc="http://schemas.openxmlformats.org/markup-compatibility/2006">
              <mc:Choice xmlns:v="urn:schemas-microsoft-com:vml" Requires="v">
                <p:oleObj spid="_x0000_s9303" name="Equation" r:id="rId5" imgW="8483400" imgH="1612800" progId="Equation.DSMT4">
                  <p:embed/>
                </p:oleObj>
              </mc:Choice>
              <mc:Fallback>
                <p:oleObj name="Equation" r:id="rId5" imgW="8483400" imgH="1612800" progId="Equation.DSMT4">
                  <p:embed/>
                  <p:pic>
                    <p:nvPicPr>
                      <p:cNvPr id="0" name=""/>
                      <p:cNvPicPr/>
                      <p:nvPr/>
                    </p:nvPicPr>
                    <p:blipFill>
                      <a:blip r:embed="rId6"/>
                      <a:stretch>
                        <a:fillRect/>
                      </a:stretch>
                    </p:blipFill>
                    <p:spPr>
                      <a:xfrm>
                        <a:off x="336550" y="1946593"/>
                        <a:ext cx="8483600" cy="1612900"/>
                      </a:xfrm>
                      <a:prstGeom prst="rect">
                        <a:avLst/>
                      </a:prstGeom>
                    </p:spPr>
                  </p:pic>
                </p:oleObj>
              </mc:Fallback>
            </mc:AlternateContent>
          </a:graphicData>
        </a:graphic>
      </p:graphicFrame>
      <p:sp>
        <p:nvSpPr>
          <p:cNvPr id="5" name="Content Placeholder 6">
            <a:extLst>
              <a:ext uri="{FF2B5EF4-FFF2-40B4-BE49-F238E27FC236}">
                <a16:creationId xmlns:a16="http://schemas.microsoft.com/office/drawing/2014/main" id="{2A1C3FCB-5E21-4D96-BF3F-61748E33DD79}"/>
              </a:ext>
            </a:extLst>
          </p:cNvPr>
          <p:cNvSpPr>
            <a:spLocks noGrp="1"/>
          </p:cNvSpPr>
          <p:nvPr>
            <p:ph sz="quarter" idx="15"/>
          </p:nvPr>
        </p:nvSpPr>
        <p:spPr>
          <a:xfrm>
            <a:off x="342900" y="3575314"/>
            <a:ext cx="1143000" cy="365760"/>
          </a:xfrm>
        </p:spPr>
        <p:txBody>
          <a:bodyPr/>
          <a:lstStyle/>
          <a:p>
            <a:r>
              <a:rPr lang="en-US" sz="2000" dirty="0"/>
              <a:t>and</a:t>
            </a:r>
            <a:endParaRPr lang="en-IN" sz="2000" dirty="0"/>
          </a:p>
        </p:txBody>
      </p:sp>
      <p:graphicFrame>
        <p:nvGraphicFramePr>
          <p:cNvPr id="14" name="Object 7">
            <a:extLst>
              <a:ext uri="{FF2B5EF4-FFF2-40B4-BE49-F238E27FC236}">
                <a16:creationId xmlns:a16="http://schemas.microsoft.com/office/drawing/2014/main" id="{8D8794DD-2C63-45C6-8522-352CC3818B56}"/>
              </a:ext>
            </a:extLst>
          </p:cNvPr>
          <p:cNvGraphicFramePr>
            <a:graphicFrameLocks noChangeAspect="1"/>
          </p:cNvGraphicFramePr>
          <p:nvPr>
            <p:extLst>
              <p:ext uri="{D42A27DB-BD31-4B8C-83A1-F6EECF244321}">
                <p14:modId xmlns:p14="http://schemas.microsoft.com/office/powerpoint/2010/main" val="3539590159"/>
              </p:ext>
            </p:extLst>
          </p:nvPr>
        </p:nvGraphicFramePr>
        <p:xfrm>
          <a:off x="417195" y="3915615"/>
          <a:ext cx="2882900" cy="1625600"/>
        </p:xfrm>
        <a:graphic>
          <a:graphicData uri="http://schemas.openxmlformats.org/presentationml/2006/ole">
            <mc:AlternateContent xmlns:mc="http://schemas.openxmlformats.org/markup-compatibility/2006">
              <mc:Choice xmlns:v="urn:schemas-microsoft-com:vml" Requires="v">
                <p:oleObj spid="_x0000_s9304" name="Equation" r:id="rId7" imgW="2882880" imgH="1625400" progId="Equation.DSMT4">
                  <p:embed/>
                </p:oleObj>
              </mc:Choice>
              <mc:Fallback>
                <p:oleObj name="Equation" r:id="rId7" imgW="2882880" imgH="1625400" progId="Equation.DSMT4">
                  <p:embed/>
                  <p:pic>
                    <p:nvPicPr>
                      <p:cNvPr id="9" name="Object 4">
                        <a:extLst>
                          <a:ext uri="{FF2B5EF4-FFF2-40B4-BE49-F238E27FC236}">
                            <a16:creationId xmlns:a16="http://schemas.microsoft.com/office/drawing/2014/main" id="{A0EB8124-5EA5-40A6-A83D-1816573901FF}"/>
                          </a:ext>
                        </a:extLst>
                      </p:cNvPr>
                      <p:cNvPicPr/>
                      <p:nvPr/>
                    </p:nvPicPr>
                    <p:blipFill>
                      <a:blip r:embed="rId8"/>
                      <a:stretch>
                        <a:fillRect/>
                      </a:stretch>
                    </p:blipFill>
                    <p:spPr>
                      <a:xfrm>
                        <a:off x="417195" y="3915615"/>
                        <a:ext cx="2882900" cy="1625600"/>
                      </a:xfrm>
                      <a:prstGeom prst="rect">
                        <a:avLst/>
                      </a:prstGeom>
                    </p:spPr>
                  </p:pic>
                </p:oleObj>
              </mc:Fallback>
            </mc:AlternateContent>
          </a:graphicData>
        </a:graphic>
      </p:graphicFrame>
      <p:sp>
        <p:nvSpPr>
          <p:cNvPr id="6" name="Content Placeholder 8">
            <a:extLst>
              <a:ext uri="{FF2B5EF4-FFF2-40B4-BE49-F238E27FC236}">
                <a16:creationId xmlns:a16="http://schemas.microsoft.com/office/drawing/2014/main" id="{8264CEF3-0EC6-4FB0-BE2B-854880A41C7C}"/>
              </a:ext>
            </a:extLst>
          </p:cNvPr>
          <p:cNvSpPr>
            <a:spLocks noGrp="1"/>
          </p:cNvSpPr>
          <p:nvPr>
            <p:ph sz="quarter" idx="16"/>
          </p:nvPr>
        </p:nvSpPr>
        <p:spPr>
          <a:xfrm>
            <a:off x="342900" y="5481284"/>
            <a:ext cx="1245870" cy="365760"/>
          </a:xfrm>
        </p:spPr>
        <p:txBody>
          <a:bodyPr/>
          <a:lstStyle/>
          <a:p>
            <a:r>
              <a:rPr lang="en-US" sz="2000" dirty="0"/>
              <a:t>where</a:t>
            </a:r>
            <a:endParaRPr lang="en-IN" sz="2000" dirty="0"/>
          </a:p>
        </p:txBody>
      </p:sp>
      <p:graphicFrame>
        <p:nvGraphicFramePr>
          <p:cNvPr id="15" name="Object 9">
            <a:extLst>
              <a:ext uri="{FF2B5EF4-FFF2-40B4-BE49-F238E27FC236}">
                <a16:creationId xmlns:a16="http://schemas.microsoft.com/office/drawing/2014/main" id="{4A575C07-FD69-4C70-90A9-DDBB20EF80BE}"/>
              </a:ext>
            </a:extLst>
          </p:cNvPr>
          <p:cNvGraphicFramePr>
            <a:graphicFrameLocks noChangeAspect="1"/>
          </p:cNvGraphicFramePr>
          <p:nvPr>
            <p:extLst>
              <p:ext uri="{D42A27DB-BD31-4B8C-83A1-F6EECF244321}">
                <p14:modId xmlns:p14="http://schemas.microsoft.com/office/powerpoint/2010/main" val="134844372"/>
              </p:ext>
            </p:extLst>
          </p:nvPr>
        </p:nvGraphicFramePr>
        <p:xfrm>
          <a:off x="342900" y="5897245"/>
          <a:ext cx="3924300" cy="317500"/>
        </p:xfrm>
        <a:graphic>
          <a:graphicData uri="http://schemas.openxmlformats.org/presentationml/2006/ole">
            <mc:AlternateContent xmlns:mc="http://schemas.openxmlformats.org/markup-compatibility/2006">
              <mc:Choice xmlns:v="urn:schemas-microsoft-com:vml" Requires="v">
                <p:oleObj spid="_x0000_s9305" name="Equation" r:id="rId9" imgW="3924000" imgH="317160" progId="Equation.DSMT4">
                  <p:embed/>
                </p:oleObj>
              </mc:Choice>
              <mc:Fallback>
                <p:oleObj name="Equation" r:id="rId9" imgW="3924000" imgH="317160" progId="Equation.DSMT4">
                  <p:embed/>
                  <p:pic>
                    <p:nvPicPr>
                      <p:cNvPr id="14" name="Object 4">
                        <a:extLst>
                          <a:ext uri="{FF2B5EF4-FFF2-40B4-BE49-F238E27FC236}">
                            <a16:creationId xmlns:a16="http://schemas.microsoft.com/office/drawing/2014/main" id="{8D8794DD-2C63-45C6-8522-352CC3818B56}"/>
                          </a:ext>
                        </a:extLst>
                      </p:cNvPr>
                      <p:cNvPicPr/>
                      <p:nvPr/>
                    </p:nvPicPr>
                    <p:blipFill>
                      <a:blip r:embed="rId10"/>
                      <a:stretch>
                        <a:fillRect/>
                      </a:stretch>
                    </p:blipFill>
                    <p:spPr>
                      <a:xfrm>
                        <a:off x="342900" y="5897245"/>
                        <a:ext cx="3924300" cy="317500"/>
                      </a:xfrm>
                      <a:prstGeom prst="rect">
                        <a:avLst/>
                      </a:prstGeom>
                    </p:spPr>
                  </p:pic>
                </p:oleObj>
              </mc:Fallback>
            </mc:AlternateContent>
          </a:graphicData>
        </a:graphic>
      </p:graphicFrame>
    </p:spTree>
    <p:extLst>
      <p:ext uri="{BB962C8B-B14F-4D97-AF65-F5344CB8AC3E}">
        <p14:creationId xmlns:p14="http://schemas.microsoft.com/office/powerpoint/2010/main" val="35583444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266CB-6E25-4474-92FB-CBA8B58FD62E}"/>
              </a:ext>
            </a:extLst>
          </p:cNvPr>
          <p:cNvSpPr>
            <a:spLocks noGrp="1"/>
          </p:cNvSpPr>
          <p:nvPr>
            <p:ph type="title"/>
          </p:nvPr>
        </p:nvSpPr>
        <p:spPr/>
        <p:txBody>
          <a:bodyPr/>
          <a:lstStyle/>
          <a:p>
            <a:r>
              <a:rPr lang="en-US" dirty="0"/>
              <a:t>Correlation Coefficient</a:t>
            </a:r>
            <a:endParaRPr lang="en-IN" dirty="0"/>
          </a:p>
        </p:txBody>
      </p:sp>
      <p:sp>
        <p:nvSpPr>
          <p:cNvPr id="3" name="Content Placeholder 2">
            <a:extLst>
              <a:ext uri="{FF2B5EF4-FFF2-40B4-BE49-F238E27FC236}">
                <a16:creationId xmlns:a16="http://schemas.microsoft.com/office/drawing/2014/main" id="{DDF836D8-2C82-46C9-BA6E-62CB070F4F94}"/>
              </a:ext>
            </a:extLst>
          </p:cNvPr>
          <p:cNvSpPr>
            <a:spLocks noGrp="1"/>
          </p:cNvSpPr>
          <p:nvPr>
            <p:ph sz="quarter" idx="11"/>
          </p:nvPr>
        </p:nvSpPr>
        <p:spPr>
          <a:xfrm>
            <a:off x="0" y="6230874"/>
            <a:ext cx="1097280" cy="365760"/>
          </a:xfrm>
        </p:spPr>
        <p:txBody>
          <a:bodyPr/>
          <a:lstStyle/>
          <a:p>
            <a:pPr lvl="0"/>
            <a:r>
              <a:rPr lang="en-US" sz="1800" b="1" dirty="0">
                <a:solidFill>
                  <a:srgbClr val="000000"/>
                </a:solidFill>
              </a:rPr>
              <a:t>LO 3.14</a:t>
            </a:r>
          </a:p>
        </p:txBody>
      </p:sp>
      <p:sp>
        <p:nvSpPr>
          <p:cNvPr id="4" name="Content Placeholder 3">
            <a:extLst>
              <a:ext uri="{FF2B5EF4-FFF2-40B4-BE49-F238E27FC236}">
                <a16:creationId xmlns:a16="http://schemas.microsoft.com/office/drawing/2014/main" id="{50757E42-C5F3-4543-A924-39D8A0F8E9D4}"/>
              </a:ext>
            </a:extLst>
          </p:cNvPr>
          <p:cNvSpPr>
            <a:spLocks noGrp="1"/>
          </p:cNvSpPr>
          <p:nvPr>
            <p:ph sz="quarter" idx="14"/>
          </p:nvPr>
        </p:nvSpPr>
        <p:spPr>
          <a:xfrm>
            <a:off x="342901" y="1276708"/>
            <a:ext cx="8458200" cy="1737360"/>
          </a:xfrm>
        </p:spPr>
        <p:txBody>
          <a:bodyPr/>
          <a:lstStyle/>
          <a:p>
            <a:r>
              <a:rPr lang="en-US" b="1" dirty="0"/>
              <a:t>Correlation, </a:t>
            </a:r>
            <a:r>
              <a:rPr lang="en-US" b="1" i="1" dirty="0"/>
              <a:t>r</a:t>
            </a:r>
            <a:endParaRPr lang="en-US" b="1" dirty="0"/>
          </a:p>
          <a:p>
            <a:pPr lvl="1">
              <a:spcBef>
                <a:spcPts val="0"/>
              </a:spcBef>
            </a:pPr>
            <a:r>
              <a:rPr lang="en-US" dirty="0"/>
              <a:t>A measure of the strength and direction of relationship between two variables</a:t>
            </a:r>
          </a:p>
          <a:p>
            <a:pPr lvl="1">
              <a:spcBef>
                <a:spcPts val="0"/>
              </a:spcBef>
            </a:pPr>
            <a:r>
              <a:rPr lang="en-US" dirty="0"/>
              <a:t>Ranges between −1.00 and +1.00</a:t>
            </a:r>
          </a:p>
        </p:txBody>
      </p:sp>
      <p:graphicFrame>
        <p:nvGraphicFramePr>
          <p:cNvPr id="9" name="Object 4">
            <a:extLst>
              <a:ext uri="{FF2B5EF4-FFF2-40B4-BE49-F238E27FC236}">
                <a16:creationId xmlns:a16="http://schemas.microsoft.com/office/drawing/2014/main" id="{A490C3AC-097F-409D-96AC-8495EF77219A}"/>
              </a:ext>
            </a:extLst>
          </p:cNvPr>
          <p:cNvGraphicFramePr>
            <a:graphicFrameLocks noChangeAspect="1"/>
          </p:cNvGraphicFramePr>
          <p:nvPr>
            <p:extLst>
              <p:ext uri="{D42A27DB-BD31-4B8C-83A1-F6EECF244321}">
                <p14:modId xmlns:p14="http://schemas.microsoft.com/office/powerpoint/2010/main" val="359354956"/>
              </p:ext>
            </p:extLst>
          </p:nvPr>
        </p:nvGraphicFramePr>
        <p:xfrm>
          <a:off x="1847850" y="3143250"/>
          <a:ext cx="5448300" cy="1143000"/>
        </p:xfrm>
        <a:graphic>
          <a:graphicData uri="http://schemas.openxmlformats.org/presentationml/2006/ole">
            <mc:AlternateContent xmlns:mc="http://schemas.openxmlformats.org/markup-compatibility/2006">
              <mc:Choice xmlns:v="urn:schemas-microsoft-com:vml" Requires="v">
                <p:oleObj spid="_x0000_s10260" name="Equation" r:id="rId3" imgW="5448240" imgH="1143000" progId="Equation.DSMT4">
                  <p:embed/>
                </p:oleObj>
              </mc:Choice>
              <mc:Fallback>
                <p:oleObj name="Equation" r:id="rId3" imgW="5448240" imgH="1143000" progId="Equation.DSMT4">
                  <p:embed/>
                  <p:pic>
                    <p:nvPicPr>
                      <p:cNvPr id="14" name="Object 7">
                        <a:extLst>
                          <a:ext uri="{FF2B5EF4-FFF2-40B4-BE49-F238E27FC236}">
                            <a16:creationId xmlns:a16="http://schemas.microsoft.com/office/drawing/2014/main" id="{8D8794DD-2C63-45C6-8522-352CC3818B56}"/>
                          </a:ext>
                        </a:extLst>
                      </p:cNvPr>
                      <p:cNvPicPr/>
                      <p:nvPr/>
                    </p:nvPicPr>
                    <p:blipFill>
                      <a:blip r:embed="rId4"/>
                      <a:stretch>
                        <a:fillRect/>
                      </a:stretch>
                    </p:blipFill>
                    <p:spPr>
                      <a:xfrm>
                        <a:off x="1847850" y="3143250"/>
                        <a:ext cx="5448300" cy="1143000"/>
                      </a:xfrm>
                      <a:prstGeom prst="rect">
                        <a:avLst/>
                      </a:prstGeom>
                    </p:spPr>
                  </p:pic>
                </p:oleObj>
              </mc:Fallback>
            </mc:AlternateContent>
          </a:graphicData>
        </a:graphic>
      </p:graphicFrame>
      <p:sp>
        <p:nvSpPr>
          <p:cNvPr id="5" name="Content Placeholder 5">
            <a:extLst>
              <a:ext uri="{FF2B5EF4-FFF2-40B4-BE49-F238E27FC236}">
                <a16:creationId xmlns:a16="http://schemas.microsoft.com/office/drawing/2014/main" id="{38300454-1230-424E-B979-BD53609EBB81}"/>
              </a:ext>
            </a:extLst>
          </p:cNvPr>
          <p:cNvSpPr>
            <a:spLocks noGrp="1"/>
          </p:cNvSpPr>
          <p:nvPr>
            <p:ph sz="quarter" idx="15"/>
          </p:nvPr>
        </p:nvSpPr>
        <p:spPr>
          <a:xfrm>
            <a:off x="342900" y="4423410"/>
            <a:ext cx="8458200" cy="1737360"/>
          </a:xfrm>
        </p:spPr>
        <p:txBody>
          <a:bodyPr/>
          <a:lstStyle/>
          <a:p>
            <a:r>
              <a:rPr lang="en-US" b="1" i="1" dirty="0"/>
              <a:t>r</a:t>
            </a:r>
            <a:r>
              <a:rPr lang="en-US" b="1" baseline="30000" dirty="0"/>
              <a:t>2</a:t>
            </a:r>
            <a:r>
              <a:rPr lang="en-US" b="1" dirty="0"/>
              <a:t>, square of the correlation coefficient</a:t>
            </a:r>
          </a:p>
          <a:p>
            <a:pPr lvl="1">
              <a:spcBef>
                <a:spcPts val="0"/>
              </a:spcBef>
            </a:pPr>
            <a:r>
              <a:rPr lang="en-US" dirty="0"/>
              <a:t>A measure of the percentage of variability in the values of </a:t>
            </a:r>
            <a:r>
              <a:rPr lang="en-US" i="1" dirty="0"/>
              <a:t>y</a:t>
            </a:r>
            <a:r>
              <a:rPr lang="en-US" dirty="0"/>
              <a:t> that is “explained” by the independent variable</a:t>
            </a:r>
          </a:p>
          <a:p>
            <a:pPr lvl="1">
              <a:spcBef>
                <a:spcPts val="0"/>
              </a:spcBef>
            </a:pPr>
            <a:r>
              <a:rPr lang="en-US" dirty="0"/>
              <a:t>Ranges between 0 and 1.00</a:t>
            </a:r>
            <a:endParaRPr lang="en-US" i="1" dirty="0"/>
          </a:p>
        </p:txBody>
      </p:sp>
    </p:spTree>
    <p:extLst>
      <p:ext uri="{BB962C8B-B14F-4D97-AF65-F5344CB8AC3E}">
        <p14:creationId xmlns:p14="http://schemas.microsoft.com/office/powerpoint/2010/main" val="40051145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Simple Linear Regression Assumptions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3.14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pPr marL="457200" indent="-457200">
              <a:spcBef>
                <a:spcPts val="1200"/>
              </a:spcBef>
              <a:buFontTx/>
              <a:buAutoNum type="arabicPeriod"/>
            </a:pPr>
            <a:r>
              <a:rPr lang="en-US" dirty="0"/>
              <a:t>Variations around the line are random</a:t>
            </a:r>
          </a:p>
          <a:p>
            <a:pPr marL="457200" indent="-457200">
              <a:spcBef>
                <a:spcPts val="1200"/>
              </a:spcBef>
              <a:buFontTx/>
              <a:buAutoNum type="arabicPeriod"/>
            </a:pPr>
            <a:r>
              <a:rPr lang="en-US" dirty="0"/>
              <a:t>Deviations around the average value (the line) should be normally distributed</a:t>
            </a:r>
          </a:p>
          <a:p>
            <a:pPr marL="457200" indent="-457200">
              <a:spcBef>
                <a:spcPts val="1200"/>
              </a:spcBef>
              <a:buFontTx/>
              <a:buAutoNum type="arabicPeriod"/>
            </a:pPr>
            <a:r>
              <a:rPr lang="en-US" dirty="0"/>
              <a:t>Predictions are made only within the range of observed values</a:t>
            </a:r>
          </a:p>
        </p:txBody>
      </p:sp>
    </p:spTree>
    <p:extLst>
      <p:ext uri="{BB962C8B-B14F-4D97-AF65-F5344CB8AC3E}">
        <p14:creationId xmlns:p14="http://schemas.microsoft.com/office/powerpoint/2010/main" val="40071048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Issues to Consider:</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3.14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pPr>
              <a:spcBef>
                <a:spcPts val="1200"/>
              </a:spcBef>
            </a:pPr>
            <a:r>
              <a:rPr lang="en-US" dirty="0"/>
              <a:t>Always plot the line to verify that a linear relationship is appropriate</a:t>
            </a:r>
          </a:p>
          <a:p>
            <a:pPr>
              <a:spcBef>
                <a:spcPts val="1200"/>
              </a:spcBef>
            </a:pPr>
            <a:r>
              <a:rPr lang="en-US" dirty="0"/>
              <a:t>The data may be time-dependent</a:t>
            </a:r>
          </a:p>
          <a:p>
            <a:pPr lvl="1"/>
            <a:r>
              <a:rPr lang="en-US" dirty="0"/>
              <a:t>If they are</a:t>
            </a:r>
          </a:p>
          <a:p>
            <a:pPr lvl="2"/>
            <a:r>
              <a:rPr lang="en-US" dirty="0"/>
              <a:t>use analysis of time series</a:t>
            </a:r>
          </a:p>
          <a:p>
            <a:pPr lvl="2"/>
            <a:r>
              <a:rPr lang="en-US" dirty="0"/>
              <a:t>use time as an independent variable in a multiple regression analysis</a:t>
            </a:r>
          </a:p>
          <a:p>
            <a:pPr>
              <a:spcBef>
                <a:spcPts val="1200"/>
              </a:spcBef>
            </a:pPr>
            <a:r>
              <a:rPr lang="en-US" dirty="0"/>
              <a:t>A small correlation may indicate that other variables are important</a:t>
            </a:r>
          </a:p>
        </p:txBody>
      </p:sp>
    </p:spTree>
    <p:extLst>
      <p:ext uri="{BB962C8B-B14F-4D97-AF65-F5344CB8AC3E}">
        <p14:creationId xmlns:p14="http://schemas.microsoft.com/office/powerpoint/2010/main" val="22745296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Forecast Accuracy and Control</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3.5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r>
              <a:rPr lang="en-US" dirty="0"/>
              <a:t>Allowances should be made for forecast errors</a:t>
            </a:r>
          </a:p>
          <a:p>
            <a:pPr lvl="1"/>
            <a:r>
              <a:rPr lang="en-US" dirty="0"/>
              <a:t>It is important to provide an indication of the extent to which the forecast might deviate from the value of the variable that actually occurs</a:t>
            </a:r>
          </a:p>
          <a:p>
            <a:pPr>
              <a:spcBef>
                <a:spcPts val="1200"/>
              </a:spcBef>
            </a:pPr>
            <a:r>
              <a:rPr lang="en-US" dirty="0"/>
              <a:t>Forecast errors should be monitored</a:t>
            </a:r>
          </a:p>
          <a:p>
            <a:pPr lvl="1"/>
            <a:r>
              <a:rPr lang="en-US" dirty="0"/>
              <a:t>Error = Actual − Forecast</a:t>
            </a:r>
          </a:p>
          <a:p>
            <a:pPr lvl="1"/>
            <a:r>
              <a:rPr lang="en-US" dirty="0"/>
              <a:t>If errors fall beyond acceptable bounds, corrective action may be necessary</a:t>
            </a:r>
          </a:p>
        </p:txBody>
      </p:sp>
    </p:spTree>
    <p:extLst>
      <p:ext uri="{BB962C8B-B14F-4D97-AF65-F5344CB8AC3E}">
        <p14:creationId xmlns:p14="http://schemas.microsoft.com/office/powerpoint/2010/main" val="39066479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34DDC-66BC-4E1A-ADA5-1EB156A091A8}"/>
              </a:ext>
            </a:extLst>
          </p:cNvPr>
          <p:cNvSpPr>
            <a:spLocks noGrp="1"/>
          </p:cNvSpPr>
          <p:nvPr>
            <p:ph type="title"/>
          </p:nvPr>
        </p:nvSpPr>
        <p:spPr/>
        <p:txBody>
          <a:bodyPr/>
          <a:lstStyle/>
          <a:p>
            <a:r>
              <a:rPr lang="en-US" dirty="0"/>
              <a:t>Forecast Accuracy Metrics</a:t>
            </a:r>
            <a:endParaRPr lang="en-IN" dirty="0"/>
          </a:p>
        </p:txBody>
      </p:sp>
      <p:sp>
        <p:nvSpPr>
          <p:cNvPr id="3" name="Content Placeholder 2">
            <a:extLst>
              <a:ext uri="{FF2B5EF4-FFF2-40B4-BE49-F238E27FC236}">
                <a16:creationId xmlns:a16="http://schemas.microsoft.com/office/drawing/2014/main" id="{46C094DA-037E-4AC7-817B-5F763EE40711}"/>
              </a:ext>
            </a:extLst>
          </p:cNvPr>
          <p:cNvSpPr>
            <a:spLocks noGrp="1"/>
          </p:cNvSpPr>
          <p:nvPr>
            <p:ph sz="quarter" idx="11"/>
          </p:nvPr>
        </p:nvSpPr>
        <p:spPr>
          <a:xfrm>
            <a:off x="0" y="6230874"/>
            <a:ext cx="1097280" cy="365760"/>
          </a:xfrm>
        </p:spPr>
        <p:txBody>
          <a:bodyPr/>
          <a:lstStyle/>
          <a:p>
            <a:pPr lvl="0"/>
            <a:r>
              <a:rPr lang="en-US" sz="1800" b="1" dirty="0">
                <a:solidFill>
                  <a:srgbClr val="000000"/>
                </a:solidFill>
              </a:rPr>
              <a:t>LO 3.5</a:t>
            </a:r>
          </a:p>
        </p:txBody>
      </p:sp>
      <p:graphicFrame>
        <p:nvGraphicFramePr>
          <p:cNvPr id="12" name="Object 3">
            <a:extLst>
              <a:ext uri="{FF2B5EF4-FFF2-40B4-BE49-F238E27FC236}">
                <a16:creationId xmlns:a16="http://schemas.microsoft.com/office/drawing/2014/main" id="{59B32E63-13BA-407C-A80F-67C35CBF7080}"/>
              </a:ext>
            </a:extLst>
          </p:cNvPr>
          <p:cNvGraphicFramePr>
            <a:graphicFrameLocks noChangeAspect="1"/>
          </p:cNvGraphicFramePr>
          <p:nvPr>
            <p:extLst>
              <p:ext uri="{D42A27DB-BD31-4B8C-83A1-F6EECF244321}">
                <p14:modId xmlns:p14="http://schemas.microsoft.com/office/powerpoint/2010/main" val="3806402906"/>
              </p:ext>
            </p:extLst>
          </p:nvPr>
        </p:nvGraphicFramePr>
        <p:xfrm>
          <a:off x="454025" y="1559890"/>
          <a:ext cx="3873500" cy="800100"/>
        </p:xfrm>
        <a:graphic>
          <a:graphicData uri="http://schemas.openxmlformats.org/presentationml/2006/ole">
            <mc:AlternateContent xmlns:mc="http://schemas.openxmlformats.org/markup-compatibility/2006">
              <mc:Choice xmlns:v="urn:schemas-microsoft-com:vml" Requires="v">
                <p:oleObj spid="_x0000_s11311" name="Equation" r:id="rId3" imgW="3873240" imgH="799920" progId="Equation.DSMT4">
                  <p:embed/>
                </p:oleObj>
              </mc:Choice>
              <mc:Fallback>
                <p:oleObj name="Equation" r:id="rId3" imgW="3873240" imgH="799920" progId="Equation.DSMT4">
                  <p:embed/>
                  <p:pic>
                    <p:nvPicPr>
                      <p:cNvPr id="0" name=""/>
                      <p:cNvPicPr/>
                      <p:nvPr/>
                    </p:nvPicPr>
                    <p:blipFill>
                      <a:blip r:embed="rId4"/>
                      <a:stretch>
                        <a:fillRect/>
                      </a:stretch>
                    </p:blipFill>
                    <p:spPr>
                      <a:xfrm>
                        <a:off x="454025" y="1559890"/>
                        <a:ext cx="3873500" cy="800100"/>
                      </a:xfrm>
                      <a:prstGeom prst="rect">
                        <a:avLst/>
                      </a:prstGeom>
                    </p:spPr>
                  </p:pic>
                </p:oleObj>
              </mc:Fallback>
            </mc:AlternateContent>
          </a:graphicData>
        </a:graphic>
      </p:graphicFrame>
      <p:sp>
        <p:nvSpPr>
          <p:cNvPr id="4" name="Content Placeholder 4">
            <a:extLst>
              <a:ext uri="{FF2B5EF4-FFF2-40B4-BE49-F238E27FC236}">
                <a16:creationId xmlns:a16="http://schemas.microsoft.com/office/drawing/2014/main" id="{684E1891-23C2-4281-AE02-54B294B142CD}"/>
              </a:ext>
            </a:extLst>
          </p:cNvPr>
          <p:cNvSpPr>
            <a:spLocks noGrp="1"/>
          </p:cNvSpPr>
          <p:nvPr>
            <p:ph sz="quarter" idx="14"/>
          </p:nvPr>
        </p:nvSpPr>
        <p:spPr>
          <a:xfrm>
            <a:off x="5349875" y="1731340"/>
            <a:ext cx="3622675" cy="457200"/>
          </a:xfrm>
        </p:spPr>
        <p:txBody>
          <a:bodyPr/>
          <a:lstStyle/>
          <a:p>
            <a:r>
              <a:rPr lang="en-US" sz="2000" dirty="0">
                <a:solidFill>
                  <a:srgbClr val="303B2C"/>
                </a:solidFill>
              </a:rPr>
              <a:t>MAD weights all errors evenly</a:t>
            </a:r>
          </a:p>
        </p:txBody>
      </p:sp>
      <p:cxnSp>
        <p:nvCxnSpPr>
          <p:cNvPr id="16" name="Straight Connector 5">
            <a:extLst>
              <a:ext uri="{FF2B5EF4-FFF2-40B4-BE49-F238E27FC236}">
                <a16:creationId xmlns:a16="http://schemas.microsoft.com/office/drawing/2014/main" id="{F3E8D789-3ECF-4BFE-88B7-9705D8997D9D}"/>
              </a:ext>
              <a:ext uri="{C183D7F6-B498-43B3-948B-1728B52AA6E4}">
                <adec:decorative xmlns:adec="http://schemas.microsoft.com/office/drawing/2017/decorative" val="1"/>
              </a:ext>
            </a:extLst>
          </p:cNvPr>
          <p:cNvCxnSpPr/>
          <p:nvPr/>
        </p:nvCxnSpPr>
        <p:spPr>
          <a:xfrm>
            <a:off x="342900" y="2571750"/>
            <a:ext cx="8458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3" name="Object 6">
            <a:extLst>
              <a:ext uri="{FF2B5EF4-FFF2-40B4-BE49-F238E27FC236}">
                <a16:creationId xmlns:a16="http://schemas.microsoft.com/office/drawing/2014/main" id="{C177811F-44A2-4EAA-AE84-DFCA6DD28DB3}"/>
              </a:ext>
            </a:extLst>
          </p:cNvPr>
          <p:cNvGraphicFramePr>
            <a:graphicFrameLocks noChangeAspect="1"/>
          </p:cNvGraphicFramePr>
          <p:nvPr>
            <p:extLst>
              <p:ext uri="{D42A27DB-BD31-4B8C-83A1-F6EECF244321}">
                <p14:modId xmlns:p14="http://schemas.microsoft.com/office/powerpoint/2010/main" val="426766390"/>
              </p:ext>
            </p:extLst>
          </p:nvPr>
        </p:nvGraphicFramePr>
        <p:xfrm>
          <a:off x="454025" y="2857949"/>
          <a:ext cx="4064000" cy="863600"/>
        </p:xfrm>
        <a:graphic>
          <a:graphicData uri="http://schemas.openxmlformats.org/presentationml/2006/ole">
            <mc:AlternateContent xmlns:mc="http://schemas.openxmlformats.org/markup-compatibility/2006">
              <mc:Choice xmlns:v="urn:schemas-microsoft-com:vml" Requires="v">
                <p:oleObj spid="_x0000_s11312" name="Equation" r:id="rId5" imgW="4063680" imgH="863280" progId="Equation.DSMT4">
                  <p:embed/>
                </p:oleObj>
              </mc:Choice>
              <mc:Fallback>
                <p:oleObj name="Equation" r:id="rId5" imgW="4063680" imgH="863280" progId="Equation.DSMT4">
                  <p:embed/>
                  <p:pic>
                    <p:nvPicPr>
                      <p:cNvPr id="12" name="Object 11">
                        <a:extLst>
                          <a:ext uri="{FF2B5EF4-FFF2-40B4-BE49-F238E27FC236}">
                            <a16:creationId xmlns:a16="http://schemas.microsoft.com/office/drawing/2014/main" id="{59B32E63-13BA-407C-A80F-67C35CBF7080}"/>
                          </a:ext>
                        </a:extLst>
                      </p:cNvPr>
                      <p:cNvPicPr/>
                      <p:nvPr/>
                    </p:nvPicPr>
                    <p:blipFill>
                      <a:blip r:embed="rId6"/>
                      <a:stretch>
                        <a:fillRect/>
                      </a:stretch>
                    </p:blipFill>
                    <p:spPr>
                      <a:xfrm>
                        <a:off x="454025" y="2857949"/>
                        <a:ext cx="4064000" cy="863600"/>
                      </a:xfrm>
                      <a:prstGeom prst="rect">
                        <a:avLst/>
                      </a:prstGeom>
                    </p:spPr>
                  </p:pic>
                </p:oleObj>
              </mc:Fallback>
            </mc:AlternateContent>
          </a:graphicData>
        </a:graphic>
      </p:graphicFrame>
      <p:sp>
        <p:nvSpPr>
          <p:cNvPr id="5" name="Content Placeholder 7">
            <a:extLst>
              <a:ext uri="{FF2B5EF4-FFF2-40B4-BE49-F238E27FC236}">
                <a16:creationId xmlns:a16="http://schemas.microsoft.com/office/drawing/2014/main" id="{1928BF49-B7B0-44AD-A76F-A7586E021A1E}"/>
              </a:ext>
            </a:extLst>
          </p:cNvPr>
          <p:cNvSpPr>
            <a:spLocks noGrp="1"/>
          </p:cNvSpPr>
          <p:nvPr>
            <p:ph sz="quarter" idx="15"/>
          </p:nvPr>
        </p:nvSpPr>
        <p:spPr>
          <a:xfrm>
            <a:off x="5349875" y="2953199"/>
            <a:ext cx="3622675" cy="673100"/>
          </a:xfrm>
        </p:spPr>
        <p:txBody>
          <a:bodyPr/>
          <a:lstStyle/>
          <a:p>
            <a:r>
              <a:rPr lang="en-US" sz="2000" dirty="0" err="1">
                <a:solidFill>
                  <a:srgbClr val="303B2C"/>
                </a:solidFill>
              </a:rPr>
              <a:t>MSE</a:t>
            </a:r>
            <a:r>
              <a:rPr lang="en-US" sz="2000" dirty="0">
                <a:solidFill>
                  <a:srgbClr val="303B2C"/>
                </a:solidFill>
              </a:rPr>
              <a:t> weights errors according to their squared values</a:t>
            </a:r>
          </a:p>
        </p:txBody>
      </p:sp>
      <p:cxnSp>
        <p:nvCxnSpPr>
          <p:cNvPr id="17" name="Straight Connector 8">
            <a:extLst>
              <a:ext uri="{FF2B5EF4-FFF2-40B4-BE49-F238E27FC236}">
                <a16:creationId xmlns:a16="http://schemas.microsoft.com/office/drawing/2014/main" id="{54045030-6817-49FA-9445-7274ABF8FCF5}"/>
              </a:ext>
              <a:ext uri="{C183D7F6-B498-43B3-948B-1728B52AA6E4}">
                <adec:decorative xmlns:adec="http://schemas.microsoft.com/office/drawing/2017/decorative" val="1"/>
              </a:ext>
            </a:extLst>
          </p:cNvPr>
          <p:cNvCxnSpPr/>
          <p:nvPr/>
        </p:nvCxnSpPr>
        <p:spPr>
          <a:xfrm>
            <a:off x="342900" y="4046220"/>
            <a:ext cx="8458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4" name="Object 9">
            <a:extLst>
              <a:ext uri="{FF2B5EF4-FFF2-40B4-BE49-F238E27FC236}">
                <a16:creationId xmlns:a16="http://schemas.microsoft.com/office/drawing/2014/main" id="{98FD274C-1444-4EE2-8107-53CA4315F521}"/>
              </a:ext>
            </a:extLst>
          </p:cNvPr>
          <p:cNvGraphicFramePr>
            <a:graphicFrameLocks noChangeAspect="1"/>
          </p:cNvGraphicFramePr>
          <p:nvPr>
            <p:extLst>
              <p:ext uri="{D42A27DB-BD31-4B8C-83A1-F6EECF244321}">
                <p14:modId xmlns:p14="http://schemas.microsoft.com/office/powerpoint/2010/main" val="1713673278"/>
              </p:ext>
            </p:extLst>
          </p:nvPr>
        </p:nvGraphicFramePr>
        <p:xfrm>
          <a:off x="454025" y="4349714"/>
          <a:ext cx="4724400" cy="1219200"/>
        </p:xfrm>
        <a:graphic>
          <a:graphicData uri="http://schemas.openxmlformats.org/presentationml/2006/ole">
            <mc:AlternateContent xmlns:mc="http://schemas.openxmlformats.org/markup-compatibility/2006">
              <mc:Choice xmlns:v="urn:schemas-microsoft-com:vml" Requires="v">
                <p:oleObj spid="_x0000_s11313" name="Equation" r:id="rId7" imgW="4724280" imgH="1218960" progId="Equation.DSMT4">
                  <p:embed/>
                </p:oleObj>
              </mc:Choice>
              <mc:Fallback>
                <p:oleObj name="Equation" r:id="rId7" imgW="4724280" imgH="1218960" progId="Equation.DSMT4">
                  <p:embed/>
                  <p:pic>
                    <p:nvPicPr>
                      <p:cNvPr id="13" name="Object 12">
                        <a:extLst>
                          <a:ext uri="{FF2B5EF4-FFF2-40B4-BE49-F238E27FC236}">
                            <a16:creationId xmlns:a16="http://schemas.microsoft.com/office/drawing/2014/main" id="{C177811F-44A2-4EAA-AE84-DFCA6DD28DB3}"/>
                          </a:ext>
                        </a:extLst>
                      </p:cNvPr>
                      <p:cNvPicPr/>
                      <p:nvPr/>
                    </p:nvPicPr>
                    <p:blipFill>
                      <a:blip r:embed="rId8"/>
                      <a:stretch>
                        <a:fillRect/>
                      </a:stretch>
                    </p:blipFill>
                    <p:spPr>
                      <a:xfrm>
                        <a:off x="454025" y="4349714"/>
                        <a:ext cx="4724400" cy="1219200"/>
                      </a:xfrm>
                      <a:prstGeom prst="rect">
                        <a:avLst/>
                      </a:prstGeom>
                    </p:spPr>
                  </p:pic>
                </p:oleObj>
              </mc:Fallback>
            </mc:AlternateContent>
          </a:graphicData>
        </a:graphic>
      </p:graphicFrame>
      <p:sp>
        <p:nvSpPr>
          <p:cNvPr id="6" name="Content Placeholder 10">
            <a:extLst>
              <a:ext uri="{FF2B5EF4-FFF2-40B4-BE49-F238E27FC236}">
                <a16:creationId xmlns:a16="http://schemas.microsoft.com/office/drawing/2014/main" id="{84382428-F8C8-4EC5-9027-BA315EFACCF1}"/>
              </a:ext>
            </a:extLst>
          </p:cNvPr>
          <p:cNvSpPr>
            <a:spLocks noGrp="1"/>
          </p:cNvSpPr>
          <p:nvPr>
            <p:ph sz="quarter" idx="16"/>
          </p:nvPr>
        </p:nvSpPr>
        <p:spPr>
          <a:xfrm>
            <a:off x="5349875" y="4610064"/>
            <a:ext cx="3622675" cy="698500"/>
          </a:xfrm>
        </p:spPr>
        <p:txBody>
          <a:bodyPr/>
          <a:lstStyle/>
          <a:p>
            <a:r>
              <a:rPr lang="en-US" sz="2000" dirty="0" err="1">
                <a:solidFill>
                  <a:srgbClr val="303B2C"/>
                </a:solidFill>
              </a:rPr>
              <a:t>MAPE</a:t>
            </a:r>
            <a:r>
              <a:rPr lang="en-US" sz="2000" dirty="0">
                <a:solidFill>
                  <a:srgbClr val="303B2C"/>
                </a:solidFill>
              </a:rPr>
              <a:t> weights errors according to relative error</a:t>
            </a:r>
          </a:p>
        </p:txBody>
      </p:sp>
    </p:spTree>
    <p:extLst>
      <p:ext uri="{BB962C8B-B14F-4D97-AF65-F5344CB8AC3E}">
        <p14:creationId xmlns:p14="http://schemas.microsoft.com/office/powerpoint/2010/main" val="37927623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Forecast Error Calculation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3.5</a:t>
            </a:r>
          </a:p>
        </p:txBody>
      </p:sp>
      <p:graphicFrame>
        <p:nvGraphicFramePr>
          <p:cNvPr id="7" name="Table 3">
            <a:extLst>
              <a:ext uri="{FF2B5EF4-FFF2-40B4-BE49-F238E27FC236}">
                <a16:creationId xmlns:a16="http://schemas.microsoft.com/office/drawing/2014/main" id="{97216398-7E5A-4FDF-8E11-793C33FD7F25}"/>
              </a:ext>
            </a:extLst>
          </p:cNvPr>
          <p:cNvGraphicFramePr>
            <a:graphicFrameLocks noGrp="1"/>
          </p:cNvGraphicFramePr>
          <p:nvPr>
            <p:ph sz="quarter" idx="14"/>
            <p:extLst>
              <p:ext uri="{D42A27DB-BD31-4B8C-83A1-F6EECF244321}">
                <p14:modId xmlns:p14="http://schemas.microsoft.com/office/powerpoint/2010/main" val="615615202"/>
              </p:ext>
            </p:extLst>
          </p:nvPr>
        </p:nvGraphicFramePr>
        <p:xfrm>
          <a:off x="391886" y="1405890"/>
          <a:ext cx="8360228" cy="4331208"/>
        </p:xfrm>
        <a:graphic>
          <a:graphicData uri="http://schemas.openxmlformats.org/drawingml/2006/table">
            <a:tbl>
              <a:tblPr firstRow="1" bandRow="1">
                <a:tableStyleId>{5C22544A-7EE6-4342-B048-85BDC9FD1C3A}</a:tableStyleId>
              </a:tblPr>
              <a:tblGrid>
                <a:gridCol w="822960">
                  <a:extLst>
                    <a:ext uri="{9D8B030D-6E8A-4147-A177-3AD203B41FA5}">
                      <a16:colId xmlns:a16="http://schemas.microsoft.com/office/drawing/2014/main" val="4144920596"/>
                    </a:ext>
                  </a:extLst>
                </a:gridCol>
                <a:gridCol w="914400">
                  <a:extLst>
                    <a:ext uri="{9D8B030D-6E8A-4147-A177-3AD203B41FA5}">
                      <a16:colId xmlns:a16="http://schemas.microsoft.com/office/drawing/2014/main" val="596464585"/>
                    </a:ext>
                  </a:extLst>
                </a:gridCol>
                <a:gridCol w="1097280">
                  <a:extLst>
                    <a:ext uri="{9D8B030D-6E8A-4147-A177-3AD203B41FA5}">
                      <a16:colId xmlns:a16="http://schemas.microsoft.com/office/drawing/2014/main" val="3569435672"/>
                    </a:ext>
                  </a:extLst>
                </a:gridCol>
                <a:gridCol w="914400">
                  <a:extLst>
                    <a:ext uri="{9D8B030D-6E8A-4147-A177-3AD203B41FA5}">
                      <a16:colId xmlns:a16="http://schemas.microsoft.com/office/drawing/2014/main" val="554296390"/>
                    </a:ext>
                  </a:extLst>
                </a:gridCol>
                <a:gridCol w="1208314">
                  <a:extLst>
                    <a:ext uri="{9D8B030D-6E8A-4147-A177-3AD203B41FA5}">
                      <a16:colId xmlns:a16="http://schemas.microsoft.com/office/drawing/2014/main" val="2178721462"/>
                    </a:ext>
                  </a:extLst>
                </a:gridCol>
                <a:gridCol w="1208314">
                  <a:extLst>
                    <a:ext uri="{9D8B030D-6E8A-4147-A177-3AD203B41FA5}">
                      <a16:colId xmlns:a16="http://schemas.microsoft.com/office/drawing/2014/main" val="1808729466"/>
                    </a:ext>
                  </a:extLst>
                </a:gridCol>
                <a:gridCol w="2194560">
                  <a:extLst>
                    <a:ext uri="{9D8B030D-6E8A-4147-A177-3AD203B41FA5}">
                      <a16:colId xmlns:a16="http://schemas.microsoft.com/office/drawing/2014/main" val="2770739480"/>
                    </a:ext>
                  </a:extLst>
                </a:gridCol>
              </a:tblGrid>
              <a:tr h="37084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Period</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Actual</a:t>
                      </a:r>
                    </a:p>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Forecast</a:t>
                      </a:r>
                    </a:p>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(F)</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(A − F) Error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|Error|</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Error</a:t>
                      </a:r>
                      <a:r>
                        <a:rPr kumimoji="0" lang="en-US" sz="1600" b="1" i="0" u="none" strike="noStrike" cap="none" normalizeH="0" baseline="30000" dirty="0">
                          <a:ln>
                            <a:noFill/>
                          </a:ln>
                          <a:solidFill>
                            <a:schemeClr val="tx1"/>
                          </a:solidFill>
                          <a:effectLst/>
                          <a:latin typeface="Arial" charset="0"/>
                        </a:rPr>
                        <a:t>2</a:t>
                      </a:r>
                      <a:endParaRPr kumimoji="0" lang="en-US" sz="1600" b="1" i="0" u="none" strike="noStrike" cap="none" normalizeH="0" baseline="0" dirty="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[|Error|/Actual] × 100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extLst>
                  <a:ext uri="{0D108BD9-81ED-4DB2-BD59-A6C34878D82A}">
                    <a16:rowId xmlns:a16="http://schemas.microsoft.com/office/drawing/2014/main" val="1856472102"/>
                  </a:ext>
                </a:extLst>
              </a:tr>
              <a:tr h="41148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107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2.80%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2000384076"/>
                  </a:ext>
                </a:extLst>
              </a:tr>
              <a:tr h="41148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2</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125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121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3.20%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3852935490"/>
                  </a:ext>
                </a:extLst>
              </a:tr>
              <a:tr h="41148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3</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2.61%</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2412580854"/>
                  </a:ext>
                </a:extLst>
              </a:tr>
              <a:tr h="41148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4</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118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1.69%</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493123778"/>
                  </a:ext>
                </a:extLst>
              </a:tr>
              <a:tr h="41148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5</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108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109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0.93%</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356377524"/>
                  </a:ext>
                </a:extLst>
              </a:tr>
              <a:tr h="411480">
                <a:tc>
                  <a:txBody>
                    <a:bodyPr/>
                    <a:lstStyle/>
                    <a:p>
                      <a:endParaRPr lang="en-IN"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IN"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IN"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rgbClr val="333333"/>
                          </a:solidFill>
                          <a:effectLst/>
                          <a:latin typeface="Arial" charset="0"/>
                        </a:rPr>
                        <a:t>Sum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39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11.23%</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3626719262"/>
                  </a:ext>
                </a:extLst>
              </a:tr>
              <a:tr h="411480">
                <a:tc>
                  <a:txBody>
                    <a:bodyPr/>
                    <a:lstStyle/>
                    <a:p>
                      <a:endParaRPr lang="en-IN"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IN"/>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IN"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IN"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1" u="none" strike="noStrike" cap="none" normalizeH="0" baseline="0" dirty="0">
                          <a:ln>
                            <a:noFill/>
                          </a:ln>
                          <a:solidFill>
                            <a:srgbClr val="333333"/>
                          </a:solidFill>
                          <a:effectLst/>
                          <a:latin typeface="Arial" charset="0"/>
                        </a:rPr>
                        <a:t>n </a:t>
                      </a:r>
                      <a:r>
                        <a:rPr kumimoji="0" lang="en-US" sz="1600" b="0" i="0" u="none" strike="noStrike" cap="none" normalizeH="0" baseline="0" dirty="0">
                          <a:ln>
                            <a:noFill/>
                          </a:ln>
                          <a:solidFill>
                            <a:srgbClr val="333333"/>
                          </a:solidFill>
                          <a:effectLst/>
                          <a:latin typeface="Arial" charset="0"/>
                        </a:rPr>
                        <a:t>= 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1" u="none" strike="noStrike" cap="none" normalizeH="0" baseline="0" dirty="0">
                          <a:ln>
                            <a:noFill/>
                          </a:ln>
                          <a:solidFill>
                            <a:srgbClr val="333333"/>
                          </a:solidFill>
                          <a:effectLst/>
                          <a:latin typeface="Arial" charset="0"/>
                        </a:rPr>
                        <a:t>n − 1 </a:t>
                      </a:r>
                      <a:r>
                        <a:rPr kumimoji="0" lang="en-US" sz="1600" b="0" i="0" u="none" strike="noStrike" cap="none" normalizeH="0" baseline="0" dirty="0">
                          <a:ln>
                            <a:noFill/>
                          </a:ln>
                          <a:solidFill>
                            <a:srgbClr val="333333"/>
                          </a:solidFill>
                          <a:effectLst/>
                          <a:latin typeface="Arial" charset="0"/>
                        </a:rPr>
                        <a:t>= 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1" u="none" strike="noStrike" cap="none" normalizeH="0" baseline="0" dirty="0">
                          <a:ln>
                            <a:noFill/>
                          </a:ln>
                          <a:solidFill>
                            <a:srgbClr val="333333"/>
                          </a:solidFill>
                          <a:effectLst/>
                          <a:latin typeface="Arial" charset="0"/>
                        </a:rPr>
                        <a:t>n </a:t>
                      </a:r>
                      <a:r>
                        <a:rPr kumimoji="0" lang="en-US" sz="1600" b="0" i="0" u="none" strike="noStrike" cap="none" normalizeH="0" baseline="0" dirty="0">
                          <a:ln>
                            <a:noFill/>
                          </a:ln>
                          <a:solidFill>
                            <a:srgbClr val="333333"/>
                          </a:solidFill>
                          <a:effectLst/>
                          <a:latin typeface="Arial" charset="0"/>
                        </a:rPr>
                        <a:t>= 5</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3195344500"/>
                  </a:ext>
                </a:extLst>
              </a:tr>
              <a:tr h="411480">
                <a:tc>
                  <a:txBody>
                    <a:bodyPr/>
                    <a:lstStyle/>
                    <a:p>
                      <a:endParaRPr lang="en-IN"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IN"/>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IN"/>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IN"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rgbClr val="333333"/>
                          </a:solidFill>
                          <a:effectLst/>
                          <a:latin typeface="Arial" charset="0"/>
                        </a:rPr>
                        <a:t>MAD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rgbClr val="333333"/>
                          </a:solidFill>
                          <a:effectLst/>
                          <a:latin typeface="Arial" charset="0"/>
                        </a:rPr>
                        <a:t>MSE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rgbClr val="333333"/>
                          </a:solidFill>
                          <a:effectLst/>
                          <a:latin typeface="Arial" charset="0"/>
                        </a:rPr>
                        <a:t>MAPE</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788690455"/>
                  </a:ext>
                </a:extLst>
              </a:tr>
              <a:tr h="411480">
                <a:tc>
                  <a:txBody>
                    <a:bodyPr/>
                    <a:lstStyle/>
                    <a:p>
                      <a:endParaRPr lang="en-IN"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IN"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IN"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IN"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 2.6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 9.75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 2.25%</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694199210"/>
                  </a:ext>
                </a:extLst>
              </a:tr>
            </a:tbl>
          </a:graphicData>
        </a:graphic>
      </p:graphicFrame>
    </p:spTree>
    <p:extLst>
      <p:ext uri="{BB962C8B-B14F-4D97-AF65-F5344CB8AC3E}">
        <p14:creationId xmlns:p14="http://schemas.microsoft.com/office/powerpoint/2010/main" val="26520370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Monitoring the Forecast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3.15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r>
              <a:rPr lang="en-US" sz="2200" dirty="0"/>
              <a:t>Tracking forecast errors and analyzing them can provide useful insight into whether forecasts are performing satisfactorily</a:t>
            </a:r>
          </a:p>
          <a:p>
            <a:r>
              <a:rPr lang="en-US" sz="2200" dirty="0"/>
              <a:t>Sources of forecast errors:</a:t>
            </a:r>
          </a:p>
          <a:p>
            <a:pPr lvl="1">
              <a:spcBef>
                <a:spcPts val="0"/>
              </a:spcBef>
            </a:pPr>
            <a:r>
              <a:rPr lang="en-US" sz="2200" dirty="0"/>
              <a:t>The model may be inadequate due to</a:t>
            </a:r>
          </a:p>
          <a:p>
            <a:pPr marL="914400" lvl="2" indent="-457200">
              <a:spcBef>
                <a:spcPts val="0"/>
              </a:spcBef>
              <a:buFont typeface="+mj-lt"/>
              <a:buAutoNum type="alphaLcPeriod"/>
            </a:pPr>
            <a:r>
              <a:rPr lang="en-US" dirty="0"/>
              <a:t>omission of an important variable</a:t>
            </a:r>
          </a:p>
          <a:p>
            <a:pPr marL="914400" lvl="2" indent="-457200">
              <a:spcBef>
                <a:spcPts val="0"/>
              </a:spcBef>
              <a:buFont typeface="+mj-lt"/>
              <a:buAutoNum type="alphaLcPeriod"/>
            </a:pPr>
            <a:r>
              <a:rPr lang="en-US" dirty="0"/>
              <a:t>a change or shift in the variable the model cannot handle</a:t>
            </a:r>
          </a:p>
          <a:p>
            <a:pPr marL="914400" lvl="2" indent="-457200">
              <a:spcBef>
                <a:spcPts val="0"/>
              </a:spcBef>
              <a:buFont typeface="+mj-lt"/>
              <a:buAutoNum type="alphaLcPeriod"/>
            </a:pPr>
            <a:r>
              <a:rPr lang="en-US" dirty="0"/>
              <a:t>the appearance of a new variable</a:t>
            </a:r>
          </a:p>
          <a:p>
            <a:pPr lvl="1">
              <a:spcBef>
                <a:spcPts val="0"/>
              </a:spcBef>
            </a:pPr>
            <a:r>
              <a:rPr lang="en-US" sz="2200" dirty="0"/>
              <a:t>Irregular variations may have occurred</a:t>
            </a:r>
          </a:p>
          <a:p>
            <a:pPr lvl="1">
              <a:spcBef>
                <a:spcPts val="0"/>
              </a:spcBef>
            </a:pPr>
            <a:r>
              <a:rPr lang="en-US" sz="2200" dirty="0"/>
              <a:t>Random variation</a:t>
            </a:r>
          </a:p>
          <a:p>
            <a:r>
              <a:rPr lang="en-US" sz="2200" dirty="0"/>
              <a:t>Control charts are useful for identifying the presence of non-random error in forecasts</a:t>
            </a:r>
          </a:p>
          <a:p>
            <a:r>
              <a:rPr lang="en-US" sz="2200" dirty="0"/>
              <a:t>Tracking signals can be used to detect forecast bias</a:t>
            </a:r>
          </a:p>
        </p:txBody>
      </p:sp>
    </p:spTree>
    <p:extLst>
      <p:ext uri="{BB962C8B-B14F-4D97-AF65-F5344CB8AC3E}">
        <p14:creationId xmlns:p14="http://schemas.microsoft.com/office/powerpoint/2010/main" val="9371651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34DDC-66BC-4E1A-ADA5-1EB156A091A8}"/>
              </a:ext>
            </a:extLst>
          </p:cNvPr>
          <p:cNvSpPr>
            <a:spLocks noGrp="1"/>
          </p:cNvSpPr>
          <p:nvPr>
            <p:ph type="title"/>
          </p:nvPr>
        </p:nvSpPr>
        <p:spPr/>
        <p:txBody>
          <a:bodyPr/>
          <a:lstStyle/>
          <a:p>
            <a:r>
              <a:rPr lang="en-US" dirty="0"/>
              <a:t>Control Chart Construction</a:t>
            </a:r>
            <a:endParaRPr lang="en-IN" dirty="0"/>
          </a:p>
        </p:txBody>
      </p:sp>
      <p:sp>
        <p:nvSpPr>
          <p:cNvPr id="3" name="Content Placeholder 2">
            <a:extLst>
              <a:ext uri="{FF2B5EF4-FFF2-40B4-BE49-F238E27FC236}">
                <a16:creationId xmlns:a16="http://schemas.microsoft.com/office/drawing/2014/main" id="{46C094DA-037E-4AC7-817B-5F763EE40711}"/>
              </a:ext>
            </a:extLst>
          </p:cNvPr>
          <p:cNvSpPr>
            <a:spLocks noGrp="1"/>
          </p:cNvSpPr>
          <p:nvPr>
            <p:ph sz="quarter" idx="11"/>
          </p:nvPr>
        </p:nvSpPr>
        <p:spPr>
          <a:xfrm>
            <a:off x="0" y="6230874"/>
            <a:ext cx="1097280" cy="365760"/>
          </a:xfrm>
        </p:spPr>
        <p:txBody>
          <a:bodyPr/>
          <a:lstStyle/>
          <a:p>
            <a:pPr lvl="0"/>
            <a:r>
              <a:rPr lang="en-US" sz="1800" b="1" dirty="0">
                <a:solidFill>
                  <a:srgbClr val="000000"/>
                </a:solidFill>
              </a:rPr>
              <a:t>LO 3.15</a:t>
            </a:r>
          </a:p>
        </p:txBody>
      </p:sp>
      <p:pic>
        <p:nvPicPr>
          <p:cNvPr id="10" name="Picture 3" descr="8 forecast error points are plotted and compared to the error line. ">
            <a:extLst>
              <a:ext uri="{FF2B5EF4-FFF2-40B4-BE49-F238E27FC236}">
                <a16:creationId xmlns:a16="http://schemas.microsoft.com/office/drawing/2014/main" id="{260F9E94-366B-4B91-AA7C-AA48AEA5A4AB}"/>
              </a:ext>
            </a:extLst>
          </p:cNvPr>
          <p:cNvPicPr>
            <a:picLocks noGrp="1" noChangeAspect="1"/>
          </p:cNvPicPr>
          <p:nvPr>
            <p:ph sz="quarter" idx="14"/>
          </p:nvPr>
        </p:nvPicPr>
        <p:blipFill>
          <a:blip r:embed="rId3"/>
          <a:stretch>
            <a:fillRect/>
          </a:stretch>
        </p:blipFill>
        <p:spPr>
          <a:xfrm>
            <a:off x="1953098" y="1154736"/>
            <a:ext cx="5237804" cy="2011680"/>
          </a:xfrm>
        </p:spPr>
      </p:pic>
      <p:sp>
        <p:nvSpPr>
          <p:cNvPr id="5" name="Content Placeholder 4">
            <a:extLst>
              <a:ext uri="{FF2B5EF4-FFF2-40B4-BE49-F238E27FC236}">
                <a16:creationId xmlns:a16="http://schemas.microsoft.com/office/drawing/2014/main" id="{1928BF49-B7B0-44AD-A76F-A7586E021A1E}"/>
              </a:ext>
            </a:extLst>
          </p:cNvPr>
          <p:cNvSpPr>
            <a:spLocks noGrp="1"/>
          </p:cNvSpPr>
          <p:nvPr>
            <p:ph sz="quarter" idx="15"/>
          </p:nvPr>
        </p:nvSpPr>
        <p:spPr>
          <a:xfrm>
            <a:off x="1108711" y="3227518"/>
            <a:ext cx="7315200" cy="852865"/>
          </a:xfrm>
        </p:spPr>
        <p:txBody>
          <a:bodyPr/>
          <a:lstStyle/>
          <a:p>
            <a:r>
              <a:rPr lang="en-US" sz="2000" dirty="0">
                <a:solidFill>
                  <a:schemeClr val="tx1"/>
                </a:solidFill>
              </a:rPr>
              <a:t>1. Compute the </a:t>
            </a:r>
            <a:r>
              <a:rPr lang="en-US" sz="2000" dirty="0" err="1">
                <a:solidFill>
                  <a:schemeClr val="tx1"/>
                </a:solidFill>
              </a:rPr>
              <a:t>MSE</a:t>
            </a:r>
            <a:r>
              <a:rPr lang="en-US" sz="2000" dirty="0">
                <a:solidFill>
                  <a:schemeClr val="tx1"/>
                </a:solidFill>
              </a:rPr>
              <a:t>.</a:t>
            </a:r>
          </a:p>
          <a:p>
            <a:r>
              <a:rPr lang="en-US" sz="2000" dirty="0">
                <a:solidFill>
                  <a:schemeClr val="tx1"/>
                </a:solidFill>
              </a:rPr>
              <a:t>2. Estimate of standard deviation of the distribution of errors</a:t>
            </a:r>
          </a:p>
        </p:txBody>
      </p:sp>
      <p:graphicFrame>
        <p:nvGraphicFramePr>
          <p:cNvPr id="13" name="Object 5">
            <a:extLst>
              <a:ext uri="{FF2B5EF4-FFF2-40B4-BE49-F238E27FC236}">
                <a16:creationId xmlns:a16="http://schemas.microsoft.com/office/drawing/2014/main" id="{C177811F-44A2-4EAA-AE84-DFCA6DD28DB3}"/>
              </a:ext>
            </a:extLst>
          </p:cNvPr>
          <p:cNvGraphicFramePr>
            <a:graphicFrameLocks noChangeAspect="1"/>
          </p:cNvGraphicFramePr>
          <p:nvPr>
            <p:extLst>
              <p:ext uri="{D42A27DB-BD31-4B8C-83A1-F6EECF244321}">
                <p14:modId xmlns:p14="http://schemas.microsoft.com/office/powerpoint/2010/main" val="2444870068"/>
              </p:ext>
            </p:extLst>
          </p:nvPr>
        </p:nvGraphicFramePr>
        <p:xfrm>
          <a:off x="1554984" y="4189640"/>
          <a:ext cx="1346200" cy="393700"/>
        </p:xfrm>
        <a:graphic>
          <a:graphicData uri="http://schemas.openxmlformats.org/presentationml/2006/ole">
            <mc:AlternateContent xmlns:mc="http://schemas.openxmlformats.org/markup-compatibility/2006">
              <mc:Choice xmlns:v="urn:schemas-microsoft-com:vml" Requires="v">
                <p:oleObj spid="_x0000_s12310" name="Equation" r:id="rId4" imgW="1346040" imgH="393480" progId="Equation.DSMT4">
                  <p:embed/>
                </p:oleObj>
              </mc:Choice>
              <mc:Fallback>
                <p:oleObj name="Equation" r:id="rId4" imgW="1346040" imgH="393480" progId="Equation.DSMT4">
                  <p:embed/>
                  <p:pic>
                    <p:nvPicPr>
                      <p:cNvPr id="13" name="Object 6">
                        <a:extLst>
                          <a:ext uri="{FF2B5EF4-FFF2-40B4-BE49-F238E27FC236}">
                            <a16:creationId xmlns:a16="http://schemas.microsoft.com/office/drawing/2014/main" id="{C177811F-44A2-4EAA-AE84-DFCA6DD28DB3}"/>
                          </a:ext>
                        </a:extLst>
                      </p:cNvPr>
                      <p:cNvPicPr/>
                      <p:nvPr/>
                    </p:nvPicPr>
                    <p:blipFill>
                      <a:blip r:embed="rId5"/>
                      <a:stretch>
                        <a:fillRect/>
                      </a:stretch>
                    </p:blipFill>
                    <p:spPr>
                      <a:xfrm>
                        <a:off x="1554984" y="4189640"/>
                        <a:ext cx="1346200" cy="393700"/>
                      </a:xfrm>
                      <a:prstGeom prst="rect">
                        <a:avLst/>
                      </a:prstGeom>
                    </p:spPr>
                  </p:pic>
                </p:oleObj>
              </mc:Fallback>
            </mc:AlternateContent>
          </a:graphicData>
        </a:graphic>
      </p:graphicFrame>
      <p:graphicFrame>
        <p:nvGraphicFramePr>
          <p:cNvPr id="18" name="Object 6">
            <a:extLst>
              <a:ext uri="{FF2B5EF4-FFF2-40B4-BE49-F238E27FC236}">
                <a16:creationId xmlns:a16="http://schemas.microsoft.com/office/drawing/2014/main" id="{BBFE4316-9C20-4238-947B-0ACBE3001138}"/>
              </a:ext>
            </a:extLst>
          </p:cNvPr>
          <p:cNvGraphicFramePr>
            <a:graphicFrameLocks noChangeAspect="1"/>
          </p:cNvGraphicFramePr>
          <p:nvPr>
            <p:extLst>
              <p:ext uri="{D42A27DB-BD31-4B8C-83A1-F6EECF244321}">
                <p14:modId xmlns:p14="http://schemas.microsoft.com/office/powerpoint/2010/main" val="1955728567"/>
              </p:ext>
            </p:extLst>
          </p:nvPr>
        </p:nvGraphicFramePr>
        <p:xfrm>
          <a:off x="1108711" y="4637968"/>
          <a:ext cx="2552700" cy="914400"/>
        </p:xfrm>
        <a:graphic>
          <a:graphicData uri="http://schemas.openxmlformats.org/presentationml/2006/ole">
            <mc:AlternateContent xmlns:mc="http://schemas.openxmlformats.org/markup-compatibility/2006">
              <mc:Choice xmlns:v="urn:schemas-microsoft-com:vml" Requires="v">
                <p:oleObj spid="_x0000_s12311" name="Equation" r:id="rId6" imgW="2552400" imgH="914400" progId="Equation.DSMT4">
                  <p:embed/>
                </p:oleObj>
              </mc:Choice>
              <mc:Fallback>
                <p:oleObj name="Equation" r:id="rId6" imgW="2552400" imgH="914400" progId="Equation.DSMT4">
                  <p:embed/>
                  <p:pic>
                    <p:nvPicPr>
                      <p:cNvPr id="13" name="Object 6">
                        <a:extLst>
                          <a:ext uri="{FF2B5EF4-FFF2-40B4-BE49-F238E27FC236}">
                            <a16:creationId xmlns:a16="http://schemas.microsoft.com/office/drawing/2014/main" id="{C177811F-44A2-4EAA-AE84-DFCA6DD28DB3}"/>
                          </a:ext>
                        </a:extLst>
                      </p:cNvPr>
                      <p:cNvPicPr/>
                      <p:nvPr/>
                    </p:nvPicPr>
                    <p:blipFill>
                      <a:blip r:embed="rId7"/>
                      <a:stretch>
                        <a:fillRect/>
                      </a:stretch>
                    </p:blipFill>
                    <p:spPr>
                      <a:xfrm>
                        <a:off x="1108711" y="4637968"/>
                        <a:ext cx="2552700" cy="914400"/>
                      </a:xfrm>
                      <a:prstGeom prst="rect">
                        <a:avLst/>
                      </a:prstGeom>
                    </p:spPr>
                  </p:pic>
                </p:oleObj>
              </mc:Fallback>
            </mc:AlternateContent>
          </a:graphicData>
        </a:graphic>
      </p:graphicFrame>
      <p:sp>
        <p:nvSpPr>
          <p:cNvPr id="6" name="Content Placeholder 7">
            <a:extLst>
              <a:ext uri="{FF2B5EF4-FFF2-40B4-BE49-F238E27FC236}">
                <a16:creationId xmlns:a16="http://schemas.microsoft.com/office/drawing/2014/main" id="{84382428-F8C8-4EC5-9027-BA315EFACCF1}"/>
              </a:ext>
            </a:extLst>
          </p:cNvPr>
          <p:cNvSpPr>
            <a:spLocks noGrp="1"/>
          </p:cNvSpPr>
          <p:nvPr>
            <p:ph sz="quarter" idx="16"/>
          </p:nvPr>
        </p:nvSpPr>
        <p:spPr>
          <a:xfrm>
            <a:off x="1108711" y="5661624"/>
            <a:ext cx="7315200" cy="419136"/>
          </a:xfrm>
        </p:spPr>
        <p:txBody>
          <a:bodyPr/>
          <a:lstStyle/>
          <a:p>
            <a:r>
              <a:rPr lang="en-US" sz="2000" dirty="0">
                <a:solidFill>
                  <a:schemeClr val="tx1"/>
                </a:solidFill>
              </a:rPr>
              <a:t>where </a:t>
            </a:r>
            <a:r>
              <a:rPr lang="en-US" sz="2000" i="1" dirty="0">
                <a:solidFill>
                  <a:schemeClr val="tx1"/>
                </a:solidFill>
              </a:rPr>
              <a:t>z</a:t>
            </a:r>
            <a:r>
              <a:rPr lang="en-US" sz="2000" dirty="0">
                <a:solidFill>
                  <a:schemeClr val="tx1"/>
                </a:solidFill>
              </a:rPr>
              <a:t> = Number of standard deviations from the mean</a:t>
            </a:r>
          </a:p>
        </p:txBody>
      </p:sp>
      <p:sp>
        <p:nvSpPr>
          <p:cNvPr id="19" name="Text Placeholder 6">
            <a:extLst>
              <a:ext uri="{FF2B5EF4-FFF2-40B4-BE49-F238E27FC236}">
                <a16:creationId xmlns:a16="http://schemas.microsoft.com/office/drawing/2014/main" id="{B674780C-05A4-4CD5-919D-7541230D7270}"/>
              </a:ext>
            </a:extLst>
          </p:cNvPr>
          <p:cNvSpPr>
            <a:spLocks noGrp="1"/>
          </p:cNvSpPr>
          <p:nvPr>
            <p:ph type="body" sz="quarter" idx="29"/>
          </p:nvPr>
        </p:nvSpPr>
        <p:spPr>
          <a:xfrm>
            <a:off x="3200400" y="6324600"/>
            <a:ext cx="2743200" cy="192024"/>
          </a:xfrm>
        </p:spPr>
        <p:txBody>
          <a:bodyPr/>
          <a:lstStyle/>
          <a:p>
            <a:r>
              <a:rPr lang="en-IN" dirty="0">
                <a:hlinkClick r:id="rId8" action="ppaction://hlinksldjump"/>
              </a:rPr>
              <a:t>Access the text alternative for slide images.</a:t>
            </a:r>
            <a:endParaRPr lang="en-IN" dirty="0"/>
          </a:p>
        </p:txBody>
      </p:sp>
    </p:spTree>
    <p:extLst>
      <p:ext uri="{BB962C8B-B14F-4D97-AF65-F5344CB8AC3E}">
        <p14:creationId xmlns:p14="http://schemas.microsoft.com/office/powerpoint/2010/main" val="669169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Two Important Aspects of Forecasts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3.1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b="1" dirty="0"/>
              <a:t>Expected </a:t>
            </a:r>
            <a:r>
              <a:rPr lang="en-US" b="1" u="sng" dirty="0"/>
              <a:t>level</a:t>
            </a:r>
            <a:r>
              <a:rPr lang="en-US" b="1" dirty="0"/>
              <a:t> of demand</a:t>
            </a:r>
          </a:p>
          <a:p>
            <a:pPr lvl="1"/>
            <a:r>
              <a:rPr lang="en-US" dirty="0"/>
              <a:t>The level of demand may be a function of some </a:t>
            </a:r>
            <a:r>
              <a:rPr lang="en-US" u="sng" dirty="0"/>
              <a:t>structural variation</a:t>
            </a:r>
            <a:r>
              <a:rPr lang="en-US" dirty="0"/>
              <a:t> such as trend or seasonal variation</a:t>
            </a:r>
          </a:p>
          <a:p>
            <a:pPr>
              <a:spcBef>
                <a:spcPts val="1800"/>
              </a:spcBef>
            </a:pPr>
            <a:r>
              <a:rPr lang="en-US" b="1" dirty="0"/>
              <a:t>Accuracy</a:t>
            </a:r>
          </a:p>
          <a:p>
            <a:pPr lvl="1"/>
            <a:r>
              <a:rPr lang="en-US" dirty="0"/>
              <a:t>Related to the potential size of forecast error</a:t>
            </a:r>
          </a:p>
        </p:txBody>
      </p:sp>
    </p:spTree>
    <p:extLst>
      <p:ext uri="{BB962C8B-B14F-4D97-AF65-F5344CB8AC3E}">
        <p14:creationId xmlns:p14="http://schemas.microsoft.com/office/powerpoint/2010/main" val="7500335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solidFill>
                  <a:schemeClr val="tx1"/>
                </a:solidFill>
              </a:rPr>
              <a:t>Choosing a Forecasting Technique</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3.16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r>
              <a:rPr lang="en-US" dirty="0"/>
              <a:t>Factors to consider</a:t>
            </a:r>
          </a:p>
          <a:p>
            <a:pPr lvl="1"/>
            <a:r>
              <a:rPr lang="en-US" dirty="0"/>
              <a:t>Cost</a:t>
            </a:r>
          </a:p>
          <a:p>
            <a:pPr lvl="1"/>
            <a:r>
              <a:rPr lang="en-US" dirty="0"/>
              <a:t>Accuracy</a:t>
            </a:r>
          </a:p>
          <a:p>
            <a:pPr lvl="1"/>
            <a:r>
              <a:rPr lang="en-US" dirty="0"/>
              <a:t>Availability of historical data</a:t>
            </a:r>
          </a:p>
          <a:p>
            <a:pPr lvl="1"/>
            <a:r>
              <a:rPr lang="en-US" dirty="0"/>
              <a:t>Availability of forecasting software</a:t>
            </a:r>
          </a:p>
          <a:p>
            <a:pPr lvl="1"/>
            <a:r>
              <a:rPr lang="en-US" dirty="0"/>
              <a:t>Time needed to gather and analyze data and prepare a forecast</a:t>
            </a:r>
          </a:p>
          <a:p>
            <a:pPr lvl="1"/>
            <a:r>
              <a:rPr lang="en-US" dirty="0"/>
              <a:t>Forecast horizon</a:t>
            </a:r>
          </a:p>
        </p:txBody>
      </p:sp>
    </p:spTree>
    <p:extLst>
      <p:ext uri="{BB962C8B-B14F-4D97-AF65-F5344CB8AC3E}">
        <p14:creationId xmlns:p14="http://schemas.microsoft.com/office/powerpoint/2010/main" val="32961752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Operations Strategy</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3.16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r>
              <a:rPr lang="en-US" dirty="0"/>
              <a:t>The better forecasts are, the more able organizations will be to take advantage of future opportunities and reduce potential risks</a:t>
            </a:r>
          </a:p>
          <a:p>
            <a:pPr lvl="1">
              <a:spcBef>
                <a:spcPts val="0"/>
              </a:spcBef>
            </a:pPr>
            <a:r>
              <a:rPr lang="en-US" sz="2200" dirty="0"/>
              <a:t>A worthwhile strategy is to work to improve short-term forecasts</a:t>
            </a:r>
          </a:p>
          <a:p>
            <a:pPr lvl="2">
              <a:spcBef>
                <a:spcPts val="0"/>
              </a:spcBef>
            </a:pPr>
            <a:r>
              <a:rPr lang="en-US" dirty="0"/>
              <a:t>Accurate up-to-date information can have a significant effect on forecast accuracy:</a:t>
            </a:r>
          </a:p>
          <a:p>
            <a:pPr marL="914400" lvl="2">
              <a:spcBef>
                <a:spcPts val="0"/>
              </a:spcBef>
            </a:pPr>
            <a:r>
              <a:rPr lang="en-US" sz="1800" dirty="0"/>
              <a:t>Prices</a:t>
            </a:r>
          </a:p>
          <a:p>
            <a:pPr marL="914400" lvl="2">
              <a:spcBef>
                <a:spcPts val="0"/>
              </a:spcBef>
            </a:pPr>
            <a:r>
              <a:rPr lang="en-US" sz="1800" dirty="0"/>
              <a:t>Demand</a:t>
            </a:r>
          </a:p>
          <a:p>
            <a:pPr marL="914400" lvl="2">
              <a:spcBef>
                <a:spcPts val="0"/>
              </a:spcBef>
            </a:pPr>
            <a:r>
              <a:rPr lang="en-US" sz="1800" dirty="0"/>
              <a:t>Other important variables</a:t>
            </a:r>
          </a:p>
          <a:p>
            <a:pPr lvl="1">
              <a:spcBef>
                <a:spcPts val="0"/>
              </a:spcBef>
            </a:pPr>
            <a:r>
              <a:rPr lang="en-US" sz="2200" dirty="0"/>
              <a:t>Reduce the time horizon forecasts have to cover</a:t>
            </a:r>
          </a:p>
          <a:p>
            <a:pPr lvl="1">
              <a:spcBef>
                <a:spcPts val="0"/>
              </a:spcBef>
            </a:pPr>
            <a:r>
              <a:rPr lang="en-US" sz="2200" dirty="0"/>
              <a:t>Sharing forecasts or demand data through the supply chain can improve forecast quality</a:t>
            </a:r>
          </a:p>
        </p:txBody>
      </p:sp>
    </p:spTree>
    <p:extLst>
      <p:ext uri="{BB962C8B-B14F-4D97-AF65-F5344CB8AC3E}">
        <p14:creationId xmlns:p14="http://schemas.microsoft.com/office/powerpoint/2010/main" val="14187365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6F92C4D4-C867-4E2F-BF62-33A518B42728}"/>
              </a:ext>
            </a:extLst>
          </p:cNvPr>
          <p:cNvSpPr>
            <a:spLocks noGrp="1"/>
          </p:cNvSpPr>
          <p:nvPr>
            <p:ph type="title"/>
          </p:nvPr>
        </p:nvSpPr>
        <p:spPr/>
        <p:txBody>
          <a:bodyPr/>
          <a:lstStyle/>
          <a:p>
            <a:r>
              <a:rPr lang="en-US"/>
              <a:t>End of Main Content</a:t>
            </a:r>
            <a:endParaRPr lang="en-US" dirty="0"/>
          </a:p>
        </p:txBody>
      </p:sp>
      <p:sp>
        <p:nvSpPr>
          <p:cNvPr id="3" name="Footer Placeholder 2">
            <a:extLst>
              <a:ext uri="{FF2B5EF4-FFF2-40B4-BE49-F238E27FC236}">
                <a16:creationId xmlns:a16="http://schemas.microsoft.com/office/drawing/2014/main" id="{D630F02A-B1AC-4A6F-B7C6-6A288F03C29B}"/>
              </a:ext>
            </a:extLst>
          </p:cNvPr>
          <p:cNvSpPr>
            <a:spLocks noGrp="1"/>
          </p:cNvSpPr>
          <p:nvPr>
            <p:ph type="ftr" sz="quarter"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lumMod val="50000"/>
                    <a:lumOff val="50000"/>
                  </a:srgbClr>
                </a:solidFill>
                <a:effectLst/>
                <a:uLnTx/>
                <a:uFillTx/>
                <a:latin typeface="Arial"/>
                <a:ea typeface="+mn-ea"/>
                <a:cs typeface="+mn-cs"/>
              </a:rPr>
              <a:t>© 2021 McGraw Hill. All rights reserved. Authorized only for instructor use in the classroom.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lumMod val="50000"/>
                    <a:lumOff val="50000"/>
                  </a:srgbClr>
                </a:solidFill>
                <a:effectLst/>
                <a:uLnTx/>
                <a:uFillTx/>
                <a:latin typeface="Arial"/>
                <a:ea typeface="+mn-ea"/>
                <a:cs typeface="+mn-cs"/>
              </a:rPr>
              <a:t>No reproduction or further distribution permitted without the prior written consent of McGraw Hill.</a:t>
            </a:r>
          </a:p>
        </p:txBody>
      </p:sp>
    </p:spTree>
    <p:extLst>
      <p:ext uri="{BB962C8B-B14F-4D97-AF65-F5344CB8AC3E}">
        <p14:creationId xmlns:p14="http://schemas.microsoft.com/office/powerpoint/2010/main" val="28799976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88242-31AB-427B-8857-866D707A4965}"/>
              </a:ext>
            </a:extLst>
          </p:cNvPr>
          <p:cNvSpPr>
            <a:spLocks noGrp="1"/>
          </p:cNvSpPr>
          <p:nvPr>
            <p:ph type="title"/>
          </p:nvPr>
        </p:nvSpPr>
        <p:spPr/>
        <p:txBody>
          <a:bodyPr/>
          <a:lstStyle/>
          <a:p>
            <a:r>
              <a:rPr lang="en-US" dirty="0"/>
              <a:t>Accessibility Content: Text Alternatives for Images</a:t>
            </a:r>
            <a:endParaRPr lang="en-IN" dirty="0"/>
          </a:p>
        </p:txBody>
      </p:sp>
    </p:spTree>
    <p:extLst>
      <p:ext uri="{BB962C8B-B14F-4D97-AF65-F5344CB8AC3E}">
        <p14:creationId xmlns:p14="http://schemas.microsoft.com/office/powerpoint/2010/main" val="19979305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76371-776B-41C0-AE74-5DF4C8160137}"/>
              </a:ext>
            </a:extLst>
          </p:cNvPr>
          <p:cNvSpPr>
            <a:spLocks noGrp="1"/>
          </p:cNvSpPr>
          <p:nvPr>
            <p:ph type="title"/>
          </p:nvPr>
        </p:nvSpPr>
        <p:spPr/>
        <p:txBody>
          <a:bodyPr/>
          <a:lstStyle/>
          <a:p>
            <a:r>
              <a:rPr lang="en-US" dirty="0"/>
              <a:t>Control Chart Construction - Text Alternative</a:t>
            </a:r>
            <a:endParaRPr lang="en-IN" dirty="0"/>
          </a:p>
        </p:txBody>
      </p:sp>
      <p:sp>
        <p:nvSpPr>
          <p:cNvPr id="3" name="Text Placeholder 2">
            <a:extLst>
              <a:ext uri="{FF2B5EF4-FFF2-40B4-BE49-F238E27FC236}">
                <a16:creationId xmlns:a16="http://schemas.microsoft.com/office/drawing/2014/main" id="{C6BBCD87-44D4-42E0-A3CD-12BD8A01A981}"/>
              </a:ext>
            </a:extLst>
          </p:cNvPr>
          <p:cNvSpPr>
            <a:spLocks noGrp="1"/>
          </p:cNvSpPr>
          <p:nvPr>
            <p:ph type="body" sz="quarter" idx="14"/>
          </p:nvPr>
        </p:nvSpPr>
        <p:spPr/>
        <p:txBody>
          <a:bodyPr/>
          <a:lstStyle/>
          <a:p>
            <a:r>
              <a:rPr lang="en-IN" dirty="0">
                <a:hlinkClick r:id="rId2" action="ppaction://hlinksldjump"/>
              </a:rPr>
              <a:t>Return to parent-slide containing images.</a:t>
            </a:r>
            <a:endParaRPr lang="en-IN" dirty="0"/>
          </a:p>
        </p:txBody>
      </p:sp>
      <p:sp>
        <p:nvSpPr>
          <p:cNvPr id="4" name="Content Placeholder 3">
            <a:extLst>
              <a:ext uri="{FF2B5EF4-FFF2-40B4-BE49-F238E27FC236}">
                <a16:creationId xmlns:a16="http://schemas.microsoft.com/office/drawing/2014/main" id="{B37DA956-AA19-46D4-84F8-C17A923BA826}"/>
              </a:ext>
            </a:extLst>
          </p:cNvPr>
          <p:cNvSpPr>
            <a:spLocks noGrp="1"/>
          </p:cNvSpPr>
          <p:nvPr>
            <p:ph sz="quarter" idx="16"/>
          </p:nvPr>
        </p:nvSpPr>
        <p:spPr/>
        <p:txBody>
          <a:bodyPr/>
          <a:lstStyle/>
          <a:p>
            <a:r>
              <a:rPr lang="en-US" dirty="0"/>
              <a:t>Points above the line are positive errors; those below are negative errors, that is, below or above the upper and lower control limits.</a:t>
            </a:r>
            <a:endParaRPr lang="en-IN" dirty="0"/>
          </a:p>
        </p:txBody>
      </p:sp>
      <p:sp>
        <p:nvSpPr>
          <p:cNvPr id="5" name="Text Placeholder 4">
            <a:extLst>
              <a:ext uri="{FF2B5EF4-FFF2-40B4-BE49-F238E27FC236}">
                <a16:creationId xmlns:a16="http://schemas.microsoft.com/office/drawing/2014/main" id="{175253A1-37A9-4B06-A296-7AE173A54053}"/>
              </a:ext>
            </a:extLst>
          </p:cNvPr>
          <p:cNvSpPr>
            <a:spLocks noGrp="1"/>
          </p:cNvSpPr>
          <p:nvPr>
            <p:ph type="body" sz="quarter" idx="17"/>
          </p:nvPr>
        </p:nvSpPr>
        <p:spPr/>
        <p:txBody>
          <a:bodyPr/>
          <a:lstStyle/>
          <a:p>
            <a:r>
              <a:rPr lang="en-IN" dirty="0">
                <a:hlinkClick r:id="rId2" action="ppaction://hlinksldjump"/>
              </a:rPr>
              <a:t>Return to parent-slide containing images.</a:t>
            </a:r>
            <a:endParaRPr lang="en-IN" dirty="0"/>
          </a:p>
        </p:txBody>
      </p:sp>
    </p:spTree>
    <p:extLst>
      <p:ext uri="{BB962C8B-B14F-4D97-AF65-F5344CB8AC3E}">
        <p14:creationId xmlns:p14="http://schemas.microsoft.com/office/powerpoint/2010/main" val="4176311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Forecasts in Business Organizations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3.1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15"/>
              </a:spcBef>
              <a:spcAft>
                <a:spcPts val="100"/>
              </a:spcAft>
            </a:pPr>
            <a:r>
              <a:rPr lang="en-US" sz="2000" b="1" dirty="0">
                <a:solidFill>
                  <a:srgbClr val="231F20"/>
                </a:solidFill>
                <a:ea typeface="Cambria" panose="02040503050406030204" pitchFamily="18" charset="0"/>
                <a:cs typeface="Cambria" panose="02040503050406030204" pitchFamily="18" charset="0"/>
              </a:rPr>
              <a:t>Accounting. </a:t>
            </a:r>
            <a:r>
              <a:rPr lang="en-US" sz="2000" dirty="0">
                <a:solidFill>
                  <a:srgbClr val="231F20"/>
                </a:solidFill>
                <a:ea typeface="Cambria" panose="02040503050406030204" pitchFamily="18" charset="0"/>
                <a:cs typeface="Cambria" panose="02040503050406030204" pitchFamily="18" charset="0"/>
              </a:rPr>
              <a:t>New product/process cost estimates, profit projections, cash management.</a:t>
            </a:r>
            <a:endParaRPr lang="en-US" sz="2000" dirty="0">
              <a:ea typeface="Cambria" panose="02040503050406030204" pitchFamily="18" charset="0"/>
              <a:cs typeface="Cambria" panose="02040503050406030204" pitchFamily="18" charset="0"/>
            </a:endParaRPr>
          </a:p>
          <a:p>
            <a:pPr marR="1330960">
              <a:spcBef>
                <a:spcPts val="330"/>
              </a:spcBef>
              <a:spcAft>
                <a:spcPts val="100"/>
              </a:spcAft>
            </a:pPr>
            <a:r>
              <a:rPr lang="en-US" sz="2000" b="1" dirty="0">
                <a:solidFill>
                  <a:srgbClr val="231F20"/>
                </a:solidFill>
                <a:ea typeface="Cambria" panose="02040503050406030204" pitchFamily="18" charset="0"/>
                <a:cs typeface="Cambria" panose="02040503050406030204" pitchFamily="18" charset="0"/>
              </a:rPr>
              <a:t>Finance. </a:t>
            </a:r>
            <a:r>
              <a:rPr lang="en-US" sz="2000" dirty="0">
                <a:solidFill>
                  <a:srgbClr val="231F20"/>
                </a:solidFill>
                <a:ea typeface="Cambria" panose="02040503050406030204" pitchFamily="18" charset="0"/>
                <a:cs typeface="Cambria" panose="02040503050406030204" pitchFamily="18" charset="0"/>
              </a:rPr>
              <a:t>Equipment/equipment replacement needs, timing and amount of funding/borrowing needs.</a:t>
            </a:r>
            <a:endParaRPr lang="en-US" sz="2000" dirty="0">
              <a:ea typeface="Cambria" panose="02040503050406030204" pitchFamily="18" charset="0"/>
              <a:cs typeface="Cambria" panose="02040503050406030204" pitchFamily="18" charset="0"/>
            </a:endParaRPr>
          </a:p>
          <a:p>
            <a:pPr marR="1363345">
              <a:spcBef>
                <a:spcPts val="310"/>
              </a:spcBef>
              <a:spcAft>
                <a:spcPts val="100"/>
              </a:spcAft>
            </a:pPr>
            <a:r>
              <a:rPr lang="en-US" sz="2000" b="1" dirty="0">
                <a:solidFill>
                  <a:srgbClr val="231F20"/>
                </a:solidFill>
                <a:ea typeface="Cambria" panose="02040503050406030204" pitchFamily="18" charset="0"/>
                <a:cs typeface="Cambria" panose="02040503050406030204" pitchFamily="18" charset="0"/>
              </a:rPr>
              <a:t>Human</a:t>
            </a:r>
            <a:r>
              <a:rPr lang="en-US" sz="2000" b="1" spc="-135" dirty="0">
                <a:solidFill>
                  <a:srgbClr val="231F20"/>
                </a:solidFill>
                <a:ea typeface="Cambria" panose="02040503050406030204" pitchFamily="18" charset="0"/>
                <a:cs typeface="Cambria" panose="02040503050406030204" pitchFamily="18" charset="0"/>
              </a:rPr>
              <a:t> </a:t>
            </a:r>
            <a:r>
              <a:rPr lang="en-US" sz="2000" b="1" dirty="0">
                <a:solidFill>
                  <a:srgbClr val="231F20"/>
                </a:solidFill>
                <a:ea typeface="Cambria" panose="02040503050406030204" pitchFamily="18" charset="0"/>
                <a:cs typeface="Cambria" panose="02040503050406030204" pitchFamily="18" charset="0"/>
              </a:rPr>
              <a:t>resources.</a:t>
            </a:r>
            <a:r>
              <a:rPr lang="en-US" sz="2000" b="1" spc="-130" dirty="0">
                <a:solidFill>
                  <a:srgbClr val="231F20"/>
                </a:solidFill>
                <a:ea typeface="Cambria" panose="02040503050406030204" pitchFamily="18" charset="0"/>
                <a:cs typeface="Cambria" panose="02040503050406030204" pitchFamily="18" charset="0"/>
              </a:rPr>
              <a:t> </a:t>
            </a:r>
            <a:r>
              <a:rPr lang="en-US" sz="2000" dirty="0">
                <a:solidFill>
                  <a:srgbClr val="231F20"/>
                </a:solidFill>
                <a:ea typeface="Cambria" panose="02040503050406030204" pitchFamily="18" charset="0"/>
                <a:cs typeface="Cambria" panose="02040503050406030204" pitchFamily="18" charset="0"/>
              </a:rPr>
              <a:t>Hiring</a:t>
            </a:r>
            <a:r>
              <a:rPr lang="en-US" sz="2000" spc="-105" dirty="0">
                <a:solidFill>
                  <a:srgbClr val="231F20"/>
                </a:solidFill>
                <a:ea typeface="Cambria" panose="02040503050406030204" pitchFamily="18" charset="0"/>
                <a:cs typeface="Cambria" panose="02040503050406030204" pitchFamily="18" charset="0"/>
              </a:rPr>
              <a:t> </a:t>
            </a:r>
            <a:r>
              <a:rPr lang="en-US" sz="2000" dirty="0">
                <a:solidFill>
                  <a:srgbClr val="231F20"/>
                </a:solidFill>
                <a:ea typeface="Cambria" panose="02040503050406030204" pitchFamily="18" charset="0"/>
                <a:cs typeface="Cambria" panose="02040503050406030204" pitchFamily="18" charset="0"/>
              </a:rPr>
              <a:t>activities,</a:t>
            </a:r>
            <a:r>
              <a:rPr lang="en-US" sz="2000" spc="-100" dirty="0">
                <a:solidFill>
                  <a:srgbClr val="231F20"/>
                </a:solidFill>
                <a:ea typeface="Cambria" panose="02040503050406030204" pitchFamily="18" charset="0"/>
                <a:cs typeface="Cambria" panose="02040503050406030204" pitchFamily="18" charset="0"/>
              </a:rPr>
              <a:t> </a:t>
            </a:r>
            <a:r>
              <a:rPr lang="en-US" sz="2000" dirty="0">
                <a:solidFill>
                  <a:srgbClr val="231F20"/>
                </a:solidFill>
                <a:ea typeface="Cambria" panose="02040503050406030204" pitchFamily="18" charset="0"/>
                <a:cs typeface="Cambria" panose="02040503050406030204" pitchFamily="18" charset="0"/>
              </a:rPr>
              <a:t>including</a:t>
            </a:r>
            <a:r>
              <a:rPr lang="en-US" sz="2000" spc="-100" dirty="0">
                <a:solidFill>
                  <a:srgbClr val="231F20"/>
                </a:solidFill>
                <a:ea typeface="Cambria" panose="02040503050406030204" pitchFamily="18" charset="0"/>
                <a:cs typeface="Cambria" panose="02040503050406030204" pitchFamily="18" charset="0"/>
              </a:rPr>
              <a:t> </a:t>
            </a:r>
            <a:r>
              <a:rPr lang="en-US" sz="2000" dirty="0">
                <a:solidFill>
                  <a:srgbClr val="231F20"/>
                </a:solidFill>
                <a:ea typeface="Cambria" panose="02040503050406030204" pitchFamily="18" charset="0"/>
                <a:cs typeface="Cambria" panose="02040503050406030204" pitchFamily="18" charset="0"/>
              </a:rPr>
              <a:t>recruitment,</a:t>
            </a:r>
            <a:r>
              <a:rPr lang="en-US" sz="2000" spc="-105" dirty="0">
                <a:solidFill>
                  <a:srgbClr val="231F20"/>
                </a:solidFill>
                <a:ea typeface="Cambria" panose="02040503050406030204" pitchFamily="18" charset="0"/>
                <a:cs typeface="Cambria" panose="02040503050406030204" pitchFamily="18" charset="0"/>
              </a:rPr>
              <a:t> </a:t>
            </a:r>
            <a:r>
              <a:rPr lang="en-US" sz="2000" dirty="0">
                <a:solidFill>
                  <a:srgbClr val="231F20"/>
                </a:solidFill>
                <a:ea typeface="Cambria" panose="02040503050406030204" pitchFamily="18" charset="0"/>
                <a:cs typeface="Cambria" panose="02040503050406030204" pitchFamily="18" charset="0"/>
              </a:rPr>
              <a:t>interviewing,</a:t>
            </a:r>
            <a:r>
              <a:rPr lang="en-US" sz="2000" spc="-100" dirty="0">
                <a:solidFill>
                  <a:srgbClr val="231F20"/>
                </a:solidFill>
                <a:ea typeface="Cambria" panose="02040503050406030204" pitchFamily="18" charset="0"/>
                <a:cs typeface="Cambria" panose="02040503050406030204" pitchFamily="18" charset="0"/>
              </a:rPr>
              <a:t> </a:t>
            </a:r>
            <a:r>
              <a:rPr lang="en-US" sz="2000" dirty="0">
                <a:solidFill>
                  <a:srgbClr val="231F20"/>
                </a:solidFill>
                <a:ea typeface="Cambria" panose="02040503050406030204" pitchFamily="18" charset="0"/>
                <a:cs typeface="Cambria" panose="02040503050406030204" pitchFamily="18" charset="0"/>
              </a:rPr>
              <a:t>and</a:t>
            </a:r>
            <a:r>
              <a:rPr lang="en-US" sz="2000" spc="-105" dirty="0">
                <a:solidFill>
                  <a:srgbClr val="231F20"/>
                </a:solidFill>
                <a:ea typeface="Cambria" panose="02040503050406030204" pitchFamily="18" charset="0"/>
                <a:cs typeface="Cambria" panose="02040503050406030204" pitchFamily="18" charset="0"/>
              </a:rPr>
              <a:t> </a:t>
            </a:r>
            <a:r>
              <a:rPr lang="en-US" sz="2000" spc="-15" dirty="0">
                <a:solidFill>
                  <a:srgbClr val="231F20"/>
                </a:solidFill>
                <a:ea typeface="Cambria" panose="02040503050406030204" pitchFamily="18" charset="0"/>
                <a:cs typeface="Cambria" panose="02040503050406030204" pitchFamily="18" charset="0"/>
              </a:rPr>
              <a:t>training; </a:t>
            </a:r>
            <a:r>
              <a:rPr lang="en-US" sz="2000" dirty="0">
                <a:solidFill>
                  <a:srgbClr val="231F20"/>
                </a:solidFill>
                <a:ea typeface="Cambria" panose="02040503050406030204" pitchFamily="18" charset="0"/>
                <a:cs typeface="Cambria" panose="02040503050406030204" pitchFamily="18" charset="0"/>
              </a:rPr>
              <a:t>layoff planning, including outplacement</a:t>
            </a:r>
            <a:r>
              <a:rPr lang="en-US" sz="2000" spc="20" dirty="0">
                <a:solidFill>
                  <a:srgbClr val="231F20"/>
                </a:solidFill>
                <a:ea typeface="Cambria" panose="02040503050406030204" pitchFamily="18" charset="0"/>
                <a:cs typeface="Cambria" panose="02040503050406030204" pitchFamily="18" charset="0"/>
              </a:rPr>
              <a:t> </a:t>
            </a:r>
            <a:r>
              <a:rPr lang="en-US" sz="2000" dirty="0">
                <a:solidFill>
                  <a:srgbClr val="231F20"/>
                </a:solidFill>
                <a:ea typeface="Cambria" panose="02040503050406030204" pitchFamily="18" charset="0"/>
                <a:cs typeface="Cambria" panose="02040503050406030204" pitchFamily="18" charset="0"/>
              </a:rPr>
              <a:t>counseling.</a:t>
            </a:r>
            <a:endParaRPr lang="en-US" sz="2000" dirty="0">
              <a:ea typeface="Cambria" panose="02040503050406030204" pitchFamily="18" charset="0"/>
              <a:cs typeface="Cambria" panose="02040503050406030204" pitchFamily="18" charset="0"/>
            </a:endParaRPr>
          </a:p>
          <a:p>
            <a:pPr marR="182880">
              <a:spcAft>
                <a:spcPts val="100"/>
              </a:spcAft>
            </a:pPr>
            <a:r>
              <a:rPr lang="en-US" sz="2000" b="1" dirty="0">
                <a:solidFill>
                  <a:srgbClr val="231F20"/>
                </a:solidFill>
                <a:ea typeface="Cambria" panose="02040503050406030204" pitchFamily="18" charset="0"/>
                <a:cs typeface="Cambria" panose="02040503050406030204" pitchFamily="18" charset="0"/>
              </a:rPr>
              <a:t>Marketing. </a:t>
            </a:r>
            <a:r>
              <a:rPr lang="en-US" sz="2000" dirty="0">
                <a:solidFill>
                  <a:srgbClr val="231F20"/>
                </a:solidFill>
                <a:ea typeface="Cambria" panose="02040503050406030204" pitchFamily="18" charset="0"/>
                <a:cs typeface="Cambria" panose="02040503050406030204" pitchFamily="18" charset="0"/>
              </a:rPr>
              <a:t>Pricing and promotion, e-business strategies, global competition strategies.</a:t>
            </a:r>
            <a:endParaRPr lang="en-US" sz="2000" dirty="0">
              <a:ea typeface="Cambria" panose="02040503050406030204" pitchFamily="18" charset="0"/>
              <a:cs typeface="Cambria" panose="02040503050406030204" pitchFamily="18" charset="0"/>
            </a:endParaRPr>
          </a:p>
          <a:p>
            <a:pPr marR="182880">
              <a:spcBef>
                <a:spcPts val="330"/>
              </a:spcBef>
              <a:spcAft>
                <a:spcPts val="100"/>
              </a:spcAft>
            </a:pPr>
            <a:r>
              <a:rPr lang="en-US" sz="2000" b="1" dirty="0">
                <a:solidFill>
                  <a:srgbClr val="231F20"/>
                </a:solidFill>
                <a:ea typeface="Cambria" panose="02040503050406030204" pitchFamily="18" charset="0"/>
                <a:cs typeface="Cambria" panose="02040503050406030204" pitchFamily="18" charset="0"/>
              </a:rPr>
              <a:t>MIS. </a:t>
            </a:r>
            <a:r>
              <a:rPr lang="en-US" sz="2000" dirty="0">
                <a:solidFill>
                  <a:srgbClr val="231F20"/>
                </a:solidFill>
                <a:ea typeface="Cambria" panose="02040503050406030204" pitchFamily="18" charset="0"/>
                <a:cs typeface="Cambria" panose="02040503050406030204" pitchFamily="18" charset="0"/>
              </a:rPr>
              <a:t>New/revised information systems, internet services.</a:t>
            </a:r>
            <a:endParaRPr lang="en-US" sz="2000" dirty="0">
              <a:ea typeface="Cambria" panose="02040503050406030204" pitchFamily="18" charset="0"/>
              <a:cs typeface="Cambria" panose="02040503050406030204" pitchFamily="18" charset="0"/>
            </a:endParaRPr>
          </a:p>
          <a:p>
            <a:pPr marR="182880">
              <a:spcBef>
                <a:spcPts val="325"/>
              </a:spcBef>
              <a:spcAft>
                <a:spcPts val="100"/>
              </a:spcAft>
            </a:pPr>
            <a:r>
              <a:rPr lang="en-US" sz="2000" b="1" dirty="0">
                <a:solidFill>
                  <a:srgbClr val="231F20"/>
                </a:solidFill>
                <a:ea typeface="Cambria" panose="02040503050406030204" pitchFamily="18" charset="0"/>
                <a:cs typeface="Cambria" panose="02040503050406030204" pitchFamily="18" charset="0"/>
              </a:rPr>
              <a:t>Operations. </a:t>
            </a:r>
            <a:r>
              <a:rPr lang="en-US" sz="2000" dirty="0">
                <a:solidFill>
                  <a:srgbClr val="231F20"/>
                </a:solidFill>
                <a:ea typeface="Cambria" panose="02040503050406030204" pitchFamily="18" charset="0"/>
                <a:cs typeface="Cambria" panose="02040503050406030204" pitchFamily="18" charset="0"/>
              </a:rPr>
              <a:t>Schedules, capacity planning, work assignments and workloads, inventory planning, make-or-buy decisions, outsourcing, project management.</a:t>
            </a:r>
            <a:endParaRPr lang="en-US" sz="2000" dirty="0">
              <a:ea typeface="Cambria" panose="02040503050406030204" pitchFamily="18" charset="0"/>
              <a:cs typeface="Cambria" panose="02040503050406030204" pitchFamily="18" charset="0"/>
            </a:endParaRPr>
          </a:p>
          <a:p>
            <a:pPr marR="182880">
              <a:spcBef>
                <a:spcPts val="310"/>
              </a:spcBef>
              <a:spcAft>
                <a:spcPts val="100"/>
              </a:spcAft>
            </a:pPr>
            <a:r>
              <a:rPr lang="en-US" sz="2000" b="1" dirty="0">
                <a:solidFill>
                  <a:srgbClr val="231F20"/>
                </a:solidFill>
                <a:ea typeface="Cambria" panose="02040503050406030204" pitchFamily="18" charset="0"/>
                <a:cs typeface="Cambria" panose="02040503050406030204" pitchFamily="18" charset="0"/>
              </a:rPr>
              <a:t>Product/service</a:t>
            </a:r>
            <a:r>
              <a:rPr lang="en-US" sz="2000" b="1" spc="-45" dirty="0">
                <a:solidFill>
                  <a:srgbClr val="231F20"/>
                </a:solidFill>
                <a:ea typeface="Cambria" panose="02040503050406030204" pitchFamily="18" charset="0"/>
                <a:cs typeface="Cambria" panose="02040503050406030204" pitchFamily="18" charset="0"/>
              </a:rPr>
              <a:t> </a:t>
            </a:r>
            <a:r>
              <a:rPr lang="en-US" sz="2000" b="1" dirty="0">
                <a:solidFill>
                  <a:srgbClr val="231F20"/>
                </a:solidFill>
                <a:ea typeface="Cambria" panose="02040503050406030204" pitchFamily="18" charset="0"/>
                <a:cs typeface="Cambria" panose="02040503050406030204" pitchFamily="18" charset="0"/>
              </a:rPr>
              <a:t>design.</a:t>
            </a:r>
            <a:r>
              <a:rPr lang="en-US" sz="2000" b="1" spc="-40" dirty="0">
                <a:solidFill>
                  <a:srgbClr val="231F20"/>
                </a:solidFill>
                <a:ea typeface="Cambria" panose="02040503050406030204" pitchFamily="18" charset="0"/>
                <a:cs typeface="Cambria" panose="02040503050406030204" pitchFamily="18" charset="0"/>
              </a:rPr>
              <a:t> </a:t>
            </a:r>
            <a:r>
              <a:rPr lang="en-US" sz="2000" dirty="0">
                <a:solidFill>
                  <a:srgbClr val="231F20"/>
                </a:solidFill>
                <a:ea typeface="Cambria" panose="02040503050406030204" pitchFamily="18" charset="0"/>
                <a:cs typeface="Cambria" panose="02040503050406030204" pitchFamily="18" charset="0"/>
              </a:rPr>
              <a:t>Revision</a:t>
            </a:r>
            <a:r>
              <a:rPr lang="en-US" sz="2000" spc="-15" dirty="0">
                <a:solidFill>
                  <a:srgbClr val="231F20"/>
                </a:solidFill>
                <a:ea typeface="Cambria" panose="02040503050406030204" pitchFamily="18" charset="0"/>
                <a:cs typeface="Cambria" panose="02040503050406030204" pitchFamily="18" charset="0"/>
              </a:rPr>
              <a:t> </a:t>
            </a:r>
            <a:r>
              <a:rPr lang="en-US" sz="2000" dirty="0">
                <a:solidFill>
                  <a:srgbClr val="231F20"/>
                </a:solidFill>
                <a:ea typeface="Cambria" panose="02040503050406030204" pitchFamily="18" charset="0"/>
                <a:cs typeface="Cambria" panose="02040503050406030204" pitchFamily="18" charset="0"/>
              </a:rPr>
              <a:t>of</a:t>
            </a:r>
            <a:r>
              <a:rPr lang="en-US" sz="2000" spc="-10" dirty="0">
                <a:solidFill>
                  <a:srgbClr val="231F20"/>
                </a:solidFill>
                <a:ea typeface="Cambria" panose="02040503050406030204" pitchFamily="18" charset="0"/>
                <a:cs typeface="Cambria" panose="02040503050406030204" pitchFamily="18" charset="0"/>
              </a:rPr>
              <a:t> </a:t>
            </a:r>
            <a:r>
              <a:rPr lang="en-US" sz="2000" dirty="0">
                <a:solidFill>
                  <a:srgbClr val="231F20"/>
                </a:solidFill>
                <a:ea typeface="Cambria" panose="02040503050406030204" pitchFamily="18" charset="0"/>
                <a:cs typeface="Cambria" panose="02040503050406030204" pitchFamily="18" charset="0"/>
              </a:rPr>
              <a:t>current</a:t>
            </a:r>
            <a:r>
              <a:rPr lang="en-US" sz="2000" spc="-15" dirty="0">
                <a:solidFill>
                  <a:srgbClr val="231F20"/>
                </a:solidFill>
                <a:ea typeface="Cambria" panose="02040503050406030204" pitchFamily="18" charset="0"/>
                <a:cs typeface="Cambria" panose="02040503050406030204" pitchFamily="18" charset="0"/>
              </a:rPr>
              <a:t> </a:t>
            </a:r>
            <a:r>
              <a:rPr lang="en-US" sz="2000" dirty="0">
                <a:solidFill>
                  <a:srgbClr val="231F20"/>
                </a:solidFill>
                <a:ea typeface="Cambria" panose="02040503050406030204" pitchFamily="18" charset="0"/>
                <a:cs typeface="Cambria" panose="02040503050406030204" pitchFamily="18" charset="0"/>
              </a:rPr>
              <a:t>features,</a:t>
            </a:r>
            <a:r>
              <a:rPr lang="en-US" sz="2000" spc="-15" dirty="0">
                <a:solidFill>
                  <a:srgbClr val="231F20"/>
                </a:solidFill>
                <a:ea typeface="Cambria" panose="02040503050406030204" pitchFamily="18" charset="0"/>
                <a:cs typeface="Cambria" panose="02040503050406030204" pitchFamily="18" charset="0"/>
              </a:rPr>
              <a:t> </a:t>
            </a:r>
            <a:r>
              <a:rPr lang="en-US" sz="2000" dirty="0">
                <a:solidFill>
                  <a:srgbClr val="231F20"/>
                </a:solidFill>
                <a:ea typeface="Cambria" panose="02040503050406030204" pitchFamily="18" charset="0"/>
                <a:cs typeface="Cambria" panose="02040503050406030204" pitchFamily="18" charset="0"/>
              </a:rPr>
              <a:t>design</a:t>
            </a:r>
            <a:r>
              <a:rPr lang="en-US" sz="2000" spc="-10" dirty="0">
                <a:solidFill>
                  <a:srgbClr val="231F20"/>
                </a:solidFill>
                <a:ea typeface="Cambria" panose="02040503050406030204" pitchFamily="18" charset="0"/>
                <a:cs typeface="Cambria" panose="02040503050406030204" pitchFamily="18" charset="0"/>
              </a:rPr>
              <a:t> </a:t>
            </a:r>
            <a:r>
              <a:rPr lang="en-US" sz="2000" dirty="0">
                <a:solidFill>
                  <a:srgbClr val="231F20"/>
                </a:solidFill>
                <a:ea typeface="Cambria" panose="02040503050406030204" pitchFamily="18" charset="0"/>
                <a:cs typeface="Cambria" panose="02040503050406030204" pitchFamily="18" charset="0"/>
              </a:rPr>
              <a:t>of</a:t>
            </a:r>
            <a:r>
              <a:rPr lang="en-US" sz="2000" spc="-15" dirty="0">
                <a:solidFill>
                  <a:srgbClr val="231F20"/>
                </a:solidFill>
                <a:ea typeface="Cambria" panose="02040503050406030204" pitchFamily="18" charset="0"/>
                <a:cs typeface="Cambria" panose="02040503050406030204" pitchFamily="18" charset="0"/>
              </a:rPr>
              <a:t> </a:t>
            </a:r>
            <a:r>
              <a:rPr lang="en-US" sz="2000" dirty="0">
                <a:solidFill>
                  <a:srgbClr val="231F20"/>
                </a:solidFill>
                <a:ea typeface="Cambria" panose="02040503050406030204" pitchFamily="18" charset="0"/>
                <a:cs typeface="Cambria" panose="02040503050406030204" pitchFamily="18" charset="0"/>
              </a:rPr>
              <a:t>new</a:t>
            </a:r>
            <a:r>
              <a:rPr lang="en-US" sz="2000" spc="-15" dirty="0">
                <a:solidFill>
                  <a:srgbClr val="231F20"/>
                </a:solidFill>
                <a:ea typeface="Cambria" panose="02040503050406030204" pitchFamily="18" charset="0"/>
                <a:cs typeface="Cambria" panose="02040503050406030204" pitchFamily="18" charset="0"/>
              </a:rPr>
              <a:t> </a:t>
            </a:r>
            <a:r>
              <a:rPr lang="en-US" sz="2000" dirty="0">
                <a:solidFill>
                  <a:srgbClr val="231F20"/>
                </a:solidFill>
                <a:ea typeface="Cambria" panose="02040503050406030204" pitchFamily="18" charset="0"/>
                <a:cs typeface="Cambria" panose="02040503050406030204" pitchFamily="18" charset="0"/>
              </a:rPr>
              <a:t>products</a:t>
            </a:r>
            <a:r>
              <a:rPr lang="en-US" sz="2000" spc="-10" dirty="0">
                <a:solidFill>
                  <a:srgbClr val="231F20"/>
                </a:solidFill>
                <a:ea typeface="Cambria" panose="02040503050406030204" pitchFamily="18" charset="0"/>
                <a:cs typeface="Cambria" panose="02040503050406030204" pitchFamily="18" charset="0"/>
              </a:rPr>
              <a:t> </a:t>
            </a:r>
            <a:r>
              <a:rPr lang="en-US" sz="2000" dirty="0">
                <a:solidFill>
                  <a:srgbClr val="231F20"/>
                </a:solidFill>
                <a:ea typeface="Cambria" panose="02040503050406030204" pitchFamily="18" charset="0"/>
                <a:cs typeface="Cambria" panose="02040503050406030204" pitchFamily="18" charset="0"/>
              </a:rPr>
              <a:t>or</a:t>
            </a:r>
            <a:r>
              <a:rPr lang="en-US" sz="2000" spc="-15" dirty="0">
                <a:solidFill>
                  <a:srgbClr val="231F20"/>
                </a:solidFill>
                <a:ea typeface="Cambria" panose="02040503050406030204" pitchFamily="18" charset="0"/>
                <a:cs typeface="Cambria" panose="02040503050406030204" pitchFamily="18" charset="0"/>
              </a:rPr>
              <a:t> </a:t>
            </a:r>
            <a:r>
              <a:rPr lang="en-US" sz="2000" dirty="0">
                <a:solidFill>
                  <a:srgbClr val="231F20"/>
                </a:solidFill>
                <a:ea typeface="Cambria" panose="02040503050406030204" pitchFamily="18" charset="0"/>
                <a:cs typeface="Cambria" panose="02040503050406030204" pitchFamily="18" charset="0"/>
              </a:rPr>
              <a:t>services.</a:t>
            </a:r>
            <a:endParaRPr lang="en-US" sz="2000" dirty="0">
              <a:ea typeface="Cambria" panose="02040503050406030204" pitchFamily="18" charset="0"/>
              <a:cs typeface="Cambria" panose="02040503050406030204" pitchFamily="18" charset="0"/>
            </a:endParaRPr>
          </a:p>
        </p:txBody>
      </p:sp>
    </p:spTree>
    <p:extLst>
      <p:ext uri="{BB962C8B-B14F-4D97-AF65-F5344CB8AC3E}">
        <p14:creationId xmlns:p14="http://schemas.microsoft.com/office/powerpoint/2010/main" val="23928969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Forecast Uses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3.1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Plan the system</a:t>
            </a:r>
          </a:p>
          <a:p>
            <a:pPr lvl="1">
              <a:spcBef>
                <a:spcPts val="0"/>
              </a:spcBef>
            </a:pPr>
            <a:r>
              <a:rPr lang="en-US" sz="2200" dirty="0"/>
              <a:t>Generally involves long-range plans related to:</a:t>
            </a:r>
          </a:p>
          <a:p>
            <a:pPr lvl="2">
              <a:spcBef>
                <a:spcPts val="0"/>
              </a:spcBef>
              <a:spcAft>
                <a:spcPts val="300"/>
              </a:spcAft>
            </a:pPr>
            <a:r>
              <a:rPr lang="en-US" dirty="0"/>
              <a:t>Types of products and services to offer</a:t>
            </a:r>
          </a:p>
          <a:p>
            <a:pPr lvl="2">
              <a:spcBef>
                <a:spcPts val="0"/>
              </a:spcBef>
              <a:spcAft>
                <a:spcPts val="300"/>
              </a:spcAft>
            </a:pPr>
            <a:r>
              <a:rPr lang="en-US" dirty="0"/>
              <a:t>Facility and equipment levels</a:t>
            </a:r>
          </a:p>
          <a:p>
            <a:pPr lvl="2">
              <a:spcBef>
                <a:spcPts val="0"/>
              </a:spcBef>
              <a:spcAft>
                <a:spcPts val="300"/>
              </a:spcAft>
            </a:pPr>
            <a:r>
              <a:rPr lang="en-US" dirty="0"/>
              <a:t>Facility location</a:t>
            </a:r>
          </a:p>
          <a:p>
            <a:r>
              <a:rPr lang="en-US" b="1" dirty="0"/>
              <a:t>Plan the use of the system</a:t>
            </a:r>
          </a:p>
          <a:p>
            <a:pPr lvl="1">
              <a:spcBef>
                <a:spcPts val="0"/>
              </a:spcBef>
            </a:pPr>
            <a:r>
              <a:rPr lang="en-US" sz="2200" dirty="0"/>
              <a:t>Generally involves short- and medium-range plans related to:</a:t>
            </a:r>
          </a:p>
          <a:p>
            <a:pPr lvl="2">
              <a:spcBef>
                <a:spcPts val="0"/>
              </a:spcBef>
              <a:spcAft>
                <a:spcPts val="300"/>
              </a:spcAft>
            </a:pPr>
            <a:r>
              <a:rPr lang="en-US" dirty="0"/>
              <a:t>Inventory management</a:t>
            </a:r>
          </a:p>
          <a:p>
            <a:pPr lvl="2">
              <a:spcBef>
                <a:spcPts val="0"/>
              </a:spcBef>
              <a:spcAft>
                <a:spcPts val="300"/>
              </a:spcAft>
            </a:pPr>
            <a:r>
              <a:rPr lang="en-US" dirty="0"/>
              <a:t>Workforce levels</a:t>
            </a:r>
          </a:p>
          <a:p>
            <a:pPr lvl="2">
              <a:spcBef>
                <a:spcPts val="0"/>
              </a:spcBef>
              <a:spcAft>
                <a:spcPts val="300"/>
              </a:spcAft>
            </a:pPr>
            <a:r>
              <a:rPr lang="en-US" dirty="0"/>
              <a:t>Purchasing</a:t>
            </a:r>
          </a:p>
          <a:p>
            <a:pPr lvl="2">
              <a:spcBef>
                <a:spcPts val="0"/>
              </a:spcBef>
              <a:spcAft>
                <a:spcPts val="300"/>
              </a:spcAft>
            </a:pPr>
            <a:r>
              <a:rPr lang="en-US" dirty="0"/>
              <a:t>Production</a:t>
            </a:r>
          </a:p>
          <a:p>
            <a:pPr lvl="2">
              <a:spcBef>
                <a:spcPts val="0"/>
              </a:spcBef>
              <a:spcAft>
                <a:spcPts val="300"/>
              </a:spcAft>
            </a:pPr>
            <a:r>
              <a:rPr lang="en-US" dirty="0"/>
              <a:t>Budgeting</a:t>
            </a:r>
          </a:p>
          <a:p>
            <a:pPr lvl="2">
              <a:spcBef>
                <a:spcPts val="0"/>
              </a:spcBef>
              <a:spcAft>
                <a:spcPts val="300"/>
              </a:spcAft>
            </a:pPr>
            <a:r>
              <a:rPr lang="en-US" dirty="0"/>
              <a:t>Scheduling</a:t>
            </a:r>
          </a:p>
        </p:txBody>
      </p:sp>
    </p:spTree>
    <p:extLst>
      <p:ext uri="{BB962C8B-B14F-4D97-AF65-F5344CB8AC3E}">
        <p14:creationId xmlns:p14="http://schemas.microsoft.com/office/powerpoint/2010/main" val="3072958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Features Common to All Forecasts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3.1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457200" indent="-457200">
              <a:spcBef>
                <a:spcPts val="1200"/>
              </a:spcBef>
              <a:buFontTx/>
              <a:buAutoNum type="arabicPeriod"/>
            </a:pPr>
            <a:r>
              <a:rPr lang="en-US" dirty="0"/>
              <a:t>Techniques assume some underlying causal system that existed in the past will persist into the future</a:t>
            </a:r>
          </a:p>
          <a:p>
            <a:pPr marL="457200" indent="-457200">
              <a:spcBef>
                <a:spcPts val="1200"/>
              </a:spcBef>
              <a:buFontTx/>
              <a:buAutoNum type="arabicPeriod"/>
            </a:pPr>
            <a:r>
              <a:rPr lang="en-US" dirty="0"/>
              <a:t>Forecasts are not perfect</a:t>
            </a:r>
          </a:p>
          <a:p>
            <a:pPr marL="457200" indent="-457200">
              <a:spcBef>
                <a:spcPts val="1200"/>
              </a:spcBef>
              <a:buFontTx/>
              <a:buAutoNum type="arabicPeriod"/>
            </a:pPr>
            <a:r>
              <a:rPr lang="en-US" dirty="0"/>
              <a:t>Forecasts for groups of items are more accurate than those for individual items</a:t>
            </a:r>
          </a:p>
          <a:p>
            <a:pPr marL="457200" indent="-457200">
              <a:spcBef>
                <a:spcPts val="1200"/>
              </a:spcBef>
              <a:buFontTx/>
              <a:buAutoNum type="arabicPeriod"/>
            </a:pPr>
            <a:r>
              <a:rPr lang="en-US" dirty="0"/>
              <a:t>Forecast accuracy decreases as the forecasting horizon increases</a:t>
            </a:r>
          </a:p>
        </p:txBody>
      </p:sp>
    </p:spTree>
    <p:extLst>
      <p:ext uri="{BB962C8B-B14F-4D97-AF65-F5344CB8AC3E}">
        <p14:creationId xmlns:p14="http://schemas.microsoft.com/office/powerpoint/2010/main" val="29021626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Forecasts Are Not Perfect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3.2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0" lvl="1" indent="0">
              <a:spcBef>
                <a:spcPts val="600"/>
              </a:spcBef>
              <a:buNone/>
            </a:pPr>
            <a:r>
              <a:rPr lang="en-US" dirty="0">
                <a:solidFill>
                  <a:schemeClr val="tx1"/>
                </a:solidFill>
              </a:rPr>
              <a:t>Forecasts are not perfect:</a:t>
            </a:r>
          </a:p>
          <a:p>
            <a:pPr marL="347472" lvl="2" indent="-347472">
              <a:spcBef>
                <a:spcPts val="600"/>
              </a:spcBef>
            </a:pPr>
            <a:r>
              <a:rPr lang="en-US" sz="2400" dirty="0"/>
              <a:t>Because random variation is always present, there will always be some residual error, even if all other factors have been accounted for.</a:t>
            </a:r>
          </a:p>
        </p:txBody>
      </p:sp>
    </p:spTree>
    <p:extLst>
      <p:ext uri="{BB962C8B-B14F-4D97-AF65-F5344CB8AC3E}">
        <p14:creationId xmlns:p14="http://schemas.microsoft.com/office/powerpoint/2010/main" val="11959180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Elements of a Good Forecast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3.3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533400" indent="-533400">
              <a:spcBef>
                <a:spcPts val="600"/>
              </a:spcBef>
            </a:pPr>
            <a:r>
              <a:rPr lang="en-US" dirty="0"/>
              <a:t>The forecast</a:t>
            </a:r>
          </a:p>
          <a:p>
            <a:pPr marL="347472" indent="-347472">
              <a:spcBef>
                <a:spcPts val="600"/>
              </a:spcBef>
              <a:buFont typeface="Arial" panose="020B0604020202020204" pitchFamily="34" charset="0"/>
              <a:buChar char="•"/>
            </a:pPr>
            <a:r>
              <a:rPr lang="en-US" dirty="0"/>
              <a:t>Should be </a:t>
            </a:r>
            <a:r>
              <a:rPr lang="en-US" i="1" dirty="0"/>
              <a:t>timely</a:t>
            </a:r>
          </a:p>
          <a:p>
            <a:pPr marL="347472" indent="-347472">
              <a:spcBef>
                <a:spcPts val="600"/>
              </a:spcBef>
              <a:buFont typeface="Arial" panose="020B0604020202020204" pitchFamily="34" charset="0"/>
              <a:buChar char="•"/>
            </a:pPr>
            <a:r>
              <a:rPr lang="en-US" dirty="0"/>
              <a:t>Should be </a:t>
            </a:r>
            <a:r>
              <a:rPr lang="en-US" i="1" dirty="0"/>
              <a:t>accurate</a:t>
            </a:r>
          </a:p>
          <a:p>
            <a:pPr marL="347472" indent="-347472">
              <a:spcBef>
                <a:spcPts val="600"/>
              </a:spcBef>
              <a:buFont typeface="Arial" panose="020B0604020202020204" pitchFamily="34" charset="0"/>
              <a:buChar char="•"/>
            </a:pPr>
            <a:r>
              <a:rPr lang="en-US" dirty="0"/>
              <a:t>Should be </a:t>
            </a:r>
            <a:r>
              <a:rPr lang="en-US" i="1" dirty="0"/>
              <a:t>reliable</a:t>
            </a:r>
          </a:p>
          <a:p>
            <a:pPr marL="347472" indent="-347472">
              <a:spcBef>
                <a:spcPts val="600"/>
              </a:spcBef>
              <a:buFont typeface="Arial" panose="020B0604020202020204" pitchFamily="34" charset="0"/>
              <a:buChar char="•"/>
            </a:pPr>
            <a:r>
              <a:rPr lang="en-US" dirty="0"/>
              <a:t>Should be expressed in </a:t>
            </a:r>
            <a:r>
              <a:rPr lang="en-US" i="1" dirty="0"/>
              <a:t>meaningful units</a:t>
            </a:r>
          </a:p>
          <a:p>
            <a:pPr marL="347472" indent="-347472">
              <a:spcBef>
                <a:spcPts val="600"/>
              </a:spcBef>
              <a:buFont typeface="Arial" panose="020B0604020202020204" pitchFamily="34" charset="0"/>
              <a:buChar char="•"/>
            </a:pPr>
            <a:r>
              <a:rPr lang="en-US" dirty="0"/>
              <a:t>Should be </a:t>
            </a:r>
            <a:r>
              <a:rPr lang="en-US" i="1" dirty="0"/>
              <a:t>in writing</a:t>
            </a:r>
          </a:p>
          <a:p>
            <a:pPr marL="347472" indent="-347472">
              <a:spcBef>
                <a:spcPts val="600"/>
              </a:spcBef>
              <a:buFont typeface="Arial" panose="020B0604020202020204" pitchFamily="34" charset="0"/>
              <a:buChar char="•"/>
            </a:pPr>
            <a:r>
              <a:rPr lang="en-US" dirty="0"/>
              <a:t>Technique should be </a:t>
            </a:r>
            <a:r>
              <a:rPr lang="en-US" i="1" dirty="0"/>
              <a:t>simple to understand and use</a:t>
            </a:r>
          </a:p>
          <a:p>
            <a:pPr marL="347472" indent="-347472">
              <a:spcBef>
                <a:spcPts val="600"/>
              </a:spcBef>
              <a:buFont typeface="Arial" panose="020B0604020202020204" pitchFamily="34" charset="0"/>
              <a:buChar char="•"/>
            </a:pPr>
            <a:r>
              <a:rPr lang="en-US" dirty="0"/>
              <a:t>Should be </a:t>
            </a:r>
            <a:r>
              <a:rPr lang="en-US" i="1" dirty="0"/>
              <a:t>cost-effective</a:t>
            </a:r>
          </a:p>
        </p:txBody>
      </p:sp>
    </p:spTree>
    <p:extLst>
      <p:ext uri="{BB962C8B-B14F-4D97-AF65-F5344CB8AC3E}">
        <p14:creationId xmlns:p14="http://schemas.microsoft.com/office/powerpoint/2010/main" val="4222253844"/>
      </p:ext>
    </p:extLst>
  </p:cSld>
  <p:clrMapOvr>
    <a:masterClrMapping/>
  </p:clrMapOvr>
</p:sld>
</file>

<file path=ppt/theme/theme1.xml><?xml version="1.0" encoding="utf-8"?>
<a:theme xmlns:a="http://schemas.openxmlformats.org/drawingml/2006/main" name="Title Slides 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84F6219E-3D47-41AC-9893-1108D06AA07D}"/>
    </a:ext>
  </a:extLst>
</a:theme>
</file>

<file path=ppt/theme/theme2.xml><?xml version="1.0" encoding="utf-8"?>
<a:theme xmlns:a="http://schemas.openxmlformats.org/drawingml/2006/main" name="MainContentSlideMaster">
  <a:themeElements>
    <a:clrScheme name="Custom 127">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B385948E-CF34-4CE8-9AC7-28DE40FDC656}"/>
    </a:ext>
  </a:extLst>
</a:theme>
</file>

<file path=ppt/theme/theme3.xml><?xml version="1.0" encoding="utf-8"?>
<a:theme xmlns:a="http://schemas.openxmlformats.org/drawingml/2006/main" name="Closing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FEE61EC3-6634-45B5-BF77-FBC9B835BC79}"/>
    </a:ext>
  </a:extLst>
</a:theme>
</file>

<file path=ppt/theme/theme4.xml><?xml version="1.0" encoding="utf-8"?>
<a:theme xmlns:a="http://schemas.openxmlformats.org/drawingml/2006/main" name="DividerSlide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A15A20A0-BEE6-47A5-BC6B-F87134FBF13C}"/>
    </a:ext>
  </a:extLst>
</a:theme>
</file>

<file path=ppt/theme/theme5.xml><?xml version="1.0" encoding="utf-8"?>
<a:theme xmlns:a="http://schemas.openxmlformats.org/drawingml/2006/main" name="ImageDescriptionAppendixSlideMaster">
  <a:themeElements>
    <a:clrScheme name="Custom 12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22313DF8-AA3F-4A8D-9652-6DDC53D759ED}"/>
    </a:ext>
  </a:extLst>
</a:theme>
</file>

<file path=ppt/theme/theme6.xml><?xml version="1.0" encoding="utf-8"?>
<a:theme xmlns:a="http://schemas.openxmlformats.org/drawingml/2006/main" name="1_Closing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FEE61EC3-6634-45B5-BF77-FBC9B835BC79}"/>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MHHE_Generic Accessible PPT Template_Editorial_v9_2019</Template>
  <TotalTime>804</TotalTime>
  <Words>2251</Words>
  <Application>Microsoft Office PowerPoint</Application>
  <PresentationFormat>On-screen Show (4:3)</PresentationFormat>
  <Paragraphs>373</Paragraphs>
  <Slides>44</Slides>
  <Notes>1</Notes>
  <HiddenSlides>2</HiddenSlides>
  <MMClips>0</MMClips>
  <ScaleCrop>false</ScaleCrop>
  <HeadingPairs>
    <vt:vector size="8" baseType="variant">
      <vt:variant>
        <vt:lpstr>Fonts Used</vt:lpstr>
      </vt:variant>
      <vt:variant>
        <vt:i4>3</vt:i4>
      </vt:variant>
      <vt:variant>
        <vt:lpstr>Theme</vt:lpstr>
      </vt:variant>
      <vt:variant>
        <vt:i4>6</vt:i4>
      </vt:variant>
      <vt:variant>
        <vt:lpstr>Embedded OLE Servers</vt:lpstr>
      </vt:variant>
      <vt:variant>
        <vt:i4>1</vt:i4>
      </vt:variant>
      <vt:variant>
        <vt:lpstr>Slide Titles</vt:lpstr>
      </vt:variant>
      <vt:variant>
        <vt:i4>44</vt:i4>
      </vt:variant>
    </vt:vector>
  </HeadingPairs>
  <TitlesOfParts>
    <vt:vector size="54" baseType="lpstr">
      <vt:lpstr>Arial</vt:lpstr>
      <vt:lpstr>Calibri</vt:lpstr>
      <vt:lpstr>Cambria</vt:lpstr>
      <vt:lpstr>Title Slides Master</vt:lpstr>
      <vt:lpstr>MainContentSlideMaster</vt:lpstr>
      <vt:lpstr>ClosingMaster</vt:lpstr>
      <vt:lpstr>DividerSlideMaster</vt:lpstr>
      <vt:lpstr>ImageDescriptionAppendixSlideMaster</vt:lpstr>
      <vt:lpstr>1_ClosingMaster</vt:lpstr>
      <vt:lpstr>Equation</vt:lpstr>
      <vt:lpstr>Chapter 3</vt:lpstr>
      <vt:lpstr>Chapter 3: Learning Objectives</vt:lpstr>
      <vt:lpstr>Forecast</vt:lpstr>
      <vt:lpstr>Two Important Aspects of Forecasts</vt:lpstr>
      <vt:lpstr>Forecasts in Business Organizations</vt:lpstr>
      <vt:lpstr>Forecast Uses</vt:lpstr>
      <vt:lpstr>Features Common to All Forecasts</vt:lpstr>
      <vt:lpstr>Forecasts Are Not Perfect</vt:lpstr>
      <vt:lpstr>Elements of a Good Forecast</vt:lpstr>
      <vt:lpstr>Steps in the Forecasting Process</vt:lpstr>
      <vt:lpstr>Forecasting Approaches</vt:lpstr>
      <vt:lpstr>Qualitative Forecasts</vt:lpstr>
      <vt:lpstr>Time-Series Forecasts</vt:lpstr>
      <vt:lpstr>Time-Series Behaviors</vt:lpstr>
      <vt:lpstr>Trends and Seasonality</vt:lpstr>
      <vt:lpstr>Cycles and Variations</vt:lpstr>
      <vt:lpstr>Time-Series Forecasting - Naïve Forecast</vt:lpstr>
      <vt:lpstr>Time-Series Forecasting - Averaging</vt:lpstr>
      <vt:lpstr>Moving Average 1</vt:lpstr>
      <vt:lpstr>Moving Average 2</vt:lpstr>
      <vt:lpstr>Weighted Moving Average</vt:lpstr>
      <vt:lpstr>Exponential Smoothing</vt:lpstr>
      <vt:lpstr>Linear Trend</vt:lpstr>
      <vt:lpstr>Estimating Slope and Intercept</vt:lpstr>
      <vt:lpstr>Trend-Adjusted Exponential Smoothing 1</vt:lpstr>
      <vt:lpstr>Trend-Adjusted Exponential Smoothing 2</vt:lpstr>
      <vt:lpstr>Techniques for Seasonality</vt:lpstr>
      <vt:lpstr>Seasonal Relatives</vt:lpstr>
      <vt:lpstr>Associative Forecasting Techniques</vt:lpstr>
      <vt:lpstr>Simple Linear Regression</vt:lpstr>
      <vt:lpstr>Least Squares Line</vt:lpstr>
      <vt:lpstr>Correlation Coefficient</vt:lpstr>
      <vt:lpstr>Simple Linear Regression Assumptions</vt:lpstr>
      <vt:lpstr>Issues to Consider:</vt:lpstr>
      <vt:lpstr>Forecast Accuracy and Control</vt:lpstr>
      <vt:lpstr>Forecast Accuracy Metrics</vt:lpstr>
      <vt:lpstr>Forecast Error Calculation</vt:lpstr>
      <vt:lpstr>Monitoring the Forecast</vt:lpstr>
      <vt:lpstr>Control Chart Construction</vt:lpstr>
      <vt:lpstr>Choosing a Forecasting Technique</vt:lpstr>
      <vt:lpstr>Operations Strategy</vt:lpstr>
      <vt:lpstr>End of Main Content</vt:lpstr>
      <vt:lpstr>Accessibility Content: Text Alternatives for Images</vt:lpstr>
      <vt:lpstr>Control Chart Construction - Text Alternative</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of Four Title Slide Options</dc:title>
  <dc:creator>Prasanna kumar. Tripathy</dc:creator>
  <cp:keywords>PPT</cp:keywords>
  <cp:lastModifiedBy>Beena Adhikari</cp:lastModifiedBy>
  <cp:revision>176</cp:revision>
  <dcterms:created xsi:type="dcterms:W3CDTF">2019-07-27T05:34:11Z</dcterms:created>
  <dcterms:modified xsi:type="dcterms:W3CDTF">2020-05-08T14:54:00Z</dcterms:modified>
</cp:coreProperties>
</file>