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 id="2147483691" r:id="rId2"/>
    <p:sldMasterId id="2147483684" r:id="rId3"/>
    <p:sldMasterId id="2147483686" r:id="rId4"/>
    <p:sldMasterId id="2147483701" r:id="rId5"/>
    <p:sldMasterId id="2147483705" r:id="rId6"/>
  </p:sldMasterIdLst>
  <p:notesMasterIdLst>
    <p:notesMasterId r:id="rId52"/>
  </p:notesMasterIdLst>
  <p:sldIdLst>
    <p:sldId id="256" r:id="rId7"/>
    <p:sldId id="266" r:id="rId8"/>
    <p:sldId id="291"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70"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 id="361" r:id="rId38"/>
    <p:sldId id="362" r:id="rId39"/>
    <p:sldId id="363" r:id="rId40"/>
    <p:sldId id="364" r:id="rId41"/>
    <p:sldId id="365" r:id="rId42"/>
    <p:sldId id="398" r:id="rId43"/>
    <p:sldId id="366" r:id="rId44"/>
    <p:sldId id="367" r:id="rId45"/>
    <p:sldId id="368" r:id="rId46"/>
    <p:sldId id="369" r:id="rId47"/>
    <p:sldId id="260" r:id="rId48"/>
    <p:sldId id="289" r:id="rId49"/>
    <p:sldId id="396" r:id="rId50"/>
    <p:sldId id="397"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403750A-5F0F-4676-8E81-AA1C70853B4F}">
          <p14:sldIdLst>
            <p14:sldId id="256"/>
            <p14:sldId id="266"/>
            <p14:sldId id="291"/>
            <p14:sldId id="333"/>
            <p14:sldId id="334"/>
            <p14:sldId id="335"/>
            <p14:sldId id="336"/>
            <p14:sldId id="337"/>
            <p14:sldId id="338"/>
            <p14:sldId id="339"/>
            <p14:sldId id="340"/>
            <p14:sldId id="341"/>
            <p14:sldId id="342"/>
            <p14:sldId id="343"/>
            <p14:sldId id="344"/>
            <p14:sldId id="370"/>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98"/>
            <p14:sldId id="366"/>
            <p14:sldId id="367"/>
            <p14:sldId id="368"/>
            <p14:sldId id="369"/>
            <p14:sldId id="260"/>
          </p14:sldIdLst>
        </p14:section>
        <p14:section name="Appendix: Image Descriptions for Unsighted Students" id="{4186C2CC-BF18-4670-91DA-FD69CD5035D8}">
          <p14:sldIdLst>
            <p14:sldId id="289"/>
            <p14:sldId id="396"/>
            <p14:sldId id="397"/>
          </p14:sldIdLst>
        </p14:section>
      </p14:sectionLst>
    </p:ext>
    <p:ext uri="{EFAFB233-063F-42B5-8137-9DF3F51BA10A}">
      <p15:sldGuideLst xmlns:p15="http://schemas.microsoft.com/office/powerpoint/2012/main">
        <p15:guide id="2" pos="3264" userDrawn="1">
          <p15:clr>
            <a:srgbClr val="A4A3A4"/>
          </p15:clr>
        </p15:guide>
        <p15:guide id="3" orient="horz" pos="2256" userDrawn="1">
          <p15:clr>
            <a:srgbClr val="A4A3A4"/>
          </p15:clr>
        </p15:guide>
        <p15:guide id="4" pos="56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poren, Laura" initials="CL" lastIdx="4" clrIdx="0">
    <p:extLst>
      <p:ext uri="{19B8F6BF-5375-455C-9EA6-DF929625EA0E}">
        <p15:presenceInfo xmlns:p15="http://schemas.microsoft.com/office/powerpoint/2012/main" userId="S-1-5-21-1645522239-1123561945-839522115-1006658" providerId="AD"/>
      </p:ext>
    </p:extLst>
  </p:cmAuthor>
  <p:cmAuthor id="2" name="Ciporen, Laura" initials="CL [2]" lastIdx="2" clrIdx="1">
    <p:extLst>
      <p:ext uri="{19B8F6BF-5375-455C-9EA6-DF929625EA0E}">
        <p15:presenceInfo xmlns:p15="http://schemas.microsoft.com/office/powerpoint/2012/main" userId="S::laura.ciporen@mheducation.com::567f631f-0624-4179-9d16-569ddce488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3D2"/>
    <a:srgbClr val="DDD9C3"/>
    <a:srgbClr val="D1CBAF"/>
    <a:srgbClr val="C8BEA0"/>
    <a:srgbClr val="C4BD97"/>
    <a:srgbClr val="066568"/>
    <a:srgbClr val="0057AD"/>
    <a:srgbClr val="692146"/>
    <a:srgbClr val="FFB600"/>
    <a:srgbClr val="FFE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3073" autoAdjust="0"/>
  </p:normalViewPr>
  <p:slideViewPr>
    <p:cSldViewPr snapToGrid="0" showGuides="1">
      <p:cViewPr varScale="1">
        <p:scale>
          <a:sx n="90" d="100"/>
          <a:sy n="90" d="100"/>
        </p:scale>
        <p:origin x="282" y="90"/>
      </p:cViewPr>
      <p:guideLst>
        <p:guide pos="3264"/>
        <p:guide orient="horz" pos="2256"/>
        <p:guide pos="5640"/>
      </p:guideLst>
    </p:cSldViewPr>
  </p:slideViewPr>
  <p:outlineViewPr>
    <p:cViewPr>
      <p:scale>
        <a:sx n="33" d="100"/>
        <a:sy n="33" d="100"/>
      </p:scale>
      <p:origin x="0" y="4182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commentAuthors" Target="commentAuthors.xml"/><Relationship Id="rId5" Type="http://schemas.openxmlformats.org/officeDocument/2006/relationships/slideMaster" Target="slideMasters/slideMaster5.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8751B6-816D-453D-9AB0-FB5BDE553EAC}" type="datetimeFigureOut">
              <a:rPr lang="en-US" smtClean="0"/>
              <a:t>5/8/2020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8B88-7B19-4444-8C00-276D3F703348}" type="slidenum">
              <a:rPr lang="en-US" smtClean="0"/>
              <a:t>‹#›</a:t>
            </a:fld>
            <a:endParaRPr lang="en-US"/>
          </a:p>
        </p:txBody>
      </p:sp>
    </p:spTree>
    <p:extLst>
      <p:ext uri="{BB962C8B-B14F-4D97-AF65-F5344CB8AC3E}">
        <p14:creationId xmlns:p14="http://schemas.microsoft.com/office/powerpoint/2010/main" val="381687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0"/>
              </a:spcAft>
              <a:defRPr/>
            </a:pPr>
            <a:endParaRPr lang="en-US" dirty="0"/>
          </a:p>
        </p:txBody>
      </p:sp>
      <p:sp>
        <p:nvSpPr>
          <p:cNvPr id="4" name="Slide Number Placeholder 3"/>
          <p:cNvSpPr>
            <a:spLocks noGrp="1"/>
          </p:cNvSpPr>
          <p:nvPr>
            <p:ph type="sldNum" sz="quarter" idx="10"/>
          </p:nvPr>
        </p:nvSpPr>
        <p:spPr/>
        <p:txBody>
          <a:bodyPr/>
          <a:lstStyle/>
          <a:p>
            <a:fld id="{29DB8B88-7B19-4444-8C00-276D3F703348}" type="slidenum">
              <a:rPr lang="en-US" smtClean="0"/>
              <a:t>2</a:t>
            </a:fld>
            <a:endParaRPr lang="en-US"/>
          </a:p>
        </p:txBody>
      </p:sp>
    </p:spTree>
    <p:extLst>
      <p:ext uri="{BB962C8B-B14F-4D97-AF65-F5344CB8AC3E}">
        <p14:creationId xmlns:p14="http://schemas.microsoft.com/office/powerpoint/2010/main" val="3856918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346105" y="2099014"/>
            <a:ext cx="3863458" cy="3863458"/>
            <a:chOff x="331115" y="2099014"/>
            <a:chExt cx="3863458" cy="3863458"/>
          </a:xfrm>
        </p:grpSpPr>
        <p:sp>
          <p:nvSpPr>
            <p:cNvPr id="13" name="Rectangle 12">
              <a:extLst>
                <a:ext uri="{FF2B5EF4-FFF2-40B4-BE49-F238E27FC236}">
                  <a16:creationId xmlns:a16="http://schemas.microsoft.com/office/drawing/2014/main" id="{FD9DDEA9-6897-2B48-BA6A-9075880AA615}"/>
                </a:ext>
              </a:extLst>
            </p:cNvPr>
            <p:cNvSpPr/>
            <p:nvPr userDrawn="1"/>
          </p:nvSpPr>
          <p:spPr>
            <a:xfrm>
              <a:off x="331115" y="2099014"/>
              <a:ext cx="3863458" cy="386345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2AD1ADE-6D88-5C48-9EEF-7E081C733011}"/>
                </a:ext>
              </a:extLst>
            </p:cNvPr>
            <p:cNvSpPr/>
            <p:nvPr userDrawn="1"/>
          </p:nvSpPr>
          <p:spPr>
            <a:xfrm>
              <a:off x="467612" y="2368353"/>
              <a:ext cx="3457621" cy="3457621"/>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599258" y="2898475"/>
              <a:ext cx="2793799" cy="2792652"/>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p:ph type="ctrTitle" hasCustomPrompt="1"/>
          </p:nvPr>
        </p:nvSpPr>
        <p:spPr>
          <a:xfrm>
            <a:off x="621792" y="3140014"/>
            <a:ext cx="2788920" cy="1157665"/>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p:ph type="subTitle" idx="1" hasCustomPrompt="1"/>
          </p:nvPr>
        </p:nvSpPr>
        <p:spPr>
          <a:xfrm>
            <a:off x="621792" y="4261103"/>
            <a:ext cx="2788920" cy="612821"/>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p:ph type="body" sz="quarter" idx="10" hasCustomPrompt="1"/>
          </p:nvPr>
        </p:nvSpPr>
        <p:spPr>
          <a:xfrm>
            <a:off x="621792" y="5093208"/>
            <a:ext cx="2788920" cy="576185"/>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8AC4EEC4-5547-4185-92E7-A6CAF888043F}"/>
              </a:ext>
            </a:extLst>
          </p:cNvPr>
          <p:cNvSpPr>
            <a:spLocks noGrp="1"/>
          </p:cNvSpPr>
          <p:nvPr>
            <p:ph type="ftr" sz="quarter" idx="12"/>
          </p:nvPr>
        </p:nvSpPr>
        <p:spPr>
          <a:xfrm>
            <a:off x="0" y="6478438"/>
            <a:ext cx="9144000" cy="374266"/>
          </a:xfrm>
        </p:spPr>
        <p:txBody>
          <a:bodyPr/>
          <a:lstStyle>
            <a:lvl1pPr algn="ctr">
              <a:defRPr>
                <a:solidFill>
                  <a:schemeClr val="tx1">
                    <a:lumMod val="50000"/>
                    <a:lumOff val="50000"/>
                  </a:schemeClr>
                </a:solidFill>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001655917"/>
      </p:ext>
    </p:extLst>
  </p:cSld>
  <p:clrMapOvr>
    <a:masterClrMapping/>
  </p:clrMapOvr>
  <p:extLst mod="1">
    <p:ext uri="{DCECCB84-F9BA-43D5-87BE-67443E8EF086}">
      <p15:sldGuideLst xmlns:p15="http://schemas.microsoft.com/office/powerpoint/2012/main">
        <p15:guide id="1" orient="horz" pos="957">
          <p15:clr>
            <a:srgbClr val="FBAE40"/>
          </p15:clr>
        </p15:guide>
        <p15:guide id="2" orient="horz" pos="41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706143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03399681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Slide">
    <p:spTree>
      <p:nvGrpSpPr>
        <p:cNvPr id="1" name=""/>
        <p:cNvGrpSpPr/>
        <p:nvPr/>
      </p:nvGrpSpPr>
      <p:grpSpPr>
        <a:xfrm>
          <a:off x="0" y="0"/>
          <a:ext cx="0" cy="0"/>
          <a:chOff x="0" y="0"/>
          <a:chExt cx="0" cy="0"/>
        </a:xfrm>
      </p:grpSpPr>
      <p:sp>
        <p:nvSpPr>
          <p:cNvPr id="2" name="Hidden Slide Title">
            <a:extLst>
              <a:ext uri="{FF2B5EF4-FFF2-40B4-BE49-F238E27FC236}">
                <a16:creationId xmlns:a16="http://schemas.microsoft.com/office/drawing/2014/main" id="{D3229D0C-04EF-482F-B26C-8D49CD33DBE3}"/>
              </a:ext>
            </a:extLst>
          </p:cNvPr>
          <p:cNvSpPr>
            <a:spLocks noGrp="1"/>
          </p:cNvSpPr>
          <p:nvPr>
            <p:ph type="title" hasCustomPrompt="1"/>
          </p:nvPr>
        </p:nvSpPr>
        <p:spPr>
          <a:xfrm>
            <a:off x="3425949" y="418391"/>
            <a:ext cx="2292103" cy="291823"/>
          </a:xfrm>
          <a:prstGeom prst="rect">
            <a:avLst/>
          </a:prstGeom>
        </p:spPr>
        <p:txBody>
          <a:bodyPr/>
          <a:lstStyle>
            <a:lvl1pPr>
              <a:defRPr>
                <a:solidFill>
                  <a:schemeClr val="tx1"/>
                </a:solidFill>
              </a:defRPr>
            </a:lvl1pPr>
          </a:lstStyle>
          <a:p>
            <a:r>
              <a:rPr lang="en-US" dirty="0"/>
              <a:t>Add hidden title here </a:t>
            </a:r>
          </a:p>
        </p:txBody>
      </p:sp>
      <p:pic>
        <p:nvPicPr>
          <p:cNvPr id="6" name="MGH Logo">
            <a:extLst>
              <a:ext uri="{FF2B5EF4-FFF2-40B4-BE49-F238E27FC236}">
                <a16:creationId xmlns:a16="http://schemas.microsoft.com/office/drawing/2014/main" id="{60DCFDF5-2A5B-440E-888A-BC0BFEF9FF5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350211" y="1005697"/>
            <a:ext cx="2443579" cy="2443579"/>
          </a:xfrm>
          <a:prstGeom prst="rect">
            <a:avLst/>
          </a:prstGeom>
        </p:spPr>
      </p:pic>
      <p:sp>
        <p:nvSpPr>
          <p:cNvPr id="3" name="Long Copyright">
            <a:extLst>
              <a:ext uri="{FF2B5EF4-FFF2-40B4-BE49-F238E27FC236}">
                <a16:creationId xmlns:a16="http://schemas.microsoft.com/office/drawing/2014/main" id="{9AB572CE-E262-4FA6-8D47-02F068ADD1BE}"/>
              </a:ext>
            </a:extLst>
          </p:cNvPr>
          <p:cNvSpPr>
            <a:spLocks noGrp="1"/>
          </p:cNvSpPr>
          <p:nvPr>
            <p:ph type="ftr" sz="quarter" idx="10"/>
          </p:nvPr>
        </p:nvSpPr>
        <p:spPr>
          <a:xfrm>
            <a:off x="0" y="6487064"/>
            <a:ext cx="9144000" cy="370936"/>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
        <p:nvSpPr>
          <p:cNvPr id="9" name="MGH Tagline">
            <a:extLst>
              <a:ext uri="{FF2B5EF4-FFF2-40B4-BE49-F238E27FC236}">
                <a16:creationId xmlns:a16="http://schemas.microsoft.com/office/drawing/2014/main" id="{F040BF5C-A78D-440C-93DF-72F3F641F3F1}"/>
              </a:ext>
            </a:extLst>
          </p:cNvPr>
          <p:cNvSpPr txBox="1"/>
          <p:nvPr userDrawn="1"/>
        </p:nvSpPr>
        <p:spPr>
          <a:xfrm>
            <a:off x="1730746" y="3796682"/>
            <a:ext cx="5682508" cy="4690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4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Because learning changes everything.</a:t>
            </a:r>
            <a:r>
              <a:rPr kumimoji="0" lang="en-US" sz="1400" b="0" i="0" u="none" strike="noStrike" kern="1200" cap="none" spc="40" normalizeH="0" baseline="60000" noProof="0" dirty="0">
                <a:ln>
                  <a:noFill/>
                </a:ln>
                <a:solidFill>
                  <a:srgbClr val="000000"/>
                </a:solidFill>
                <a:effectLst/>
                <a:uLnTx/>
                <a:uFillTx/>
                <a:latin typeface="Arial" panose="020B0604020202020204" pitchFamily="34" charset="0"/>
                <a:ea typeface="Calibri" panose="020F0502020204030204" pitchFamily="34" charset="0"/>
                <a:cs typeface="+mn-cs"/>
              </a:rPr>
              <a:t>®</a:t>
            </a:r>
            <a:endParaRPr kumimoji="0" lang="en-US" sz="2400" b="0" i="0" u="none" strike="noStrike" kern="1200" cap="none" spc="40" normalizeH="0" baseline="60000" noProof="0" dirty="0">
              <a:ln>
                <a:noFill/>
              </a:ln>
              <a:solidFill>
                <a:srgbClr val="000000"/>
              </a:solidFill>
              <a:effectLst/>
              <a:uLnTx/>
              <a:uFillTx/>
              <a:latin typeface="+mn-lt"/>
              <a:ea typeface="+mn-ea"/>
              <a:cs typeface="+mn-cs"/>
            </a:endParaRPr>
          </a:p>
        </p:txBody>
      </p:sp>
      <p:sp>
        <p:nvSpPr>
          <p:cNvPr id="10" name="MGH URL">
            <a:extLst>
              <a:ext uri="{FF2B5EF4-FFF2-40B4-BE49-F238E27FC236}">
                <a16:creationId xmlns:a16="http://schemas.microsoft.com/office/drawing/2014/main" id="{2215B5DD-E18E-478F-81B9-79BA83A9A251}"/>
              </a:ext>
            </a:extLst>
          </p:cNvPr>
          <p:cNvSpPr txBox="1"/>
          <p:nvPr userDrawn="1"/>
        </p:nvSpPr>
        <p:spPr>
          <a:xfrm>
            <a:off x="3269085" y="5329121"/>
            <a:ext cx="260583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mn-ea"/>
                <a:cs typeface="+mn-cs"/>
              </a:rPr>
              <a:t>www.mheducation.com</a:t>
            </a:r>
            <a:endParaRPr kumimoji="0" lang="en-US" sz="20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744366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6CA9270-FD0E-4B64-B0D8-24095E6A2959}"/>
              </a:ext>
            </a:extLst>
          </p:cNvPr>
          <p:cNvSpPr>
            <a:spLocks noGrp="1"/>
          </p:cNvSpPr>
          <p:nvPr>
            <p:ph type="title" hasCustomPrompt="1"/>
          </p:nvPr>
        </p:nvSpPr>
        <p:spPr>
          <a:xfrm>
            <a:off x="342899" y="2366309"/>
            <a:ext cx="7696919" cy="526936"/>
          </a:xfrm>
          <a:prstGeom prst="rect">
            <a:avLst/>
          </a:prstGeom>
        </p:spPr>
        <p:txBody>
          <a:bodyPr anchor="ctr"/>
          <a:lstStyle>
            <a:lvl1pPr>
              <a:defRPr/>
            </a:lvl1pPr>
          </a:lstStyle>
          <a:p>
            <a:r>
              <a:rPr lang="en-US" dirty="0"/>
              <a:t>Accessibility Content: Text Alternatives for Images</a:t>
            </a:r>
          </a:p>
        </p:txBody>
      </p:sp>
    </p:spTree>
    <p:extLst>
      <p:ext uri="{BB962C8B-B14F-4D97-AF65-F5344CB8AC3E}">
        <p14:creationId xmlns:p14="http://schemas.microsoft.com/office/powerpoint/2010/main" val="3692571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sc. Divi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C0136BE0-3F2D-44D5-B125-B7A30D2C8896}"/>
              </a:ext>
            </a:extLst>
          </p:cNvPr>
          <p:cNvSpPr>
            <a:spLocks noGrp="1"/>
          </p:cNvSpPr>
          <p:nvPr>
            <p:ph type="title"/>
          </p:nvPr>
        </p:nvSpPr>
        <p:spPr>
          <a:xfrm>
            <a:off x="339450" y="117244"/>
            <a:ext cx="6065851" cy="730970"/>
          </a:xfrm>
          <a:prstGeom prst="rect">
            <a:avLst/>
          </a:prstGeom>
        </p:spPr>
        <p:txBody>
          <a:bodyPr/>
          <a:lstStyle/>
          <a:p>
            <a:r>
              <a:rPr lang="en-US" dirty="0"/>
              <a:t>Click to edit Master title style</a:t>
            </a:r>
          </a:p>
        </p:txBody>
      </p:sp>
      <p:sp>
        <p:nvSpPr>
          <p:cNvPr id="5" name="Content Placeholder">
            <a:extLst>
              <a:ext uri="{FF2B5EF4-FFF2-40B4-BE49-F238E27FC236}">
                <a16:creationId xmlns:a16="http://schemas.microsoft.com/office/drawing/2014/main" id="{DA8444E8-1445-4AB7-85DD-90449330C005}"/>
              </a:ext>
            </a:extLst>
          </p:cNvPr>
          <p:cNvSpPr>
            <a:spLocks noGrp="1"/>
          </p:cNvSpPr>
          <p:nvPr>
            <p:ph sz="quarter" idx="11" hasCustomPrompt="1"/>
          </p:nvPr>
        </p:nvSpPr>
        <p:spPr>
          <a:xfrm>
            <a:off x="342900" y="1973249"/>
            <a:ext cx="6477000" cy="4343400"/>
          </a:xfrm>
        </p:spPr>
        <p:txBody>
          <a:bodyPr/>
          <a:lstStyle>
            <a:lvl1pPr>
              <a:defRPr/>
            </a:lvl1pPr>
            <a:lvl2pPr marL="344488" indent="-342900">
              <a:buFont typeface="Arial" panose="020B0604020202020204" pitchFamily="34" charset="0"/>
              <a:buChar char="•"/>
              <a:defRPr/>
            </a:lvl2pPr>
            <a:lvl3pPr>
              <a:defRPr/>
            </a:lvl3pPr>
            <a:lvl4pPr>
              <a:defRPr/>
            </a:lvl4pPr>
          </a:lstStyle>
          <a:p>
            <a:pPr lvl="0"/>
            <a:r>
              <a:rPr lang="en-US" dirty="0"/>
              <a:t>Slide Content</a:t>
            </a:r>
          </a:p>
          <a:p>
            <a:pPr lvl="2"/>
            <a:r>
              <a:rPr lang="en-US" dirty="0"/>
              <a:t>Second level</a:t>
            </a:r>
          </a:p>
          <a:p>
            <a:pPr lvl="3"/>
            <a:r>
              <a:rPr lang="en-US" dirty="0"/>
              <a:t>Third level</a:t>
            </a:r>
          </a:p>
        </p:txBody>
      </p:sp>
    </p:spTree>
    <p:extLst>
      <p:ext uri="{BB962C8B-B14F-4D97-AF65-F5344CB8AC3E}">
        <p14:creationId xmlns:p14="http://schemas.microsoft.com/office/powerpoint/2010/main" val="44541601"/>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842702864"/>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Two Comparison Placeholders With Identifi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9" name="Return to main slide Link 1">
            <a:extLst>
              <a:ext uri="{FF2B5EF4-FFF2-40B4-BE49-F238E27FC236}">
                <a16:creationId xmlns:a16="http://schemas.microsoft.com/office/drawing/2014/main" id="{29651301-3A88-4CBC-9B7F-A569599DC51F}"/>
              </a:ext>
            </a:extLst>
          </p:cNvPr>
          <p:cNvSpPr>
            <a:spLocks noGrp="1"/>
          </p:cNvSpPr>
          <p:nvPr>
            <p:ph type="body" sz="quarter" idx="13" hasCustomPrompt="1"/>
          </p:nvPr>
        </p:nvSpPr>
        <p:spPr>
          <a:xfrm>
            <a:off x="3081528" y="1059828"/>
            <a:ext cx="2980944" cy="228600"/>
          </a:xfrm>
          <a:prstGeom prst="rect">
            <a:avLst/>
          </a:prstGeom>
        </p:spPr>
        <p:txBody>
          <a:bodyPr vert="horz" lIns="91440" tIns="45720" rIns="91440" bIns="45720" rtlCol="0" anchor="ctr">
            <a:noAutofit/>
          </a:bodyPr>
          <a:lstStyle>
            <a:lvl1pPr>
              <a:defRPr lang="en-US" sz="1200" dirty="0"/>
            </a:lvl1pPr>
          </a:lstStyle>
          <a:p>
            <a:pPr lvl="0" algn="ctr"/>
            <a:r>
              <a:rPr lang="en-US" dirty="0"/>
              <a:t>Return to parent-slide containing images.</a:t>
            </a:r>
          </a:p>
        </p:txBody>
      </p:sp>
      <p:sp>
        <p:nvSpPr>
          <p:cNvPr id="4" name="Image Identifier 1">
            <a:extLst>
              <a:ext uri="{FF2B5EF4-FFF2-40B4-BE49-F238E27FC236}">
                <a16:creationId xmlns:a16="http://schemas.microsoft.com/office/drawing/2014/main" id="{06B6FD09-21E6-4C44-B034-2825B085D9AB}"/>
              </a:ext>
            </a:extLst>
          </p:cNvPr>
          <p:cNvSpPr>
            <a:spLocks noGrp="1"/>
          </p:cNvSpPr>
          <p:nvPr>
            <p:ph type="body" sz="quarter" idx="17" hasCustomPrompt="1"/>
          </p:nvPr>
        </p:nvSpPr>
        <p:spPr>
          <a:xfrm>
            <a:off x="365125" y="1410562"/>
            <a:ext cx="4078224" cy="393192"/>
          </a:xfrm>
        </p:spPr>
        <p:txBody>
          <a:bodyPr>
            <a:noAutofit/>
          </a:bodyPr>
          <a:lstStyle>
            <a:lvl1pPr>
              <a:defRPr/>
            </a:lvl1pPr>
          </a:lstStyle>
          <a:p>
            <a:pPr lvl="0"/>
            <a:r>
              <a:rPr lang="en-US" dirty="0"/>
              <a:t>Image Identifier 1</a:t>
            </a:r>
          </a:p>
        </p:txBody>
      </p:sp>
      <p:sp>
        <p:nvSpPr>
          <p:cNvPr id="12" name="Content Placeholder 1">
            <a:extLst>
              <a:ext uri="{FF2B5EF4-FFF2-40B4-BE49-F238E27FC236}">
                <a16:creationId xmlns:a16="http://schemas.microsoft.com/office/drawing/2014/main" id="{211AB556-A79C-4FDF-BD73-C1AB72D9590A}"/>
              </a:ext>
            </a:extLst>
          </p:cNvPr>
          <p:cNvSpPr>
            <a:spLocks noGrp="1"/>
          </p:cNvSpPr>
          <p:nvPr>
            <p:ph sz="quarter" idx="18" hasCustomPrompt="1"/>
          </p:nvPr>
        </p:nvSpPr>
        <p:spPr>
          <a:xfrm>
            <a:off x="342900" y="1933303"/>
            <a:ext cx="4078224" cy="4315968"/>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14" name="Image Identifier 2">
            <a:extLst>
              <a:ext uri="{FF2B5EF4-FFF2-40B4-BE49-F238E27FC236}">
                <a16:creationId xmlns:a16="http://schemas.microsoft.com/office/drawing/2014/main" id="{8126F7C8-57F8-404E-8B7F-DFB94AEB3363}"/>
              </a:ext>
            </a:extLst>
          </p:cNvPr>
          <p:cNvSpPr>
            <a:spLocks noGrp="1"/>
          </p:cNvSpPr>
          <p:nvPr>
            <p:ph type="body" sz="quarter" idx="19" hasCustomPrompt="1"/>
          </p:nvPr>
        </p:nvSpPr>
        <p:spPr>
          <a:xfrm>
            <a:off x="4715145" y="1410562"/>
            <a:ext cx="4078224" cy="393192"/>
          </a:xfrm>
        </p:spPr>
        <p:txBody>
          <a:bodyPr>
            <a:noAutofit/>
          </a:bodyPr>
          <a:lstStyle>
            <a:lvl1pPr>
              <a:defRPr/>
            </a:lvl1pPr>
          </a:lstStyle>
          <a:p>
            <a:pPr lvl="0"/>
            <a:r>
              <a:rPr lang="en-US" dirty="0"/>
              <a:t>Image Identifier 2</a:t>
            </a:r>
          </a:p>
        </p:txBody>
      </p:sp>
      <p:sp>
        <p:nvSpPr>
          <p:cNvPr id="16" name="Content Placeholder 2">
            <a:extLst>
              <a:ext uri="{FF2B5EF4-FFF2-40B4-BE49-F238E27FC236}">
                <a16:creationId xmlns:a16="http://schemas.microsoft.com/office/drawing/2014/main" id="{241441BC-54C7-474E-887C-32AF8F737FA5}"/>
              </a:ext>
            </a:extLst>
          </p:cNvPr>
          <p:cNvSpPr>
            <a:spLocks noGrp="1"/>
          </p:cNvSpPr>
          <p:nvPr>
            <p:ph sz="quarter" idx="20" hasCustomPrompt="1"/>
          </p:nvPr>
        </p:nvSpPr>
        <p:spPr>
          <a:xfrm>
            <a:off x="4722876" y="1932432"/>
            <a:ext cx="4078224" cy="4315968"/>
          </a:xfrm>
        </p:spPr>
        <p:txBody>
          <a:bodyPr>
            <a:noAutofit/>
          </a:bodyPr>
          <a:lstStyle>
            <a:lvl1pPr>
              <a:defRPr/>
            </a:lvl1pPr>
          </a:lstStyle>
          <a:p>
            <a:pPr lvl="0"/>
            <a:r>
              <a:rPr lang="en-US" dirty="0"/>
              <a:t>Slide Content 2</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8" name="Return to main slide Link 2">
            <a:extLst>
              <a:ext uri="{FF2B5EF4-FFF2-40B4-BE49-F238E27FC236}">
                <a16:creationId xmlns:a16="http://schemas.microsoft.com/office/drawing/2014/main" id="{B9537776-81D3-4405-934B-448730728479}"/>
              </a:ext>
            </a:extLst>
          </p:cNvPr>
          <p:cNvSpPr>
            <a:spLocks noGrp="1"/>
          </p:cNvSpPr>
          <p:nvPr>
            <p:ph type="body" sz="quarter" idx="21" hasCustomPrompt="1"/>
          </p:nvPr>
        </p:nvSpPr>
        <p:spPr>
          <a:xfrm>
            <a:off x="3081528" y="6348550"/>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2505933215"/>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97314440"/>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57292678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1698636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W/Cover">
    <p:spTree>
      <p:nvGrpSpPr>
        <p:cNvPr id="1" name=""/>
        <p:cNvGrpSpPr/>
        <p:nvPr/>
      </p:nvGrpSpPr>
      <p:grpSpPr>
        <a:xfrm>
          <a:off x="0" y="0"/>
          <a:ext cx="0" cy="0"/>
          <a:chOff x="0" y="0"/>
          <a:chExt cx="0" cy="0"/>
        </a:xfrm>
      </p:grpSpPr>
      <p:grpSp>
        <p:nvGrpSpPr>
          <p:cNvPr id="4" name="MHE Altered Background, fixed">
            <a:extLst>
              <a:ext uri="{FF2B5EF4-FFF2-40B4-BE49-F238E27FC236}">
                <a16:creationId xmlns:a16="http://schemas.microsoft.com/office/drawing/2014/main" id="{E2D8ACCF-E5FC-4FE9-9E84-B2A0A6B1EEBA}"/>
              </a:ext>
              <a:ext uri="{C183D7F6-B498-43B3-948B-1728B52AA6E4}">
                <adec:decorative xmlns:adec="http://schemas.microsoft.com/office/drawing/2017/decorative" val="1"/>
              </a:ext>
            </a:extLst>
          </p:cNvPr>
          <p:cNvGrpSpPr/>
          <p:nvPr userDrawn="1"/>
        </p:nvGrpSpPr>
        <p:grpSpPr>
          <a:xfrm>
            <a:off x="342900" y="2095500"/>
            <a:ext cx="3886199" cy="3886199"/>
            <a:chOff x="342900" y="2095500"/>
            <a:chExt cx="3886199" cy="3886199"/>
          </a:xfrm>
        </p:grpSpPr>
        <p:sp>
          <p:nvSpPr>
            <p:cNvPr id="14" name="Rectangle 13">
              <a:extLst>
                <a:ext uri="{FF2B5EF4-FFF2-40B4-BE49-F238E27FC236}">
                  <a16:creationId xmlns:a16="http://schemas.microsoft.com/office/drawing/2014/main" id="{52AD1ADE-6D88-5C48-9EEF-7E081C733011}"/>
                </a:ext>
              </a:extLst>
            </p:cNvPr>
            <p:cNvSpPr/>
            <p:nvPr userDrawn="1"/>
          </p:nvSpPr>
          <p:spPr>
            <a:xfrm>
              <a:off x="342900" y="2095500"/>
              <a:ext cx="3886199" cy="3886199"/>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E6DE48-1064-2849-AF2D-2E29711B1885}"/>
                </a:ext>
              </a:extLst>
            </p:cNvPr>
            <p:cNvSpPr/>
            <p:nvPr userDrawn="1"/>
          </p:nvSpPr>
          <p:spPr>
            <a:xfrm>
              <a:off x="495300" y="2362200"/>
              <a:ext cx="3429000" cy="34671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7" name="Title"/>
          <p:cNvSpPr>
            <a:spLocks noGrp="1"/>
          </p:cNvSpPr>
          <p:nvPr userDrawn="1">
            <p:ph type="ctrTitle" hasCustomPrompt="1"/>
          </p:nvPr>
        </p:nvSpPr>
        <p:spPr>
          <a:xfrm>
            <a:off x="621792" y="2608290"/>
            <a:ext cx="3035808" cy="1394084"/>
          </a:xfrm>
          <a:prstGeom prst="rect">
            <a:avLst/>
          </a:prstGeom>
        </p:spPr>
        <p:txBody>
          <a:bodyPr anchor="b">
            <a:noAutofit/>
          </a:bodyPr>
          <a:lstStyle>
            <a:lvl1pPr algn="l">
              <a:lnSpc>
                <a:spcPct val="100000"/>
              </a:lnSpc>
              <a:defRPr sz="2600" b="1">
                <a:solidFill>
                  <a:schemeClr val="bg1"/>
                </a:solidFill>
              </a:defRPr>
            </a:lvl1pPr>
          </a:lstStyle>
          <a:p>
            <a:r>
              <a:rPr lang="en-US" dirty="0"/>
              <a:t>Presentation Title</a:t>
            </a:r>
          </a:p>
        </p:txBody>
      </p:sp>
      <p:sp>
        <p:nvSpPr>
          <p:cNvPr id="8" name="Subtitle"/>
          <p:cNvSpPr>
            <a:spLocks noGrp="1"/>
          </p:cNvSpPr>
          <p:nvPr userDrawn="1">
            <p:ph type="subTitle" idx="1" hasCustomPrompt="1"/>
          </p:nvPr>
        </p:nvSpPr>
        <p:spPr>
          <a:xfrm>
            <a:off x="621792" y="4069830"/>
            <a:ext cx="3035808" cy="804094"/>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Presentation Subtitle</a:t>
            </a:r>
          </a:p>
        </p:txBody>
      </p:sp>
      <p:cxnSp>
        <p:nvCxnSpPr>
          <p:cNvPr id="9"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13232" y="4919472"/>
            <a:ext cx="253288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Text Placeholder"/>
          <p:cNvSpPr>
            <a:spLocks noGrp="1"/>
          </p:cNvSpPr>
          <p:nvPr userDrawn="1">
            <p:ph type="body" sz="quarter" idx="10" hasCustomPrompt="1"/>
          </p:nvPr>
        </p:nvSpPr>
        <p:spPr>
          <a:xfrm>
            <a:off x="621791" y="5096656"/>
            <a:ext cx="3043303" cy="569626"/>
          </a:xfrm>
          <a:prstGeom prst="rect">
            <a:avLst/>
          </a:prstGeom>
        </p:spPr>
        <p:txBody>
          <a:bodyPr/>
          <a:lstStyle>
            <a:lvl1pPr>
              <a:spcBef>
                <a:spcPts val="0"/>
              </a:spcBef>
              <a:defRPr sz="1200" b="1">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Extra Text</a:t>
            </a:r>
          </a:p>
        </p:txBody>
      </p:sp>
      <p:sp>
        <p:nvSpPr>
          <p:cNvPr id="3" name="Cover Placeholder">
            <a:extLst>
              <a:ext uri="{FF2B5EF4-FFF2-40B4-BE49-F238E27FC236}">
                <a16:creationId xmlns:a16="http://schemas.microsoft.com/office/drawing/2014/main" id="{67C61915-1FDF-4DF1-95F4-8BAC894B4DC1}"/>
              </a:ext>
            </a:extLst>
          </p:cNvPr>
          <p:cNvSpPr>
            <a:spLocks noGrp="1"/>
          </p:cNvSpPr>
          <p:nvPr userDrawn="1">
            <p:ph type="pic" sz="quarter" idx="11" hasCustomPrompt="1"/>
          </p:nvPr>
        </p:nvSpPr>
        <p:spPr>
          <a:xfrm>
            <a:off x="4572000" y="1450229"/>
            <a:ext cx="4229100" cy="4976453"/>
          </a:xfrm>
          <a:prstGeom prst="rect">
            <a:avLst/>
          </a:prstGeom>
        </p:spPr>
        <p:txBody>
          <a:bodyPr/>
          <a:lstStyle>
            <a:lvl1pPr>
              <a:defRPr/>
            </a:lvl1pPr>
          </a:lstStyle>
          <a:p>
            <a:r>
              <a:rPr lang="en-US" dirty="0"/>
              <a:t>Optional: Include Cover Here</a:t>
            </a:r>
          </a:p>
        </p:txBody>
      </p:sp>
      <p:sp>
        <p:nvSpPr>
          <p:cNvPr id="2" name="Long Copyright">
            <a:extLst>
              <a:ext uri="{FF2B5EF4-FFF2-40B4-BE49-F238E27FC236}">
                <a16:creationId xmlns:a16="http://schemas.microsoft.com/office/drawing/2014/main" id="{F4607C07-D864-4A1A-8061-D12997CC50CE}"/>
              </a:ext>
            </a:extLst>
          </p:cNvPr>
          <p:cNvSpPr>
            <a:spLocks noGrp="1"/>
          </p:cNvSpPr>
          <p:nvPr>
            <p:ph type="ftr" sz="quarter" idx="12"/>
          </p:nvPr>
        </p:nvSpPr>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2489068921"/>
      </p:ext>
    </p:extLst>
  </p:cSld>
  <p:clrMapOvr>
    <a:masterClrMapping/>
  </p:clrMapOvr>
  <p:extLst mod="1">
    <p:ext uri="{DCECCB84-F9BA-43D5-87BE-67443E8EF086}">
      <p15:sldGuideLst xmlns:p15="http://schemas.microsoft.com/office/powerpoint/2012/main">
        <p15:guide id="1" orient="horz" pos="1320">
          <p15:clr>
            <a:srgbClr val="FBAE40"/>
          </p15:clr>
        </p15:guide>
        <p15:guide id="2" orient="horz" pos="3768">
          <p15:clr>
            <a:srgbClr val="FBAE40"/>
          </p15:clr>
        </p15:guide>
        <p15:guide id="3" pos="2664">
          <p15:clr>
            <a:srgbClr val="FBAE40"/>
          </p15:clr>
        </p15:guide>
        <p15:guide id="4" pos="2880">
          <p15:clr>
            <a:srgbClr val="FBAE40"/>
          </p15:clr>
        </p15:guide>
        <p15:guide id="5" pos="2472">
          <p15:clr>
            <a:srgbClr val="FBAE40"/>
          </p15:clr>
        </p15:guide>
        <p15:guide id="6" pos="312">
          <p15:clr>
            <a:srgbClr val="FBAE40"/>
          </p15:clr>
        </p15:guide>
        <p15:guide id="7" orient="horz" pos="1488">
          <p15:clr>
            <a:srgbClr val="FBAE40"/>
          </p15:clr>
        </p15:guide>
        <p15:guide id="8" orient="horz" pos="367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013585421"/>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011367069"/>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612476"/>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2070496"/>
            <a:ext cx="8458200" cy="649138"/>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900944"/>
            <a:ext cx="8458200" cy="6731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755354"/>
            <a:ext cx="8458200" cy="69850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4635164"/>
            <a:ext cx="8458200" cy="69850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5514975"/>
            <a:ext cx="8458200" cy="733425"/>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Appendix Link">
            <a:extLst>
              <a:ext uri="{FF2B5EF4-FFF2-40B4-BE49-F238E27FC236}">
                <a16:creationId xmlns:a16="http://schemas.microsoft.com/office/drawing/2014/main" id="{97057F8C-50AA-46C4-9FEB-90CB82EBCB39}"/>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4" name="Image Credit">
            <a:extLst>
              <a:ext uri="{FF2B5EF4-FFF2-40B4-BE49-F238E27FC236}">
                <a16:creationId xmlns:a16="http://schemas.microsoft.com/office/drawing/2014/main" id="{1623EF09-AD07-4110-9BAD-C19C23C906E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1603773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ix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10"/>
            <a:ext cx="8458200" cy="548640"/>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1904671"/>
            <a:ext cx="8458200" cy="54864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3356A590-66B5-4770-8441-82DC031F56EA}"/>
              </a:ext>
            </a:extLst>
          </p:cNvPr>
          <p:cNvSpPr>
            <a:spLocks noGrp="1"/>
          </p:cNvSpPr>
          <p:nvPr>
            <p:ph sz="quarter" idx="15" hasCustomPrompt="1"/>
          </p:nvPr>
        </p:nvSpPr>
        <p:spPr>
          <a:xfrm>
            <a:off x="342900" y="2532632"/>
            <a:ext cx="8458200" cy="54864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1" name="Content Placeholder 4">
            <a:extLst>
              <a:ext uri="{FF2B5EF4-FFF2-40B4-BE49-F238E27FC236}">
                <a16:creationId xmlns:a16="http://schemas.microsoft.com/office/drawing/2014/main" id="{30BD29E5-BD7B-4CD0-9B09-8F8B24F89FBE}"/>
              </a:ext>
            </a:extLst>
          </p:cNvPr>
          <p:cNvSpPr>
            <a:spLocks noGrp="1"/>
          </p:cNvSpPr>
          <p:nvPr>
            <p:ph sz="quarter" idx="16" hasCustomPrompt="1"/>
          </p:nvPr>
        </p:nvSpPr>
        <p:spPr>
          <a:xfrm>
            <a:off x="342900" y="3160593"/>
            <a:ext cx="8458200" cy="548640"/>
          </a:xfrm>
        </p:spPr>
        <p:txBody>
          <a:bodyPr>
            <a:noAutofit/>
          </a:bodyPr>
          <a:lstStyle>
            <a:lvl1pPr>
              <a:defRPr sz="2400"/>
            </a:lvl1pPr>
            <a:lvl2pPr>
              <a:defRPr sz="2400"/>
            </a:lvl2pPr>
            <a:lvl3pPr marL="640080">
              <a:defRPr sz="2000"/>
            </a:lvl3pPr>
          </a:lstStyle>
          <a:p>
            <a:pPr lvl="0"/>
            <a:r>
              <a:rPr lang="en-US" dirty="0"/>
              <a:t>Slide Content 4</a:t>
            </a:r>
          </a:p>
          <a:p>
            <a:pPr lvl="1"/>
            <a:r>
              <a:rPr lang="en-US" dirty="0"/>
              <a:t>Second level</a:t>
            </a:r>
          </a:p>
          <a:p>
            <a:pPr lvl="2"/>
            <a:r>
              <a:rPr lang="en-US" dirty="0"/>
              <a:t>Third level</a:t>
            </a:r>
          </a:p>
        </p:txBody>
      </p:sp>
      <p:sp>
        <p:nvSpPr>
          <p:cNvPr id="13" name="Content Placeholder 5">
            <a:extLst>
              <a:ext uri="{FF2B5EF4-FFF2-40B4-BE49-F238E27FC236}">
                <a16:creationId xmlns:a16="http://schemas.microsoft.com/office/drawing/2014/main" id="{E908CA92-5DB2-4DC0-937B-1B178AA91781}"/>
              </a:ext>
            </a:extLst>
          </p:cNvPr>
          <p:cNvSpPr>
            <a:spLocks noGrp="1"/>
          </p:cNvSpPr>
          <p:nvPr>
            <p:ph sz="quarter" idx="17" hasCustomPrompt="1"/>
          </p:nvPr>
        </p:nvSpPr>
        <p:spPr>
          <a:xfrm>
            <a:off x="342900" y="3788554"/>
            <a:ext cx="8458200" cy="548640"/>
          </a:xfrm>
        </p:spPr>
        <p:txBody>
          <a:bodyPr>
            <a:noAutofit/>
          </a:bodyPr>
          <a:lstStyle>
            <a:lvl1pPr>
              <a:defRPr sz="2400"/>
            </a:lvl1pPr>
            <a:lvl2pPr>
              <a:defRPr sz="2400"/>
            </a:lvl2pPr>
            <a:lvl3pPr marL="640080">
              <a:defRPr sz="2000"/>
            </a:lvl3pPr>
          </a:lstStyle>
          <a:p>
            <a:pPr lvl="0"/>
            <a:r>
              <a:rPr lang="en-US" dirty="0"/>
              <a:t>Slide Content 5</a:t>
            </a:r>
          </a:p>
          <a:p>
            <a:pPr lvl="1"/>
            <a:r>
              <a:rPr lang="en-US" dirty="0"/>
              <a:t>Second level</a:t>
            </a:r>
          </a:p>
          <a:p>
            <a:pPr lvl="2"/>
            <a:r>
              <a:rPr lang="en-US" dirty="0"/>
              <a:t>Third level</a:t>
            </a:r>
          </a:p>
        </p:txBody>
      </p:sp>
      <p:sp>
        <p:nvSpPr>
          <p:cNvPr id="15" name="Content Placeholder 6">
            <a:extLst>
              <a:ext uri="{FF2B5EF4-FFF2-40B4-BE49-F238E27FC236}">
                <a16:creationId xmlns:a16="http://schemas.microsoft.com/office/drawing/2014/main" id="{8B728CCD-2639-461B-9841-57505AC13467}"/>
              </a:ext>
            </a:extLst>
          </p:cNvPr>
          <p:cNvSpPr>
            <a:spLocks noGrp="1"/>
          </p:cNvSpPr>
          <p:nvPr>
            <p:ph sz="quarter" idx="18" hasCustomPrompt="1"/>
          </p:nvPr>
        </p:nvSpPr>
        <p:spPr>
          <a:xfrm>
            <a:off x="342900" y="441651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2" name="Content Placeholder 7">
            <a:extLst>
              <a:ext uri="{FF2B5EF4-FFF2-40B4-BE49-F238E27FC236}">
                <a16:creationId xmlns:a16="http://schemas.microsoft.com/office/drawing/2014/main" id="{8B728CCD-2639-461B-9841-57505AC13467}"/>
              </a:ext>
            </a:extLst>
          </p:cNvPr>
          <p:cNvSpPr>
            <a:spLocks noGrp="1"/>
          </p:cNvSpPr>
          <p:nvPr>
            <p:ph sz="quarter" idx="19" hasCustomPrompt="1"/>
          </p:nvPr>
        </p:nvSpPr>
        <p:spPr>
          <a:xfrm>
            <a:off x="342900" y="5044476"/>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4" name="Content Placeholder 8">
            <a:extLst>
              <a:ext uri="{FF2B5EF4-FFF2-40B4-BE49-F238E27FC236}">
                <a16:creationId xmlns:a16="http://schemas.microsoft.com/office/drawing/2014/main" id="{8B728CCD-2639-461B-9841-57505AC13467}"/>
              </a:ext>
            </a:extLst>
          </p:cNvPr>
          <p:cNvSpPr>
            <a:spLocks noGrp="1"/>
          </p:cNvSpPr>
          <p:nvPr>
            <p:ph sz="quarter" idx="20" hasCustomPrompt="1"/>
          </p:nvPr>
        </p:nvSpPr>
        <p:spPr>
          <a:xfrm>
            <a:off x="342900" y="5672435"/>
            <a:ext cx="8458200" cy="548640"/>
          </a:xfrm>
        </p:spPr>
        <p:txBody>
          <a:bodyPr>
            <a:noAutofit/>
          </a:bodyPr>
          <a:lstStyle>
            <a:lvl1pPr>
              <a:defRPr sz="2400"/>
            </a:lvl1pPr>
            <a:lvl2pPr>
              <a:defRPr sz="2400"/>
            </a:lvl2pPr>
            <a:lvl3pPr marL="640080">
              <a:defRPr sz="2000"/>
            </a:lvl3pPr>
          </a:lstStyle>
          <a:p>
            <a:pPr lvl="0"/>
            <a:r>
              <a:rPr lang="en-US" dirty="0"/>
              <a:t>Slide Content 6</a:t>
            </a:r>
          </a:p>
          <a:p>
            <a:pPr lvl="1"/>
            <a:r>
              <a:rPr lang="en-US" dirty="0"/>
              <a:t>Second level</a:t>
            </a:r>
          </a:p>
          <a:p>
            <a:pPr lvl="2"/>
            <a:r>
              <a:rPr lang="en-US" dirty="0"/>
              <a:t>Third level</a:t>
            </a:r>
          </a:p>
        </p:txBody>
      </p:sp>
      <p:sp>
        <p:nvSpPr>
          <p:cNvPr id="18" name="Appendix Link">
            <a:extLst>
              <a:ext uri="{FF2B5EF4-FFF2-40B4-BE49-F238E27FC236}">
                <a16:creationId xmlns:a16="http://schemas.microsoft.com/office/drawing/2014/main" id="{F163B4E1-5D46-44BE-A972-DA38306E845F}"/>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9" name="Image Credit">
            <a:extLst>
              <a:ext uri="{FF2B5EF4-FFF2-40B4-BE49-F238E27FC236}">
                <a16:creationId xmlns:a16="http://schemas.microsoft.com/office/drawing/2014/main" id="{11CF0136-AD06-4EAE-ADD1-CB06BEFD9BF1}"/>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1123476"/>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ppendix-One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6" name="Return to main slide Link 1">
            <a:extLst>
              <a:ext uri="{FF2B5EF4-FFF2-40B4-BE49-F238E27FC236}">
                <a16:creationId xmlns:a16="http://schemas.microsoft.com/office/drawing/2014/main" id="{F538FEEA-434F-404A-8A40-5F717D6CB596}"/>
              </a:ext>
            </a:extLst>
          </p:cNvPr>
          <p:cNvSpPr>
            <a:spLocks noGrp="1"/>
          </p:cNvSpPr>
          <p:nvPr>
            <p:ph type="body" sz="quarter" idx="14" hasCustomPrompt="1"/>
          </p:nvPr>
        </p:nvSpPr>
        <p:spPr>
          <a:xfrm>
            <a:off x="3081587" y="1068234"/>
            <a:ext cx="2980826" cy="225425"/>
          </a:xfrm>
        </p:spPr>
        <p:txBody>
          <a:bodyPr anchor="ctr">
            <a:noAutofit/>
          </a:bodyPr>
          <a:lstStyle>
            <a:lvl1pPr algn="ctr">
              <a:defRPr sz="1200"/>
            </a:lvl1pPr>
          </a:lstStyle>
          <a:p>
            <a:pPr lvl="0"/>
            <a:r>
              <a:rPr lang="en-US" dirty="0"/>
              <a:t>Return to parent-slide containing images.</a:t>
            </a:r>
          </a:p>
        </p:txBody>
      </p:sp>
      <p:sp>
        <p:nvSpPr>
          <p:cNvPr id="4" name="Content Placeholder 3">
            <a:extLst>
              <a:ext uri="{FF2B5EF4-FFF2-40B4-BE49-F238E27FC236}">
                <a16:creationId xmlns:a16="http://schemas.microsoft.com/office/drawing/2014/main" id="{0F99ECE4-CEB6-4518-B036-709D64B27AE0}"/>
              </a:ext>
            </a:extLst>
          </p:cNvPr>
          <p:cNvSpPr>
            <a:spLocks noGrp="1"/>
          </p:cNvSpPr>
          <p:nvPr>
            <p:ph sz="quarter" idx="16" hasCustomPrompt="1"/>
          </p:nvPr>
        </p:nvSpPr>
        <p:spPr>
          <a:xfrm>
            <a:off x="342900" y="1371601"/>
            <a:ext cx="8458200" cy="4873752"/>
          </a:xfrm>
        </p:spPr>
        <p:txBody>
          <a:bodyPr>
            <a:noAutofit/>
          </a:bodyPr>
          <a:lstStyle>
            <a:lvl1pPr>
              <a:defRPr/>
            </a:lvl1pPr>
          </a:lstStyle>
          <a:p>
            <a:pPr lvl="0"/>
            <a:r>
              <a:rPr lang="en-US" dirty="0"/>
              <a:t>Slide Content</a:t>
            </a:r>
          </a:p>
          <a:p>
            <a:pPr lvl="1"/>
            <a:r>
              <a:rPr lang="en-US" dirty="0"/>
              <a:t>Second level</a:t>
            </a:r>
          </a:p>
          <a:p>
            <a:pPr lvl="2"/>
            <a:r>
              <a:rPr lang="en-US" dirty="0"/>
              <a:t>Third level</a:t>
            </a:r>
          </a:p>
        </p:txBody>
      </p:sp>
      <p:sp>
        <p:nvSpPr>
          <p:cNvPr id="8" name="Return to main slide Link 2">
            <a:extLst>
              <a:ext uri="{FF2B5EF4-FFF2-40B4-BE49-F238E27FC236}">
                <a16:creationId xmlns:a16="http://schemas.microsoft.com/office/drawing/2014/main" id="{9B134E77-CDFC-4241-959A-BAF4C2ADE209}"/>
              </a:ext>
            </a:extLst>
          </p:cNvPr>
          <p:cNvSpPr>
            <a:spLocks noGrp="1"/>
          </p:cNvSpPr>
          <p:nvPr>
            <p:ph type="body" sz="quarter" idx="17" hasCustomPrompt="1"/>
          </p:nvPr>
        </p:nvSpPr>
        <p:spPr>
          <a:xfrm>
            <a:off x="3070946" y="6350211"/>
            <a:ext cx="2980944" cy="228600"/>
          </a:xfrm>
        </p:spPr>
        <p:txBody>
          <a:bodyPr anchor="ctr">
            <a:noAutofit/>
          </a:bodyPr>
          <a:lstStyle>
            <a:lvl1pPr algn="ctr">
              <a:defRPr sz="1200"/>
            </a:lvl1pPr>
          </a:lstStyle>
          <a:p>
            <a:pPr lvl="0"/>
            <a:r>
              <a:rPr lang="en-IN" dirty="0"/>
              <a:t>Return to parent-slide containing images.</a:t>
            </a:r>
          </a:p>
        </p:txBody>
      </p:sp>
    </p:spTree>
    <p:extLst>
      <p:ext uri="{BB962C8B-B14F-4D97-AF65-F5344CB8AC3E}">
        <p14:creationId xmlns:p14="http://schemas.microsoft.com/office/powerpoint/2010/main" val="3005461339"/>
      </p:ext>
    </p:extLst>
  </p:cSld>
  <p:clrMapOvr>
    <a:masterClrMapping/>
  </p:clrMapOvr>
  <p:extLst mod="1">
    <p:ext uri="{DCECCB84-F9BA-43D5-87BE-67443E8EF086}">
      <p15:sldGuideLst xmlns:p15="http://schemas.microsoft.com/office/powerpoint/2012/main">
        <p15:guide id="1" pos="2880">
          <p15:clr>
            <a:srgbClr val="FBAE40"/>
          </p15:clr>
        </p15:guide>
        <p15:guide id="2" orient="horz" pos="360">
          <p15:clr>
            <a:srgbClr val="FBAE40"/>
          </p15:clr>
        </p15:guide>
        <p15:guide id="3" pos="264">
          <p15:clr>
            <a:srgbClr val="FBAE40"/>
          </p15:clr>
        </p15:guide>
        <p15:guide id="4"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NO Cover">
    <p:spTree>
      <p:nvGrpSpPr>
        <p:cNvPr id="1" name=""/>
        <p:cNvGrpSpPr/>
        <p:nvPr/>
      </p:nvGrpSpPr>
      <p:grpSpPr>
        <a:xfrm>
          <a:off x="0" y="0"/>
          <a:ext cx="0" cy="0"/>
          <a:chOff x="0" y="0"/>
          <a:chExt cx="0" cy="0"/>
        </a:xfrm>
      </p:grpSpPr>
      <p:grpSp>
        <p:nvGrpSpPr>
          <p:cNvPr id="20" name="MHE Official Background, fixed">
            <a:extLst>
              <a:ext uri="{C183D7F6-B498-43B3-948B-1728B52AA6E4}">
                <adec:decorative xmlns:adec="http://schemas.microsoft.com/office/drawing/2017/decorative" val="1"/>
              </a:ext>
            </a:extLst>
          </p:cNvPr>
          <p:cNvGrpSpPr/>
          <p:nvPr userDrawn="1"/>
        </p:nvGrpSpPr>
        <p:grpSpPr>
          <a:xfrm>
            <a:off x="0" y="1452559"/>
            <a:ext cx="9144000" cy="4982750"/>
            <a:chOff x="0" y="1521567"/>
            <a:chExt cx="9144000" cy="4846438"/>
          </a:xfrm>
        </p:grpSpPr>
        <p:sp>
          <p:nvSpPr>
            <p:cNvPr id="11" name="Rectangle 10">
              <a:extLst>
                <a:ext uri="{FF2B5EF4-FFF2-40B4-BE49-F238E27FC236}">
                  <a16:creationId xmlns:a16="http://schemas.microsoft.com/office/drawing/2014/main" id="{23FD8DC8-1EF1-6B48-9F31-D9D254F85818}"/>
                </a:ext>
              </a:extLst>
            </p:cNvPr>
            <p:cNvSpPr/>
            <p:nvPr userDrawn="1"/>
          </p:nvSpPr>
          <p:spPr>
            <a:xfrm>
              <a:off x="0" y="1521567"/>
              <a:ext cx="9144000" cy="4846438"/>
            </a:xfrm>
            <a:prstGeom prst="rect">
              <a:avLst/>
            </a:prstGeom>
            <a:solidFill>
              <a:srgbClr val="720F1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00492E-5EBE-C745-8EEE-F17D4BB4582E}"/>
                </a:ext>
              </a:extLst>
            </p:cNvPr>
            <p:cNvSpPr/>
            <p:nvPr userDrawn="1"/>
          </p:nvSpPr>
          <p:spPr>
            <a:xfrm>
              <a:off x="185629" y="2001422"/>
              <a:ext cx="8493233" cy="4166364"/>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364385" y="2475809"/>
              <a:ext cx="7858340" cy="3513221"/>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777240" y="2985555"/>
            <a:ext cx="6521640" cy="873214"/>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p:ph type="subTitle" idx="1"/>
          </p:nvPr>
        </p:nvSpPr>
        <p:spPr>
          <a:xfrm>
            <a:off x="782058" y="3986784"/>
            <a:ext cx="4297680" cy="517585"/>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867202" y="465003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p:ph type="body" sz="quarter" idx="10"/>
          </p:nvPr>
        </p:nvSpPr>
        <p:spPr>
          <a:xfrm>
            <a:off x="777240" y="4718304"/>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380643474"/>
      </p:ext>
    </p:extLst>
  </p:cSld>
  <p:clrMapOvr>
    <a:masterClrMapping/>
  </p:clrMapOvr>
  <p:extLst mod="1">
    <p:ext uri="{DCECCB84-F9BA-43D5-87BE-67443E8EF086}">
      <p15:sldGuideLst xmlns:p15="http://schemas.microsoft.com/office/powerpoint/2012/main">
        <p15:guide id="1" orient="horz" pos="95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NO Cover">
    <p:spTree>
      <p:nvGrpSpPr>
        <p:cNvPr id="1" name=""/>
        <p:cNvGrpSpPr/>
        <p:nvPr/>
      </p:nvGrpSpPr>
      <p:grpSpPr>
        <a:xfrm>
          <a:off x="0" y="0"/>
          <a:ext cx="0" cy="0"/>
          <a:chOff x="0" y="0"/>
          <a:chExt cx="0" cy="0"/>
        </a:xfrm>
      </p:grpSpPr>
      <p:grpSp>
        <p:nvGrpSpPr>
          <p:cNvPr id="5" name="MHE altered Background, fixed">
            <a:extLst>
              <a:ext uri="{FF2B5EF4-FFF2-40B4-BE49-F238E27FC236}">
                <a16:creationId xmlns:a16="http://schemas.microsoft.com/office/drawing/2014/main" id="{7A14A7A9-A9D7-4A08-A24F-4D1C1F4C29CE}"/>
              </a:ext>
              <a:ext uri="{C183D7F6-B498-43B3-948B-1728B52AA6E4}">
                <adec:decorative xmlns:adec="http://schemas.microsoft.com/office/drawing/2017/decorative" val="1"/>
              </a:ext>
            </a:extLst>
          </p:cNvPr>
          <p:cNvGrpSpPr/>
          <p:nvPr userDrawn="1"/>
        </p:nvGrpSpPr>
        <p:grpSpPr>
          <a:xfrm>
            <a:off x="0" y="1446366"/>
            <a:ext cx="9143999" cy="4991100"/>
            <a:chOff x="0" y="1524000"/>
            <a:chExt cx="9143999" cy="4991100"/>
          </a:xfrm>
        </p:grpSpPr>
        <p:sp>
          <p:nvSpPr>
            <p:cNvPr id="12" name="Rectangle 11">
              <a:extLst>
                <a:ext uri="{FF2B5EF4-FFF2-40B4-BE49-F238E27FC236}">
                  <a16:creationId xmlns:a16="http://schemas.microsoft.com/office/drawing/2014/main" id="{9500492E-5EBE-C745-8EEE-F17D4BB4582E}"/>
                </a:ext>
              </a:extLst>
            </p:cNvPr>
            <p:cNvSpPr/>
            <p:nvPr userDrawn="1"/>
          </p:nvSpPr>
          <p:spPr>
            <a:xfrm>
              <a:off x="0" y="1524000"/>
              <a:ext cx="9143999" cy="4991100"/>
            </a:xfrm>
            <a:prstGeom prst="rect">
              <a:avLst/>
            </a:prstGeom>
            <a:solidFill>
              <a:srgbClr val="9F224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D976C39-0B94-D44F-9108-A52DD0916B5A}"/>
                </a:ext>
              </a:extLst>
            </p:cNvPr>
            <p:cNvSpPr/>
            <p:nvPr userDrawn="1"/>
          </p:nvSpPr>
          <p:spPr>
            <a:xfrm>
              <a:off x="190500" y="2019300"/>
              <a:ext cx="8496300" cy="4267200"/>
            </a:xfrm>
            <a:prstGeom prst="rect">
              <a:avLst/>
            </a:prstGeom>
            <a:solidFill>
              <a:srgbClr val="E21A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grpSp>
      <p:sp>
        <p:nvSpPr>
          <p:cNvPr id="2" name="Title"/>
          <p:cNvSpPr>
            <a:spLocks noGrp="1"/>
          </p:cNvSpPr>
          <p:nvPr userDrawn="1">
            <p:ph type="ctrTitle"/>
          </p:nvPr>
        </p:nvSpPr>
        <p:spPr>
          <a:xfrm>
            <a:off x="567378" y="2593298"/>
            <a:ext cx="6980170" cy="1130559"/>
          </a:xfrm>
          <a:prstGeom prst="rect">
            <a:avLst/>
          </a:prstGeom>
        </p:spPr>
        <p:txBody>
          <a:bodyPr anchor="t">
            <a:noAutofit/>
          </a:bodyPr>
          <a:lstStyle>
            <a:lvl1pPr algn="l">
              <a:lnSpc>
                <a:spcPct val="100000"/>
              </a:lnSpc>
              <a:defRPr sz="2600" b="1">
                <a:solidFill>
                  <a:schemeClr val="bg1"/>
                </a:solidFill>
              </a:defRPr>
            </a:lvl1pPr>
          </a:lstStyle>
          <a:p>
            <a:r>
              <a:rPr lang="en-US"/>
              <a:t>Click to edit Master title style</a:t>
            </a:r>
            <a:endParaRPr lang="en-US" dirty="0"/>
          </a:p>
        </p:txBody>
      </p:sp>
      <p:sp>
        <p:nvSpPr>
          <p:cNvPr id="3" name="Subtitle"/>
          <p:cNvSpPr>
            <a:spLocks noGrp="1"/>
          </p:cNvSpPr>
          <p:nvPr userDrawn="1">
            <p:ph type="subTitle" idx="1"/>
          </p:nvPr>
        </p:nvSpPr>
        <p:spPr>
          <a:xfrm>
            <a:off x="567378" y="3807503"/>
            <a:ext cx="4542020" cy="719352"/>
          </a:xfrm>
          <a:prstGeom prst="rect">
            <a:avLst/>
          </a:prstGeom>
        </p:spPr>
        <p:txBody>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21" name="MHE line separating subtitles from text">
            <a:extLst>
              <a:ext uri="{FF2B5EF4-FFF2-40B4-BE49-F238E27FC236}">
                <a16:creationId xmlns:a16="http://schemas.microsoft.com/office/drawing/2014/main" id="{EC86C884-D766-9149-B40E-B86A943DE6D1}"/>
              </a:ext>
              <a:ext uri="{C183D7F6-B498-43B3-948B-1728B52AA6E4}">
                <adec:decorative xmlns:adec="http://schemas.microsoft.com/office/drawing/2017/decorative" val="1"/>
              </a:ext>
            </a:extLst>
          </p:cNvPr>
          <p:cNvCxnSpPr>
            <a:cxnSpLocks/>
          </p:cNvCxnSpPr>
          <p:nvPr userDrawn="1"/>
        </p:nvCxnSpPr>
        <p:spPr>
          <a:xfrm>
            <a:off x="702310" y="4665027"/>
            <a:ext cx="357478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 Placeholder"/>
          <p:cNvSpPr>
            <a:spLocks noGrp="1"/>
          </p:cNvSpPr>
          <p:nvPr userDrawn="1">
            <p:ph type="body" sz="quarter" idx="10"/>
          </p:nvPr>
        </p:nvSpPr>
        <p:spPr>
          <a:xfrm>
            <a:off x="567378" y="4770769"/>
            <a:ext cx="4443413" cy="576185"/>
          </a:xfrm>
          <a:prstGeom prst="rect">
            <a:avLst/>
          </a:prstGeom>
        </p:spPr>
        <p:txBody>
          <a:bodyPr/>
          <a:lstStyle>
            <a:lvl1pPr>
              <a:spcBef>
                <a:spcPts val="0"/>
              </a:spcBef>
              <a:defRPr sz="16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Edit Master text styles</a:t>
            </a:r>
          </a:p>
        </p:txBody>
      </p:sp>
      <p:sp>
        <p:nvSpPr>
          <p:cNvPr id="4" name="Long Copyright">
            <a:extLst>
              <a:ext uri="{FF2B5EF4-FFF2-40B4-BE49-F238E27FC236}">
                <a16:creationId xmlns:a16="http://schemas.microsoft.com/office/drawing/2014/main" id="{54514DA3-A928-4CD1-BFAE-B5DF399C4B36}"/>
              </a:ext>
            </a:extLst>
          </p:cNvPr>
          <p:cNvSpPr>
            <a:spLocks noGrp="1"/>
          </p:cNvSpPr>
          <p:nvPr userDrawn="1">
            <p:ph type="ftr" sz="quarter" idx="11"/>
          </p:nvPr>
        </p:nvSpPr>
        <p:spPr>
          <a:xfrm>
            <a:off x="0" y="6487064"/>
            <a:ext cx="9144000" cy="370935"/>
          </a:xfrm>
        </p:spPr>
        <p:txBody>
          <a:bodyPr/>
          <a:lstStyle>
            <a:lvl1pPr algn="ctr">
              <a:defRPr/>
            </a:lvl1pPr>
          </a:lstStyle>
          <a:p>
            <a:pPr defTabSz="457200">
              <a:spcBef>
                <a:spcPct val="20000"/>
              </a:spcBef>
              <a:defRPr/>
            </a:pPr>
            <a:r>
              <a:rPr lang="en-US" dirty="0"/>
              <a:t>© &lt; add the year&gt; McGraw Hill. All rights reserved. Authorized only for instructor use in the classroom.</a:t>
            </a:r>
          </a:p>
          <a:p>
            <a:pPr defTabSz="457200">
              <a:spcBef>
                <a:spcPct val="20000"/>
              </a:spcBef>
              <a:defRPr/>
            </a:pPr>
            <a:r>
              <a:rPr lang="en-US" dirty="0"/>
              <a:t>No reproduction or further distribution permitted without the prior written consent of McGraw Hill.</a:t>
            </a:r>
          </a:p>
        </p:txBody>
      </p:sp>
    </p:spTree>
    <p:extLst>
      <p:ext uri="{BB962C8B-B14F-4D97-AF65-F5344CB8AC3E}">
        <p14:creationId xmlns:p14="http://schemas.microsoft.com/office/powerpoint/2010/main" val="1233895555"/>
      </p:ext>
    </p:extLst>
  </p:cSld>
  <p:clrMapOvr>
    <a:masterClrMapping/>
  </p:clrMapOvr>
  <p:extLst mod="1">
    <p:ext uri="{DCECCB84-F9BA-43D5-87BE-67443E8EF086}">
      <p15:sldGuideLst xmlns:p15="http://schemas.microsoft.com/office/powerpoint/2012/main">
        <p15:guide id="1" orient="horz" pos="1272">
          <p15:clr>
            <a:srgbClr val="FBAE40"/>
          </p15:clr>
        </p15:guide>
        <p15:guide id="2" orient="horz" pos="3960">
          <p15:clr>
            <a:srgbClr val="FBAE40"/>
          </p15:clr>
        </p15:guide>
        <p15:guide id="3" pos="120">
          <p15:clr>
            <a:srgbClr val="FBAE40"/>
          </p15:clr>
        </p15:guide>
        <p15:guide id="4" pos="5472">
          <p15:clr>
            <a:srgbClr val="FBAE40"/>
          </p15:clr>
        </p15:guide>
        <p15:guide id="5" orient="horz" pos="22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Main Placeholder">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Appendix Link">
            <a:extLst>
              <a:ext uri="{FF2B5EF4-FFF2-40B4-BE49-F238E27FC236}">
                <a16:creationId xmlns:a16="http://schemas.microsoft.com/office/drawing/2014/main" id="{3D2E3074-2DB7-4FC8-BF3F-B9711E20A3B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8" name="Image Credit">
            <a:extLst>
              <a:ext uri="{FF2B5EF4-FFF2-40B4-BE49-F238E27FC236}">
                <a16:creationId xmlns:a16="http://schemas.microsoft.com/office/drawing/2014/main" id="{3341AD32-57DF-4473-A010-15DBF087AC92}"/>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745085821"/>
      </p:ext>
    </p:extLst>
  </p:cSld>
  <p:clrMapOvr>
    <a:masterClrMapping/>
  </p:clrMapOvr>
  <p:extLst mod="1">
    <p:ext uri="{DCECCB84-F9BA-43D5-87BE-67443E8EF086}">
      <p15:sldGuideLst xmlns:p15="http://schemas.microsoft.com/office/powerpoint/2012/main">
        <p15:guide id="1" pos="2880" userDrawn="1">
          <p15:clr>
            <a:srgbClr val="FBAE40"/>
          </p15:clr>
        </p15:guide>
        <p15:guide id="2" orient="horz" pos="360" userDrawn="1">
          <p15:clr>
            <a:srgbClr val="FBAE40"/>
          </p15:clr>
        </p15:guide>
        <p15:guide id="3" pos="264" userDrawn="1">
          <p15:clr>
            <a:srgbClr val="FBAE40"/>
          </p15:clr>
        </p15:guide>
        <p15:guide id="4"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Horizontal Mai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0" y="4343400"/>
            <a:ext cx="8458200" cy="1905000"/>
          </a:xfrm>
        </p:spPr>
        <p:txBody>
          <a:bodyPr>
            <a:noAutofit/>
          </a:bodyPr>
          <a:lstStyle>
            <a:lvl1pPr>
              <a:defRPr sz="2400"/>
            </a:lvl1pPr>
            <a:lvl2pPr>
              <a:defRPr sz="2400"/>
            </a:lvl2pPr>
            <a:lvl3pPr marL="640080">
              <a:defRPr sz="2000"/>
            </a:lvl3pPr>
            <a:lvl4pPr marL="455613" indent="0">
              <a:buNone/>
              <a:defRPr/>
            </a:lvl4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BA2E2FDB-1128-47F8-861C-736E66873753}"/>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96D29D1D-52C5-415C-8F04-01A8F120334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3422933013"/>
      </p:ext>
    </p:extLst>
  </p:cSld>
  <p:clrMapOvr>
    <a:masterClrMapping/>
  </p:clrMapOvr>
  <p:extLst mod="1">
    <p:ext uri="{DCECCB84-F9BA-43D5-87BE-67443E8EF086}">
      <p15:sldGuideLst xmlns:p15="http://schemas.microsoft.com/office/powerpoint/2012/main">
        <p15:guide id="1" orient="horz" pos="2592" userDrawn="1">
          <p15:clr>
            <a:srgbClr val="FBAE40"/>
          </p15:clr>
        </p15:guide>
        <p15:guide id="2" orient="horz" pos="273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mparison Placeholders">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40767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4724400" y="1257300"/>
            <a:ext cx="4076700"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4AE6E6E7-EF0D-4B16-A430-D3E949F0A825}"/>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67124AF1-AD81-4125-B6A8-174BC6E5DB6C}"/>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78815702"/>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3" pos="2880">
          <p15:clr>
            <a:srgbClr val="FBAE40"/>
          </p15:clr>
        </p15:guide>
        <p15:guide id="4" pos="2976">
          <p15:clr>
            <a:srgbClr val="FBAE40"/>
          </p15:clr>
        </p15:guide>
        <p15:guide id="5" pos="27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Main One Secondary">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5791200" cy="49716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6418052" y="1257300"/>
            <a:ext cx="2383047" cy="49911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Appendix Link">
            <a:extLst>
              <a:ext uri="{FF2B5EF4-FFF2-40B4-BE49-F238E27FC236}">
                <a16:creationId xmlns:a16="http://schemas.microsoft.com/office/drawing/2014/main" id="{AD32CF7C-C3BC-4FF7-8980-8FA18C499C01}"/>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0" name="Image Credit">
            <a:extLst>
              <a:ext uri="{FF2B5EF4-FFF2-40B4-BE49-F238E27FC236}">
                <a16:creationId xmlns:a16="http://schemas.microsoft.com/office/drawing/2014/main" id="{7D6F5080-9539-4A86-A29C-6C60365B64C7}"/>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1446962700"/>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userDrawn="1">
          <p15:clr>
            <a:srgbClr val="FBAE40"/>
          </p15:clr>
        </p15:guide>
        <p15:guide id="5" pos="38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with Third as Accent">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A4407840-F6A4-4638-BB2F-9FBAA1A81461}"/>
              </a:ext>
            </a:extLst>
          </p:cNvPr>
          <p:cNvSpPr>
            <a:spLocks noGrp="1"/>
          </p:cNvSpPr>
          <p:nvPr>
            <p:ph type="title" hasCustomPrompt="1"/>
          </p:nvPr>
        </p:nvSpPr>
        <p:spPr>
          <a:xfrm>
            <a:off x="342900" y="304800"/>
            <a:ext cx="8458200" cy="678611"/>
          </a:xfrm>
          <a:prstGeom prst="rect">
            <a:avLst/>
          </a:prstGeom>
        </p:spPr>
        <p:txBody>
          <a:bodyPr anchor="ctr">
            <a:noAutofit/>
          </a:bodyPr>
          <a:lstStyle>
            <a:lvl1pPr>
              <a:lnSpc>
                <a:spcPct val="100000"/>
              </a:lnSpc>
              <a:defRPr sz="2400"/>
            </a:lvl1pPr>
          </a:lstStyle>
          <a:p>
            <a:r>
              <a:rPr lang="en-US" dirty="0"/>
              <a:t>Slide Title</a:t>
            </a:r>
            <a:br>
              <a:rPr lang="en-US" dirty="0"/>
            </a:br>
            <a:endParaRPr lang="en-US" dirty="0"/>
          </a:p>
        </p:txBody>
      </p:sp>
      <p:sp>
        <p:nvSpPr>
          <p:cNvPr id="5" name="Content Placeholder 1">
            <a:extLst>
              <a:ext uri="{FF2B5EF4-FFF2-40B4-BE49-F238E27FC236}">
                <a16:creationId xmlns:a16="http://schemas.microsoft.com/office/drawing/2014/main" id="{D13536C2-DC17-4031-9948-17E37EF99112}"/>
              </a:ext>
            </a:extLst>
          </p:cNvPr>
          <p:cNvSpPr>
            <a:spLocks noGrp="1"/>
          </p:cNvSpPr>
          <p:nvPr>
            <p:ph sz="quarter" idx="11" hasCustomPrompt="1"/>
          </p:nvPr>
        </p:nvSpPr>
        <p:spPr>
          <a:xfrm>
            <a:off x="342900" y="1276709"/>
            <a:ext cx="8458200" cy="2838091"/>
          </a:xfrm>
          <a:prstGeom prst="rect">
            <a:avLst/>
          </a:prstGeom>
        </p:spPr>
        <p:txBody>
          <a:bodyPr>
            <a:noAutofit/>
          </a:bodyPr>
          <a:lstStyle>
            <a:lvl1pPr>
              <a:defRPr sz="2400"/>
            </a:lvl1pPr>
            <a:lvl2pPr>
              <a:defRPr sz="2400"/>
            </a:lvl2pPr>
            <a:lvl3pPr marL="640080">
              <a:defRPr sz="2000"/>
            </a:lvl3pPr>
          </a:lstStyle>
          <a:p>
            <a:pPr lvl="0"/>
            <a:r>
              <a:rPr lang="en-US" dirty="0"/>
              <a:t>Slide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0B2D170F-7AF9-40BB-A11B-08474DF5C3AA}"/>
              </a:ext>
            </a:extLst>
          </p:cNvPr>
          <p:cNvSpPr>
            <a:spLocks noGrp="1"/>
          </p:cNvSpPr>
          <p:nvPr>
            <p:ph sz="quarter" idx="14" hasCustomPrompt="1"/>
          </p:nvPr>
        </p:nvSpPr>
        <p:spPr>
          <a:xfrm>
            <a:off x="342901" y="4343400"/>
            <a:ext cx="5791200" cy="1905000"/>
          </a:xfrm>
        </p:spPr>
        <p:txBody>
          <a:bodyPr>
            <a:noAutofit/>
          </a:bodyPr>
          <a:lstStyle>
            <a:lvl1pPr>
              <a:defRPr sz="2400"/>
            </a:lvl1pPr>
            <a:lvl2pPr>
              <a:defRPr sz="2400"/>
            </a:lvl2pPr>
            <a:lvl3pPr marL="640080">
              <a:defRPr sz="2000"/>
            </a:lvl3pPr>
          </a:lstStyle>
          <a:p>
            <a:pPr lvl="0"/>
            <a:r>
              <a:rPr lang="en-US" dirty="0"/>
              <a:t>Slide Content 2</a:t>
            </a:r>
          </a:p>
          <a:p>
            <a:pPr lvl="1"/>
            <a:r>
              <a:rPr lang="en-US" dirty="0"/>
              <a:t>Second level</a:t>
            </a:r>
          </a:p>
          <a:p>
            <a:pPr lvl="2"/>
            <a:r>
              <a:rPr lang="en-US" dirty="0"/>
              <a:t>Third level</a:t>
            </a:r>
          </a:p>
        </p:txBody>
      </p:sp>
      <p:sp>
        <p:nvSpPr>
          <p:cNvPr id="8" name="Content Placeholder 3">
            <a:extLst>
              <a:ext uri="{FF2B5EF4-FFF2-40B4-BE49-F238E27FC236}">
                <a16:creationId xmlns:a16="http://schemas.microsoft.com/office/drawing/2014/main" id="{22432755-BCF5-451F-968D-CFFD10D87BE2}"/>
              </a:ext>
            </a:extLst>
          </p:cNvPr>
          <p:cNvSpPr>
            <a:spLocks noGrp="1"/>
          </p:cNvSpPr>
          <p:nvPr>
            <p:ph sz="quarter" idx="15" hasCustomPrompt="1"/>
          </p:nvPr>
        </p:nvSpPr>
        <p:spPr>
          <a:xfrm>
            <a:off x="6400800" y="4343400"/>
            <a:ext cx="2400300" cy="1905000"/>
          </a:xfrm>
        </p:spPr>
        <p:txBody>
          <a:bodyPr>
            <a:noAutofit/>
          </a:bodyPr>
          <a:lstStyle>
            <a:lvl1pPr>
              <a:defRPr sz="2400"/>
            </a:lvl1pPr>
            <a:lvl2pPr>
              <a:defRPr sz="2400"/>
            </a:lvl2pPr>
            <a:lvl3pPr marL="640080">
              <a:defRPr sz="2000"/>
            </a:lvl3pPr>
          </a:lstStyle>
          <a:p>
            <a:pPr lvl="0"/>
            <a:r>
              <a:rPr lang="en-US" dirty="0"/>
              <a:t>Slide Content 3</a:t>
            </a:r>
          </a:p>
          <a:p>
            <a:pPr lvl="1"/>
            <a:r>
              <a:rPr lang="en-US" dirty="0"/>
              <a:t>Second level</a:t>
            </a:r>
          </a:p>
          <a:p>
            <a:pPr lvl="2"/>
            <a:r>
              <a:rPr lang="en-US" dirty="0"/>
              <a:t>Third level</a:t>
            </a:r>
          </a:p>
        </p:txBody>
      </p:sp>
      <p:sp>
        <p:nvSpPr>
          <p:cNvPr id="10" name="Appendix Link">
            <a:extLst>
              <a:ext uri="{FF2B5EF4-FFF2-40B4-BE49-F238E27FC236}">
                <a16:creationId xmlns:a16="http://schemas.microsoft.com/office/drawing/2014/main" id="{94C876B4-C8F8-4EDA-9579-00F8F36CB98C}"/>
              </a:ext>
            </a:extLst>
          </p:cNvPr>
          <p:cNvSpPr>
            <a:spLocks noGrp="1"/>
          </p:cNvSpPr>
          <p:nvPr>
            <p:ph type="body" sz="quarter" idx="29" hasCustomPrompt="1"/>
          </p:nvPr>
        </p:nvSpPr>
        <p:spPr>
          <a:xfrm>
            <a:off x="3200400" y="6324600"/>
            <a:ext cx="2743200" cy="192024"/>
          </a:xfrm>
        </p:spPr>
        <p:txBody>
          <a:bodyPr anchor="b" anchorCtr="0">
            <a:noAutofit/>
          </a:bodyPr>
          <a:lstStyle>
            <a:lvl1pPr algn="ctr">
              <a:defRPr sz="900"/>
            </a:lvl1pPr>
          </a:lstStyle>
          <a:p>
            <a:pPr lvl="0"/>
            <a:r>
              <a:rPr lang="en-US" dirty="0"/>
              <a:t>Add text alternative link, if needed.</a:t>
            </a:r>
          </a:p>
        </p:txBody>
      </p:sp>
      <p:sp>
        <p:nvSpPr>
          <p:cNvPr id="11" name="Image Credit">
            <a:extLst>
              <a:ext uri="{FF2B5EF4-FFF2-40B4-BE49-F238E27FC236}">
                <a16:creationId xmlns:a16="http://schemas.microsoft.com/office/drawing/2014/main" id="{9138FC26-0A66-41D8-932B-35FF43FDA976}"/>
              </a:ext>
            </a:extLst>
          </p:cNvPr>
          <p:cNvSpPr>
            <a:spLocks noGrp="1"/>
          </p:cNvSpPr>
          <p:nvPr>
            <p:ph type="body" sz="quarter" idx="30" hasCustomPrompt="1"/>
          </p:nvPr>
        </p:nvSpPr>
        <p:spPr>
          <a:xfrm>
            <a:off x="1562101" y="6684963"/>
            <a:ext cx="6976872" cy="173736"/>
          </a:xfrm>
        </p:spPr>
        <p:txBody>
          <a:bodyPr anchor="ctr" anchorCtr="0">
            <a:noAutofit/>
          </a:bodyPr>
          <a:lstStyle>
            <a:lvl1pPr algn="r">
              <a:defRPr sz="800">
                <a:solidFill>
                  <a:srgbClr val="595959"/>
                </a:solidFill>
              </a:defRPr>
            </a:lvl1pPr>
          </a:lstStyle>
          <a:p>
            <a:pPr lvl="0"/>
            <a:r>
              <a:rPr lang="en-US" dirty="0"/>
              <a:t>Insert Image Credit Here</a:t>
            </a:r>
          </a:p>
        </p:txBody>
      </p:sp>
    </p:spTree>
    <p:extLst>
      <p:ext uri="{BB962C8B-B14F-4D97-AF65-F5344CB8AC3E}">
        <p14:creationId xmlns:p14="http://schemas.microsoft.com/office/powerpoint/2010/main" val="4100005588"/>
      </p:ext>
    </p:extLst>
  </p:cSld>
  <p:clrMapOvr>
    <a:masterClrMapping/>
  </p:clrMapOvr>
  <p:extLst mod="1">
    <p:ext uri="{DCECCB84-F9BA-43D5-87BE-67443E8EF086}">
      <p15:sldGuideLst xmlns:p15="http://schemas.microsoft.com/office/powerpoint/2012/main">
        <p15:guide id="1" orient="horz" pos="2592">
          <p15:clr>
            <a:srgbClr val="FBAE40"/>
          </p15:clr>
        </p15:guide>
        <p15:guide id="2" orient="horz" pos="2736">
          <p15:clr>
            <a:srgbClr val="FBAE40"/>
          </p15:clr>
        </p15:guide>
        <p15:guide id="4" pos="4032">
          <p15:clr>
            <a:srgbClr val="FBAE40"/>
          </p15:clr>
        </p15:guide>
        <p15:guide id="5" pos="386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MGH logo">
            <a:extLst>
              <a:ext uri="{FF2B5EF4-FFF2-40B4-BE49-F238E27FC236}">
                <a16:creationId xmlns:a16="http://schemas.microsoft.com/office/drawing/2014/main" id="{BF372B49-B6F5-4826-B4F8-2F8A4FFF8894}"/>
              </a:ext>
            </a:extLst>
          </p:cNvPr>
          <p:cNvPicPr>
            <a:picLocks noChangeAspect="1"/>
          </p:cNvPicPr>
          <p:nvPr userDrawn="1"/>
        </p:nvPicPr>
        <p:blipFill>
          <a:blip r:embed="rId6" cstate="hqprint">
            <a:extLst>
              <a:ext uri="{28A0092B-C50C-407E-A947-70E740481C1C}">
                <a14:useLocalDpi xmlns:a14="http://schemas.microsoft.com/office/drawing/2010/main" val="0"/>
              </a:ext>
            </a:extLst>
          </a:blip>
          <a:stretch>
            <a:fillRect/>
          </a:stretch>
        </p:blipFill>
        <p:spPr>
          <a:xfrm>
            <a:off x="294106" y="283845"/>
            <a:ext cx="999514" cy="999514"/>
          </a:xfrm>
          <a:prstGeom prst="rect">
            <a:avLst/>
          </a:prstGeom>
        </p:spPr>
      </p:pic>
      <p:sp>
        <p:nvSpPr>
          <p:cNvPr id="3" name="MGH Tagline">
            <a:extLst>
              <a:ext uri="{FF2B5EF4-FFF2-40B4-BE49-F238E27FC236}">
                <a16:creationId xmlns:a16="http://schemas.microsoft.com/office/drawing/2014/main" id="{70E12349-CEA7-4006-B6E3-3E283BDBD258}"/>
              </a:ext>
            </a:extLst>
          </p:cNvPr>
          <p:cNvSpPr txBox="1"/>
          <p:nvPr userDrawn="1"/>
        </p:nvSpPr>
        <p:spPr>
          <a:xfrm>
            <a:off x="5060273" y="337349"/>
            <a:ext cx="3873993" cy="338554"/>
          </a:xfrm>
          <a:prstGeom prst="rect">
            <a:avLst/>
          </a:prstGeom>
          <a:noFill/>
        </p:spPr>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spc="40" dirty="0">
                <a:effectLst/>
                <a:latin typeface="Arial" panose="020B0604020202020204" pitchFamily="34" charset="0"/>
                <a:ea typeface="Calibri" panose="020F0502020204030204" pitchFamily="34" charset="0"/>
              </a:rPr>
              <a:t>Because learning changes everything.</a:t>
            </a:r>
            <a:r>
              <a:rPr lang="en-US" sz="1050" spc="40" baseline="60000" dirty="0">
                <a:effectLst/>
                <a:latin typeface="Arial" panose="020B0604020202020204" pitchFamily="34" charset="0"/>
                <a:ea typeface="Calibri" panose="020F0502020204030204" pitchFamily="34" charset="0"/>
              </a:rPr>
              <a:t>®</a:t>
            </a:r>
            <a:endParaRPr lang="en-US" sz="1600" spc="40" baseline="60000" dirty="0"/>
          </a:p>
        </p:txBody>
      </p:sp>
      <p:sp>
        <p:nvSpPr>
          <p:cNvPr id="5" name="Long Copyright"/>
          <p:cNvSpPr>
            <a:spLocks noGrp="1"/>
          </p:cNvSpPr>
          <p:nvPr>
            <p:ph type="ftr" sz="quarter" idx="3"/>
          </p:nvPr>
        </p:nvSpPr>
        <p:spPr>
          <a:xfrm>
            <a:off x="0" y="6478439"/>
            <a:ext cx="9144000" cy="379562"/>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pPr defTabSz="457200">
              <a:spcBef>
                <a:spcPct val="20000"/>
              </a:spcBef>
              <a:defRPr/>
            </a:pPr>
            <a:r>
              <a:rPr lang="en-US" dirty="0"/>
              <a:t>Add long copyright</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545871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400" kern="1200" baseline="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880">
          <p15:clr>
            <a:srgbClr val="F26B43"/>
          </p15:clr>
        </p15:guide>
        <p15:guide id="6" pos="216">
          <p15:clr>
            <a:srgbClr val="F26B43"/>
          </p15:clr>
        </p15:guide>
        <p15:guide id="7" pos="5544">
          <p15:clr>
            <a:srgbClr val="F26B43"/>
          </p15:clr>
        </p15:guide>
        <p15:guide id="9" orient="horz" pos="4211">
          <p15:clr>
            <a:srgbClr val="F26B43"/>
          </p15:clr>
        </p15:guide>
        <p15:guide id="10" orient="horz" pos="960">
          <p15:clr>
            <a:srgbClr val="F26B43"/>
          </p15:clr>
        </p15:guide>
        <p15:guide id="11" orient="horz" pos="41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88156470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9" r:id="rId3"/>
    <p:sldLayoutId id="2147483695" r:id="rId4"/>
    <p:sldLayoutId id="2147483696" r:id="rId5"/>
    <p:sldLayoutId id="2147483697" r:id="rId6"/>
    <p:sldLayoutId id="2147483704" r:id="rId7"/>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864" userDrawn="1">
          <p15:clr>
            <a:srgbClr val="F26B43"/>
          </p15:clr>
        </p15:guide>
        <p15:guide id="13" orient="horz" pos="360" userDrawn="1">
          <p15:clr>
            <a:srgbClr val="F26B43"/>
          </p15:clr>
        </p15:guide>
        <p15:guide id="14" orient="horz" pos="3936" userDrawn="1">
          <p15:clr>
            <a:srgbClr val="F26B43"/>
          </p15:clr>
        </p15:guide>
        <p15:guide id="15" pos="984" userDrawn="1">
          <p15:clr>
            <a:srgbClr val="F26B43"/>
          </p15:clr>
        </p15:guide>
        <p15:guide id="16" pos="5376" userDrawn="1">
          <p15:clr>
            <a:srgbClr val="F26B43"/>
          </p15:clr>
        </p15:guide>
        <p15:guide id="17" pos="2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495691"/>
            <a:ext cx="9144000" cy="362309"/>
          </a:xfrm>
          <a:prstGeom prst="rect">
            <a:avLst/>
          </a:prstGeom>
        </p:spPr>
        <p:txBody>
          <a:bodyPr vert="horz" lIns="91440" tIns="45720" rIns="91440" bIns="45720" rtlCol="0" anchor="ctr"/>
          <a:lstStyle>
            <a:lvl1pPr algn="ctr">
              <a:defRPr sz="800">
                <a:solidFill>
                  <a:schemeClr val="tx1">
                    <a:lumMod val="50000"/>
                    <a:lumOff val="50000"/>
                  </a:schemeClr>
                </a:solidFill>
              </a:defRPr>
            </a:lvl1pPr>
          </a:lstStyle>
          <a:p>
            <a:r>
              <a:rPr lang="en-US" dirty="0"/>
              <a:t>Add long copyright line here</a:t>
            </a:r>
          </a:p>
        </p:txBody>
      </p:sp>
      <p:sp>
        <p:nvSpPr>
          <p:cNvPr id="6" name="MGH Yellow Line">
            <a:extLst>
              <a:ext uri="{FF2B5EF4-FFF2-40B4-BE49-F238E27FC236}">
                <a16:creationId xmlns:a16="http://schemas.microsoft.com/office/drawing/2014/main" id="{F20163A4-4644-4B17-9C8A-EF42A992331B}"/>
              </a:ext>
              <a:ext uri="{C183D7F6-B498-43B3-948B-1728B52AA6E4}">
                <adec:decorative xmlns:adec="http://schemas.microsoft.com/office/drawing/2017/decorative" val="1"/>
              </a:ext>
            </a:extLst>
          </p:cNvPr>
          <p:cNvSpPr/>
          <p:nvPr userDrawn="1"/>
        </p:nvSpPr>
        <p:spPr>
          <a:xfrm>
            <a:off x="0" y="6432547"/>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799818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914400" rtl="0" eaLnBrk="1" latinLnBrk="0" hangingPunct="1">
        <a:lnSpc>
          <a:spcPct val="90000"/>
        </a:lnSpc>
        <a:spcBef>
          <a:spcPct val="0"/>
        </a:spcBef>
        <a:buNone/>
        <a:defRPr sz="1600" b="0" kern="1200">
          <a:solidFill>
            <a:schemeClr val="tx2"/>
          </a:solidFill>
          <a:latin typeface="+mj-lt"/>
          <a:ea typeface="+mj-ea"/>
          <a:cs typeface="+mj-cs"/>
        </a:defRPr>
      </a:lvl1pPr>
    </p:titleStyle>
    <p:bodyStyle>
      <a:lvl1pPr marL="0" marR="0" indent="0" algn="ctr" defTabSz="914400" rtl="0" eaLnBrk="1" fontAlgn="auto" latinLnBrk="0" hangingPunct="1">
        <a:lnSpc>
          <a:spcPct val="100000"/>
        </a:lnSpc>
        <a:spcBef>
          <a:spcPts val="0"/>
        </a:spcBef>
        <a:spcAft>
          <a:spcPts val="0"/>
        </a:spcAft>
        <a:buClrTx/>
        <a:buSzTx/>
        <a:buFontTx/>
        <a:buNone/>
        <a:tabLst/>
        <a:defRPr sz="2000" kern="1200">
          <a:solidFill>
            <a:schemeClr val="tx2"/>
          </a:solidFill>
          <a:latin typeface="+mn-lt"/>
          <a:ea typeface="+mn-ea"/>
          <a:cs typeface="+mn-cs"/>
        </a:defRPr>
      </a:lvl1pPr>
      <a:lvl2pPr marL="230188" indent="-228600" algn="l" defTabSz="914400" rtl="0" eaLnBrk="1" latinLnBrk="0" hangingPunct="1">
        <a:lnSpc>
          <a:spcPct val="100000"/>
        </a:lnSpc>
        <a:spcBef>
          <a:spcPts val="800"/>
        </a:spcBef>
        <a:buClrTx/>
        <a:buFont typeface="Arial" panose="020B0604020202020204" pitchFamily="34" charset="0"/>
        <a:buChar char="•"/>
        <a:defRPr sz="2000" kern="1200">
          <a:solidFill>
            <a:schemeClr val="tx2"/>
          </a:solidFill>
          <a:latin typeface="+mn-lt"/>
          <a:ea typeface="+mn-ea"/>
          <a:cs typeface="+mn-cs"/>
        </a:defRPr>
      </a:lvl2pPr>
      <a:lvl3pPr marL="460375" indent="-228600" algn="l" defTabSz="914400" rtl="0" eaLnBrk="1" latinLnBrk="0" hangingPunct="1">
        <a:lnSpc>
          <a:spcPct val="100000"/>
        </a:lnSpc>
        <a:spcBef>
          <a:spcPts val="800"/>
        </a:spcBef>
        <a:buFont typeface="Arial" panose="020B0604020202020204" pitchFamily="34" charset="0"/>
        <a:buChar char="•"/>
        <a:defRPr sz="1800" kern="1200">
          <a:solidFill>
            <a:schemeClr val="tx2"/>
          </a:solidFill>
          <a:latin typeface="+mn-lt"/>
          <a:ea typeface="+mn-ea"/>
          <a:cs typeface="+mn-cs"/>
        </a:defRPr>
      </a:lvl3pPr>
      <a:lvl4pPr marL="455613"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2112" userDrawn="1">
          <p15:clr>
            <a:srgbClr val="F26B43"/>
          </p15:clr>
        </p15:guide>
        <p15:guide id="6" pos="216">
          <p15:clr>
            <a:srgbClr val="F26B43"/>
          </p15:clr>
        </p15:guide>
        <p15:guide id="7" pos="5544">
          <p15:clr>
            <a:srgbClr val="F26B43"/>
          </p15:clr>
        </p15:guide>
        <p15:guide id="9" orient="horz" pos="4211">
          <p15:clr>
            <a:srgbClr val="F26B43"/>
          </p15:clr>
        </p15:guide>
        <p15:guide id="10" orient="horz" pos="624" userDrawn="1">
          <p15:clr>
            <a:srgbClr val="F26B43"/>
          </p15:clr>
        </p15:guide>
        <p15:guide id="11" orient="horz" pos="4104">
          <p15:clr>
            <a:srgbClr val="F26B43"/>
          </p15:clr>
        </p15:guide>
        <p15:guide id="12" orient="horz" pos="2160" userDrawn="1">
          <p15:clr>
            <a:srgbClr val="F26B43"/>
          </p15:clr>
        </p15:guide>
        <p15:guide id="13" pos="364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BEB99B55-73FB-42B4-93ED-C5E818675C31}"/>
              </a:ext>
            </a:extLst>
          </p:cNvPr>
          <p:cNvSpPr>
            <a:spLocks noGrp="1"/>
          </p:cNvSpPr>
          <p:nvPr>
            <p:ph type="body" idx="1"/>
          </p:nvPr>
        </p:nvSpPr>
        <p:spPr>
          <a:xfrm>
            <a:off x="342901" y="1976546"/>
            <a:ext cx="6480593" cy="4351338"/>
          </a:xfrm>
          <a:prstGeom prst="rect">
            <a:avLst/>
          </a:prstGeom>
        </p:spPr>
        <p:txBody>
          <a:bodyPr vert="horz" lIns="91440" tIns="45720" rIns="91440" bIns="45720" rtlCol="0">
            <a:noAutofit/>
          </a:bodyPr>
          <a:lstStyle/>
          <a:p>
            <a:pPr lvl="0"/>
            <a:r>
              <a:rPr lang="en-US" dirty="0"/>
              <a:t>Slide Content</a:t>
            </a:r>
          </a:p>
          <a:p>
            <a:pPr lvl="2"/>
            <a:r>
              <a:rPr lang="en-US" dirty="0"/>
              <a:t>Second level</a:t>
            </a:r>
          </a:p>
          <a:p>
            <a:pPr lvl="3"/>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24279" y="6660234"/>
            <a:ext cx="1285344"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grpSp>
        <p:nvGrpSpPr>
          <p:cNvPr id="6" name="MGH Shape">
            <a:extLst>
              <a:ext uri="{FF2B5EF4-FFF2-40B4-BE49-F238E27FC236}">
                <a16:creationId xmlns:a16="http://schemas.microsoft.com/office/drawing/2014/main" id="{B719ECBD-8119-4217-9D58-2638FA4365C1}"/>
              </a:ext>
              <a:ext uri="{C183D7F6-B498-43B3-948B-1728B52AA6E4}">
                <adec:decorative xmlns:adec="http://schemas.microsoft.com/office/drawing/2017/decorative" val="1"/>
              </a:ext>
            </a:extLst>
          </p:cNvPr>
          <p:cNvGrpSpPr/>
          <p:nvPr userDrawn="1"/>
        </p:nvGrpSpPr>
        <p:grpSpPr>
          <a:xfrm>
            <a:off x="6622742" y="0"/>
            <a:ext cx="2521258" cy="6623843"/>
            <a:chOff x="3491346" y="0"/>
            <a:chExt cx="2508933" cy="6367263"/>
          </a:xfrm>
        </p:grpSpPr>
        <p:sp>
          <p:nvSpPr>
            <p:cNvPr id="9" name="Freeform 11">
              <a:extLst>
                <a:ext uri="{FF2B5EF4-FFF2-40B4-BE49-F238E27FC236}">
                  <a16:creationId xmlns:a16="http://schemas.microsoft.com/office/drawing/2014/main" id="{FCAD01AC-30CD-4728-B0FD-543493B2CE55}"/>
                </a:ext>
              </a:extLst>
            </p:cNvPr>
            <p:cNvSpPr/>
            <p:nvPr/>
          </p:nvSpPr>
          <p:spPr>
            <a:xfrm rot="10800000">
              <a:off x="5468761" y="1352709"/>
              <a:ext cx="531517" cy="1821241"/>
            </a:xfrm>
            <a:custGeom>
              <a:avLst/>
              <a:gdLst>
                <a:gd name="connsiteX0" fmla="*/ 0 w 531517"/>
                <a:gd name="connsiteY0" fmla="*/ 1821241 h 1821241"/>
                <a:gd name="connsiteX1" fmla="*/ 0 w 531517"/>
                <a:gd name="connsiteY1" fmla="*/ 0 h 1821241"/>
                <a:gd name="connsiteX2" fmla="*/ 531517 w 531517"/>
                <a:gd name="connsiteY2" fmla="*/ 672400 h 1821241"/>
                <a:gd name="connsiteX3" fmla="*/ 0 w 531517"/>
                <a:gd name="connsiteY3" fmla="*/ 1821241 h 1821241"/>
              </a:gdLst>
              <a:ahLst/>
              <a:cxnLst>
                <a:cxn ang="0">
                  <a:pos x="connsiteX0" y="connsiteY0"/>
                </a:cxn>
                <a:cxn ang="0">
                  <a:pos x="connsiteX1" y="connsiteY1"/>
                </a:cxn>
                <a:cxn ang="0">
                  <a:pos x="connsiteX2" y="connsiteY2"/>
                </a:cxn>
                <a:cxn ang="0">
                  <a:pos x="connsiteX3" y="connsiteY3"/>
                </a:cxn>
              </a:cxnLst>
              <a:rect l="l" t="t" r="r" b="b"/>
              <a:pathLst>
                <a:path w="531517" h="1821241">
                  <a:moveTo>
                    <a:pt x="0" y="1821241"/>
                  </a:moveTo>
                  <a:lnTo>
                    <a:pt x="0" y="0"/>
                  </a:lnTo>
                  <a:lnTo>
                    <a:pt x="531517" y="672400"/>
                  </a:lnTo>
                  <a:lnTo>
                    <a:pt x="0" y="1821241"/>
                  </a:lnTo>
                  <a:close/>
                </a:path>
              </a:pathLst>
            </a:custGeom>
            <a:solidFill>
              <a:srgbClr val="9F2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0" name="Freeform 12">
              <a:extLst>
                <a:ext uri="{FF2B5EF4-FFF2-40B4-BE49-F238E27FC236}">
                  <a16:creationId xmlns:a16="http://schemas.microsoft.com/office/drawing/2014/main" id="{9A51DD71-B849-456F-A479-25728C0B26F4}"/>
                </a:ext>
              </a:extLst>
            </p:cNvPr>
            <p:cNvSpPr/>
            <p:nvPr/>
          </p:nvSpPr>
          <p:spPr>
            <a:xfrm rot="10800000">
              <a:off x="3491346" y="0"/>
              <a:ext cx="2508932" cy="2501550"/>
            </a:xfrm>
            <a:custGeom>
              <a:avLst/>
              <a:gdLst>
                <a:gd name="connsiteX0" fmla="*/ 2508932 w 2508932"/>
                <a:gd name="connsiteY0" fmla="*/ 2501550 h 2501550"/>
                <a:gd name="connsiteX1" fmla="*/ 0 w 2508932"/>
                <a:gd name="connsiteY1" fmla="*/ 2501550 h 2501550"/>
                <a:gd name="connsiteX2" fmla="*/ 0 w 2508932"/>
                <a:gd name="connsiteY2" fmla="*/ 1148841 h 2501550"/>
                <a:gd name="connsiteX3" fmla="*/ 531517 w 2508932"/>
                <a:gd name="connsiteY3" fmla="*/ 0 h 2501550"/>
                <a:gd name="connsiteX4" fmla="*/ 2508932 w 2508932"/>
                <a:gd name="connsiteY4" fmla="*/ 2501550 h 250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932" h="2501550">
                  <a:moveTo>
                    <a:pt x="2508932" y="2501550"/>
                  </a:moveTo>
                  <a:lnTo>
                    <a:pt x="0" y="2501550"/>
                  </a:lnTo>
                  <a:lnTo>
                    <a:pt x="0" y="1148841"/>
                  </a:lnTo>
                  <a:lnTo>
                    <a:pt x="531517" y="0"/>
                  </a:lnTo>
                  <a:lnTo>
                    <a:pt x="2508932" y="2501550"/>
                  </a:lnTo>
                  <a:close/>
                </a:path>
              </a:pathLst>
            </a:custGeom>
            <a:solidFill>
              <a:srgbClr val="E2DF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1" name="Freeform 13">
              <a:extLst>
                <a:ext uri="{FF2B5EF4-FFF2-40B4-BE49-F238E27FC236}">
                  <a16:creationId xmlns:a16="http://schemas.microsoft.com/office/drawing/2014/main" id="{CE349BEA-4244-4589-91D3-1DECC6AB1E90}"/>
                </a:ext>
              </a:extLst>
            </p:cNvPr>
            <p:cNvSpPr/>
            <p:nvPr/>
          </p:nvSpPr>
          <p:spPr>
            <a:xfrm rot="10800000">
              <a:off x="3680272" y="1352707"/>
              <a:ext cx="2320007" cy="5014556"/>
            </a:xfrm>
            <a:custGeom>
              <a:avLst/>
              <a:gdLst>
                <a:gd name="connsiteX0" fmla="*/ 0 w 2320007"/>
                <a:gd name="connsiteY0" fmla="*/ 5014556 h 5014556"/>
                <a:gd name="connsiteX1" fmla="*/ 0 w 2320007"/>
                <a:gd name="connsiteY1" fmla="*/ 0 h 5014556"/>
                <a:gd name="connsiteX2" fmla="*/ 2320007 w 2320007"/>
                <a:gd name="connsiteY2" fmla="*/ 0 h 5014556"/>
                <a:gd name="connsiteX3" fmla="*/ 531518 w 2320007"/>
                <a:gd name="connsiteY3" fmla="*/ 3865713 h 5014556"/>
                <a:gd name="connsiteX4" fmla="*/ 1 w 2320007"/>
                <a:gd name="connsiteY4" fmla="*/ 3193313 h 5014556"/>
                <a:gd name="connsiteX5" fmla="*/ 1 w 2320007"/>
                <a:gd name="connsiteY5" fmla="*/ 5014554 h 5014556"/>
                <a:gd name="connsiteX6" fmla="*/ 0 w 2320007"/>
                <a:gd name="connsiteY6" fmla="*/ 5014556 h 501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007" h="5014556">
                  <a:moveTo>
                    <a:pt x="0" y="5014556"/>
                  </a:moveTo>
                  <a:lnTo>
                    <a:pt x="0" y="0"/>
                  </a:lnTo>
                  <a:lnTo>
                    <a:pt x="2320007" y="0"/>
                  </a:lnTo>
                  <a:lnTo>
                    <a:pt x="531518" y="3865713"/>
                  </a:lnTo>
                  <a:lnTo>
                    <a:pt x="1" y="3193313"/>
                  </a:lnTo>
                  <a:lnTo>
                    <a:pt x="1" y="5014554"/>
                  </a:lnTo>
                  <a:lnTo>
                    <a:pt x="0" y="5014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sp>
        <p:nvSpPr>
          <p:cNvPr id="13" name="Title Placeholder">
            <a:extLst>
              <a:ext uri="{FF2B5EF4-FFF2-40B4-BE49-F238E27FC236}">
                <a16:creationId xmlns:a16="http://schemas.microsoft.com/office/drawing/2014/main" id="{34622483-C344-43F3-82BE-D7AE2DFFFAB0}"/>
              </a:ext>
            </a:extLst>
          </p:cNvPr>
          <p:cNvSpPr>
            <a:spLocks noGrp="1"/>
          </p:cNvSpPr>
          <p:nvPr>
            <p:ph type="title"/>
          </p:nvPr>
        </p:nvSpPr>
        <p:spPr>
          <a:xfrm>
            <a:off x="342900" y="136257"/>
            <a:ext cx="6073803" cy="685800"/>
          </a:xfrm>
          <a:prstGeom prst="rect">
            <a:avLst/>
          </a:prstGeom>
        </p:spPr>
        <p:txBody>
          <a:bodyPr vert="horz" lIns="91440" tIns="45720" rIns="91440" bIns="45720" rtlCol="0" anchor="ctr">
            <a:noAutofit/>
          </a:bodyPr>
          <a:lstStyle/>
          <a:p>
            <a:r>
              <a:rPr lang="en-US" dirty="0"/>
              <a:t>Title goes here</a:t>
            </a:r>
          </a:p>
        </p:txBody>
      </p:sp>
      <p:sp>
        <p:nvSpPr>
          <p:cNvPr id="14"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690558099"/>
      </p:ext>
    </p:extLst>
  </p:cSld>
  <p:clrMap bg1="lt1" tx1="dk1" bg2="lt2" tx2="dk2" accent1="accent1" accent2="accent2" accent3="accent3" accent4="accent4" accent5="accent5" accent6="accent6" hlink="hlink" folHlink="folHlink"/>
  <p:sldLayoutIdLst>
    <p:sldLayoutId id="2147483690" r:id="rId1"/>
    <p:sldLayoutId id="2147483698" r:id="rId2"/>
  </p:sldLayoutIdLst>
  <p:hf hdr="0" dt="0"/>
  <p:txStyles>
    <p:titleStyle>
      <a:lvl1pPr algn="l" defTabSz="914400" rtl="0" eaLnBrk="1" latinLnBrk="0" hangingPunct="1">
        <a:lnSpc>
          <a:spcPct val="10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kern="1200">
          <a:solidFill>
            <a:schemeClr val="tx2"/>
          </a:solidFill>
          <a:latin typeface="+mn-lt"/>
          <a:ea typeface="+mn-ea"/>
          <a:cs typeface="+mn-cs"/>
        </a:defRPr>
      </a:lvl1pPr>
      <a:lvl2pPr marL="1588" indent="0" algn="l" defTabSz="914400" rtl="0" eaLnBrk="1" latinLnBrk="0" hangingPunct="1">
        <a:lnSpc>
          <a:spcPct val="100000"/>
        </a:lnSpc>
        <a:spcBef>
          <a:spcPts val="800"/>
        </a:spcBef>
        <a:buClrTx/>
        <a:buFont typeface="Arial" panose="020B0604020202020204" pitchFamily="34" charset="0"/>
        <a:buNone/>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buFont typeface="Arial" panose="020B0604020202020204" pitchFamily="34" charset="0"/>
        <a:buChar char="•"/>
        <a:defRPr sz="20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4pPr>
      <a:lvl5pPr marL="685800" indent="0" algn="l" defTabSz="914400" rtl="0" eaLnBrk="1" latinLnBrk="0" hangingPunct="1">
        <a:lnSpc>
          <a:spcPct val="100000"/>
        </a:lnSpc>
        <a:spcBef>
          <a:spcPts val="8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0">
          <p15:clr>
            <a:srgbClr val="F26B43"/>
          </p15:clr>
        </p15:guide>
        <p15:guide id="2" orient="horz" pos="192">
          <p15:clr>
            <a:srgbClr val="F26B43"/>
          </p15:clr>
        </p15:guide>
        <p15:guide id="5" pos="5544" userDrawn="1">
          <p15:clr>
            <a:srgbClr val="F26B43"/>
          </p15:clr>
        </p15:guide>
        <p15:guide id="6" pos="216">
          <p15:clr>
            <a:srgbClr val="F26B43"/>
          </p15:clr>
        </p15:guide>
        <p15:guide id="7" pos="4296" userDrawn="1">
          <p15:clr>
            <a:srgbClr val="F26B43"/>
          </p15:clr>
        </p15:guide>
        <p15:guide id="9" orient="horz" pos="4211">
          <p15:clr>
            <a:srgbClr val="F26B43"/>
          </p15:clr>
        </p15:guide>
        <p15:guide id="10" orient="horz" pos="1248" userDrawn="1">
          <p15:clr>
            <a:srgbClr val="F26B43"/>
          </p15:clr>
        </p15:guide>
        <p15:guide id="11" orient="horz" pos="3984" userDrawn="1">
          <p15:clr>
            <a:srgbClr val="F26B43"/>
          </p15:clr>
        </p15:guide>
        <p15:guide id="12" orient="horz" pos="1656" userDrawn="1">
          <p15:clr>
            <a:srgbClr val="F26B43"/>
          </p15:clr>
        </p15:guide>
        <p15:guide id="13" pos="2980">
          <p15:clr>
            <a:srgbClr val="F26B43"/>
          </p15:clr>
        </p15:guide>
        <p15:guide id="14" orient="horz" pos="2260" userDrawn="1">
          <p15:clr>
            <a:srgbClr val="F26B43"/>
          </p15:clr>
        </p15:guide>
        <p15:guide id="15" pos="264"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371599"/>
            <a:ext cx="8458200" cy="48768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2924093042"/>
      </p:ext>
    </p:extLst>
  </p:cSld>
  <p:clrMap bg1="lt1" tx1="dk1" bg2="lt2" tx2="dk2" accent1="accent1" accent2="accent2" accent3="accent3" accent4="accent4" accent5="accent5" accent6="accent6" hlink="hlink" folHlink="folHlink"/>
  <p:sldLayoutIdLst>
    <p:sldLayoutId id="2147483702" r:id="rId1"/>
    <p:sldLayoutId id="2147483703" r:id="rId2"/>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a:extLst>
              <a:ext uri="{FF2B5EF4-FFF2-40B4-BE49-F238E27FC236}">
                <a16:creationId xmlns:a16="http://schemas.microsoft.com/office/drawing/2014/main" id="{881C4C4E-EEEF-442A-AE3B-63C7E062F18C}"/>
              </a:ext>
            </a:extLst>
          </p:cNvPr>
          <p:cNvSpPr>
            <a:spLocks noGrp="1"/>
          </p:cNvSpPr>
          <p:nvPr>
            <p:ph type="title"/>
          </p:nvPr>
        </p:nvSpPr>
        <p:spPr>
          <a:xfrm>
            <a:off x="342900" y="136257"/>
            <a:ext cx="8458200" cy="685800"/>
          </a:xfrm>
          <a:prstGeom prst="rect">
            <a:avLst/>
          </a:prstGeom>
        </p:spPr>
        <p:txBody>
          <a:bodyPr vert="horz" lIns="91440" tIns="45720" rIns="91440" bIns="45720" rtlCol="0" anchor="ctr">
            <a:normAutofit/>
          </a:bodyPr>
          <a:lstStyle/>
          <a:p>
            <a:r>
              <a:rPr lang="en-US" dirty="0"/>
              <a:t>Title goes here</a:t>
            </a:r>
          </a:p>
        </p:txBody>
      </p:sp>
      <p:sp>
        <p:nvSpPr>
          <p:cNvPr id="5" name="Text Placeholder">
            <a:extLst>
              <a:ext uri="{FF2B5EF4-FFF2-40B4-BE49-F238E27FC236}">
                <a16:creationId xmlns:a16="http://schemas.microsoft.com/office/drawing/2014/main" id="{4F2C87DD-ADFA-433D-B7C8-4E9E42BC9E0F}"/>
              </a:ext>
            </a:extLst>
          </p:cNvPr>
          <p:cNvSpPr>
            <a:spLocks noGrp="1"/>
          </p:cNvSpPr>
          <p:nvPr>
            <p:ph type="body" idx="1"/>
          </p:nvPr>
        </p:nvSpPr>
        <p:spPr>
          <a:xfrm>
            <a:off x="342900" y="1273877"/>
            <a:ext cx="8458200" cy="49443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8" name="MGH Yellow Line">
            <a:extLst>
              <a:ext uri="{FF2B5EF4-FFF2-40B4-BE49-F238E27FC236}">
                <a16:creationId xmlns:a16="http://schemas.microsoft.com/office/drawing/2014/main" id="{86E6E250-D1F9-6444-A77C-4DC8C64A97D7}"/>
              </a:ext>
              <a:ext uri="{C183D7F6-B498-43B3-948B-1728B52AA6E4}">
                <adec:decorative xmlns:adec="http://schemas.microsoft.com/office/drawing/2017/decorative" val="1"/>
              </a:ext>
            </a:extLst>
          </p:cNvPr>
          <p:cNvSpPr/>
          <p:nvPr userDrawn="1"/>
        </p:nvSpPr>
        <p:spPr>
          <a:xfrm>
            <a:off x="0" y="6622319"/>
            <a:ext cx="9144000" cy="545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hort Copyright">
            <a:extLst>
              <a:ext uri="{FF2B5EF4-FFF2-40B4-BE49-F238E27FC236}">
                <a16:creationId xmlns:a16="http://schemas.microsoft.com/office/drawing/2014/main" id="{36838A37-515E-4F5C-BF9F-CE51891A9C27}"/>
              </a:ext>
            </a:extLst>
          </p:cNvPr>
          <p:cNvSpPr txBox="1"/>
          <p:nvPr userDrawn="1"/>
        </p:nvSpPr>
        <p:spPr>
          <a:xfrm>
            <a:off x="215658" y="6664280"/>
            <a:ext cx="1233578" cy="215444"/>
          </a:xfrm>
          <a:prstGeom prst="rect">
            <a:avLst/>
          </a:prstGeom>
          <a:noFill/>
        </p:spPr>
        <p:txBody>
          <a:bodyPr wrap="square" lIns="45720" rIns="45720" rtlCol="0" anchor="ctr">
            <a:spAutoFit/>
          </a:bodyPr>
          <a:lstStyle/>
          <a:p>
            <a:r>
              <a:rPr lang="en-US" sz="800" b="0" dirty="0">
                <a:solidFill>
                  <a:schemeClr val="tx1">
                    <a:lumMod val="65000"/>
                    <a:lumOff val="35000"/>
                  </a:schemeClr>
                </a:solidFill>
              </a:rPr>
              <a:t>© McGraw Hill</a:t>
            </a:r>
          </a:p>
        </p:txBody>
      </p:sp>
      <p:sp>
        <p:nvSpPr>
          <p:cNvPr id="7" name="Slide Number"/>
          <p:cNvSpPr txBox="1"/>
          <p:nvPr userDrawn="1"/>
        </p:nvSpPr>
        <p:spPr>
          <a:xfrm>
            <a:off x="8625636" y="6670335"/>
            <a:ext cx="356616" cy="164592"/>
          </a:xfrm>
          <a:prstGeom prst="rect">
            <a:avLst/>
          </a:prstGeom>
          <a:noFill/>
        </p:spPr>
        <p:txBody>
          <a:bodyPr wrap="square" lIns="45720" rIns="45720" rtlCol="0" anchor="ctr" anchorCtr="0">
            <a:noAutofit/>
          </a:bodyPr>
          <a:lstStyle/>
          <a:p>
            <a:pPr algn="r"/>
            <a:fld id="{960EEC4C-B90A-40FB-9378-A310753B0AE3}" type="slidenum">
              <a:rPr lang="en-US" sz="800" smtClean="0">
                <a:solidFill>
                  <a:srgbClr val="595959"/>
                </a:solidFill>
              </a:rPr>
              <a:pPr algn="r"/>
              <a:t>‹#›</a:t>
            </a:fld>
            <a:endParaRPr lang="en-US" sz="800" dirty="0">
              <a:solidFill>
                <a:srgbClr val="595959"/>
              </a:solidFill>
            </a:endParaRPr>
          </a:p>
        </p:txBody>
      </p:sp>
    </p:spTree>
    <p:extLst>
      <p:ext uri="{BB962C8B-B14F-4D97-AF65-F5344CB8AC3E}">
        <p14:creationId xmlns:p14="http://schemas.microsoft.com/office/powerpoint/2010/main" val="3938046308"/>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hf hdr="0" dt="0"/>
  <p:txStyles>
    <p:titleStyle>
      <a:lvl1pPr algn="l" defTabSz="914400"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0" marR="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sz="2000" kern="1200">
          <a:solidFill>
            <a:schemeClr val="tx2"/>
          </a:solidFill>
          <a:latin typeface="+mn-lt"/>
          <a:ea typeface="+mn-ea"/>
          <a:cs typeface="+mn-cs"/>
        </a:defRPr>
      </a:lvl1pPr>
      <a:lvl2pPr marL="344488" indent="-342900" algn="l" defTabSz="914400" rtl="0" eaLnBrk="1" latinLnBrk="0" hangingPunct="1">
        <a:lnSpc>
          <a:spcPct val="100000"/>
        </a:lnSpc>
        <a:spcBef>
          <a:spcPts val="800"/>
        </a:spcBef>
        <a:spcAft>
          <a:spcPts val="800"/>
        </a:spcAft>
        <a:buClrTx/>
        <a:buFont typeface="Arial" panose="020B0604020202020204" pitchFamily="34" charset="0"/>
        <a:buChar char="•"/>
        <a:defRPr sz="2000" kern="1200">
          <a:solidFill>
            <a:schemeClr val="tx2"/>
          </a:solidFill>
          <a:latin typeface="+mn-lt"/>
          <a:ea typeface="+mn-ea"/>
          <a:cs typeface="+mn-cs"/>
        </a:defRPr>
      </a:lvl2pPr>
      <a:lvl3pPr marL="517525" indent="-285750" algn="l" defTabSz="914400" rtl="0" eaLnBrk="1" latinLnBrk="0" hangingPunct="1">
        <a:lnSpc>
          <a:spcPct val="100000"/>
        </a:lnSpc>
        <a:spcBef>
          <a:spcPts val="800"/>
        </a:spcBef>
        <a:spcAft>
          <a:spcPts val="800"/>
        </a:spcAft>
        <a:buFont typeface="Arial" panose="020B0604020202020204" pitchFamily="34" charset="0"/>
        <a:buChar char="•"/>
        <a:defRPr sz="1800" kern="1200">
          <a:solidFill>
            <a:schemeClr val="tx2"/>
          </a:solidFill>
          <a:latin typeface="+mn-lt"/>
          <a:ea typeface="+mn-ea"/>
          <a:cs typeface="+mn-cs"/>
        </a:defRPr>
      </a:lvl3pPr>
      <a:lvl4pPr marL="741363" indent="-285750" algn="l" defTabSz="914400" rtl="0" eaLnBrk="1" latinLnBrk="0" hangingPunct="1">
        <a:lnSpc>
          <a:spcPct val="100000"/>
        </a:lnSpc>
        <a:spcBef>
          <a:spcPts val="800"/>
        </a:spcBef>
        <a:spcAft>
          <a:spcPts val="800"/>
        </a:spcAft>
        <a:buFont typeface="Arial" panose="020B0604020202020204" pitchFamily="34" charset="0"/>
        <a:buChar char="•"/>
        <a:defRPr sz="1200" kern="1200">
          <a:solidFill>
            <a:schemeClr val="tx1"/>
          </a:solidFill>
          <a:latin typeface="+mn-lt"/>
          <a:ea typeface="+mn-ea"/>
          <a:cs typeface="+mn-cs"/>
        </a:defRPr>
      </a:lvl4pPr>
      <a:lvl5pPr marL="971550" indent="-285750" algn="l" defTabSz="914400" rtl="0" eaLnBrk="1" latinLnBrk="0" hangingPunct="1">
        <a:lnSpc>
          <a:spcPct val="100000"/>
        </a:lnSpc>
        <a:spcBef>
          <a:spcPts val="8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192">
          <p15:clr>
            <a:srgbClr val="F26B43"/>
          </p15:clr>
        </p15:guide>
        <p15:guide id="6" pos="216">
          <p15:clr>
            <a:srgbClr val="F26B43"/>
          </p15:clr>
        </p15:guide>
        <p15:guide id="7" pos="5544">
          <p15:clr>
            <a:srgbClr val="F26B43"/>
          </p15:clr>
        </p15:guide>
        <p15:guide id="9" orient="horz" pos="4211">
          <p15:clr>
            <a:srgbClr val="F26B43"/>
          </p15:clr>
        </p15:guide>
        <p15:guide id="10" orient="horz" pos="624">
          <p15:clr>
            <a:srgbClr val="F26B43"/>
          </p15:clr>
        </p15:guide>
        <p15:guide id="11" orient="horz" pos="4104">
          <p15:clr>
            <a:srgbClr val="F26B43"/>
          </p15:clr>
        </p15:guide>
        <p15:guide id="12" orient="horz" pos="864">
          <p15:clr>
            <a:srgbClr val="F26B43"/>
          </p15:clr>
        </p15:guide>
        <p15:guide id="13" orient="horz" pos="360">
          <p15:clr>
            <a:srgbClr val="F26B43"/>
          </p15:clr>
        </p15:guide>
        <p15:guide id="14" orient="horz" pos="3936">
          <p15:clr>
            <a:srgbClr val="F26B43"/>
          </p15:clr>
        </p15:guide>
        <p15:guide id="15" pos="984">
          <p15:clr>
            <a:srgbClr val="F26B43"/>
          </p15:clr>
        </p15:guide>
        <p15:guide id="16" pos="5376">
          <p15:clr>
            <a:srgbClr val="F26B43"/>
          </p15:clr>
        </p15:guide>
        <p15:guide id="17" pos="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slide" Target="slide44.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F14C897A-4409-4F96-826A-7AE9F1281913}"/>
              </a:ext>
            </a:extLst>
          </p:cNvPr>
          <p:cNvSpPr>
            <a:spLocks noGrp="1"/>
          </p:cNvSpPr>
          <p:nvPr>
            <p:ph type="ctrTitle"/>
          </p:nvPr>
        </p:nvSpPr>
        <p:spPr/>
        <p:txBody>
          <a:bodyPr/>
          <a:lstStyle/>
          <a:p>
            <a:r>
              <a:rPr lang="en-US" dirty="0"/>
              <a:t>Chapter 9</a:t>
            </a:r>
          </a:p>
        </p:txBody>
      </p:sp>
      <p:sp>
        <p:nvSpPr>
          <p:cNvPr id="13" name="Subtitle 2">
            <a:extLst>
              <a:ext uri="{FF2B5EF4-FFF2-40B4-BE49-F238E27FC236}">
                <a16:creationId xmlns:a16="http://schemas.microsoft.com/office/drawing/2014/main" id="{39DC5F79-D657-4B2E-8FAB-C143E5618948}"/>
              </a:ext>
            </a:extLst>
          </p:cNvPr>
          <p:cNvSpPr>
            <a:spLocks noGrp="1"/>
          </p:cNvSpPr>
          <p:nvPr>
            <p:ph type="subTitle" idx="1"/>
          </p:nvPr>
        </p:nvSpPr>
        <p:spPr>
          <a:xfrm>
            <a:off x="782057" y="3986784"/>
            <a:ext cx="5321563" cy="517585"/>
          </a:xfrm>
        </p:spPr>
        <p:txBody>
          <a:bodyPr/>
          <a:lstStyle/>
          <a:p>
            <a:r>
              <a:rPr lang="en-US" sz="2000" b="1" dirty="0"/>
              <a:t>Management of Quality</a:t>
            </a:r>
          </a:p>
        </p:txBody>
      </p:sp>
      <p:sp>
        <p:nvSpPr>
          <p:cNvPr id="14" name="Text Placeholder 3">
            <a:extLst>
              <a:ext uri="{FF2B5EF4-FFF2-40B4-BE49-F238E27FC236}">
                <a16:creationId xmlns:a16="http://schemas.microsoft.com/office/drawing/2014/main" id="{A59F268B-4D44-410E-9686-AEB4FDBAB432}"/>
              </a:ext>
            </a:extLst>
          </p:cNvPr>
          <p:cNvSpPr>
            <a:spLocks noGrp="1"/>
          </p:cNvSpPr>
          <p:nvPr>
            <p:ph type="body" sz="quarter" idx="10"/>
          </p:nvPr>
        </p:nvSpPr>
        <p:spPr>
          <a:xfrm>
            <a:off x="777239" y="4718304"/>
            <a:ext cx="4663440" cy="1236726"/>
          </a:xfrm>
        </p:spPr>
        <p:txBody>
          <a:bodyPr/>
          <a:lstStyle/>
          <a:p>
            <a:pPr>
              <a:spcBef>
                <a:spcPts val="300"/>
              </a:spcBef>
            </a:pPr>
            <a:r>
              <a:rPr lang="en-US" sz="2000" b="1" dirty="0"/>
              <a:t>Operations Management</a:t>
            </a:r>
          </a:p>
          <a:p>
            <a:pPr>
              <a:spcBef>
                <a:spcPts val="300"/>
              </a:spcBef>
            </a:pPr>
            <a:r>
              <a:rPr lang="en-IN" dirty="0"/>
              <a:t>FOURTEENTH EDITION</a:t>
            </a:r>
          </a:p>
          <a:p>
            <a:pPr>
              <a:spcBef>
                <a:spcPts val="1200"/>
              </a:spcBef>
            </a:pPr>
            <a:r>
              <a:rPr lang="en-IN" dirty="0"/>
              <a:t>William J. Stevenson</a:t>
            </a:r>
          </a:p>
        </p:txBody>
      </p:sp>
      <p:sp>
        <p:nvSpPr>
          <p:cNvPr id="6" name="Footer Placeholder 4">
            <a:extLst>
              <a:ext uri="{FF2B5EF4-FFF2-40B4-BE49-F238E27FC236}">
                <a16:creationId xmlns:a16="http://schemas.microsoft.com/office/drawing/2014/main" id="{5075BF32-B42F-470F-B1EE-DD2931D140AA}"/>
              </a:ext>
            </a:extLst>
          </p:cNvPr>
          <p:cNvSpPr>
            <a:spLocks noGrp="1"/>
          </p:cNvSpPr>
          <p:nvPr>
            <p:ph type="ftr" sz="quarter" idx="11"/>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3028515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Determinants of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000" b="1" dirty="0"/>
              <a:t>Quality of design</a:t>
            </a:r>
          </a:p>
          <a:p>
            <a:pPr lvl="1"/>
            <a:r>
              <a:rPr lang="en-US" sz="2000" dirty="0"/>
              <a:t>Intention of designers to include or exclude features in a product or service</a:t>
            </a:r>
          </a:p>
          <a:p>
            <a:r>
              <a:rPr lang="en-US" sz="2000" b="1" dirty="0"/>
              <a:t>Quality of conformance</a:t>
            </a:r>
          </a:p>
          <a:p>
            <a:pPr lvl="1"/>
            <a:r>
              <a:rPr lang="en-US" sz="2000" dirty="0"/>
              <a:t>The degree to which goods or services conform to the intent of the designers</a:t>
            </a:r>
          </a:p>
          <a:p>
            <a:r>
              <a:rPr lang="en-US" sz="2000" b="1" dirty="0"/>
              <a:t>Ease-of-use and user instructions</a:t>
            </a:r>
          </a:p>
          <a:p>
            <a:pPr lvl="1"/>
            <a:r>
              <a:rPr lang="en-US" sz="2000" dirty="0"/>
              <a:t>Increase the likelihood that a product will be used for its intended purpose and in such a way that it will continue to function properly and safely</a:t>
            </a:r>
          </a:p>
          <a:p>
            <a:r>
              <a:rPr lang="en-US" sz="2000" b="1" dirty="0"/>
              <a:t>After-the-sale service</a:t>
            </a:r>
          </a:p>
          <a:p>
            <a:pPr lvl="1"/>
            <a:r>
              <a:rPr lang="en-US" sz="2000" dirty="0"/>
              <a:t>Taking care of issues and problems that arise after the sale</a:t>
            </a:r>
          </a:p>
        </p:txBody>
      </p:sp>
    </p:spTree>
    <p:extLst>
      <p:ext uri="{BB962C8B-B14F-4D97-AF65-F5344CB8AC3E}">
        <p14:creationId xmlns:p14="http://schemas.microsoft.com/office/powerpoint/2010/main" val="1224232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Responsibility for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48760"/>
            <a:ext cx="8458200" cy="342540"/>
          </a:xfrm>
        </p:spPr>
        <p:txBody>
          <a:bodyPr/>
          <a:lstStyle/>
          <a:p>
            <a:r>
              <a:rPr lang="en-US" sz="1800" b="1" dirty="0">
                <a:solidFill>
                  <a:schemeClr val="tx1"/>
                </a:solidFill>
              </a:rPr>
              <a:t>LO 9.3</a:t>
            </a:r>
          </a:p>
        </p:txBody>
      </p:sp>
      <p:sp>
        <p:nvSpPr>
          <p:cNvPr id="5" name="Content Placeholder 4"/>
          <p:cNvSpPr>
            <a:spLocks noGrp="1"/>
          </p:cNvSpPr>
          <p:nvPr>
            <p:ph sz="quarter" idx="14"/>
          </p:nvPr>
        </p:nvSpPr>
        <p:spPr>
          <a:xfrm>
            <a:off x="342900" y="1447800"/>
            <a:ext cx="4057650" cy="4724400"/>
          </a:xfrm>
        </p:spPr>
        <p:txBody>
          <a:bodyPr/>
          <a:lstStyle/>
          <a:p>
            <a:pPr>
              <a:spcBef>
                <a:spcPts val="800"/>
              </a:spcBef>
            </a:pPr>
            <a:r>
              <a:rPr lang="en-US" dirty="0"/>
              <a:t>Top management</a:t>
            </a:r>
          </a:p>
          <a:p>
            <a:pPr>
              <a:spcBef>
                <a:spcPts val="800"/>
              </a:spcBef>
            </a:pPr>
            <a:r>
              <a:rPr lang="en-US" dirty="0"/>
              <a:t>Design</a:t>
            </a:r>
          </a:p>
          <a:p>
            <a:pPr>
              <a:spcBef>
                <a:spcPts val="800"/>
              </a:spcBef>
            </a:pPr>
            <a:r>
              <a:rPr lang="en-US" dirty="0"/>
              <a:t>Procurement</a:t>
            </a:r>
          </a:p>
          <a:p>
            <a:pPr>
              <a:spcBef>
                <a:spcPts val="800"/>
              </a:spcBef>
            </a:pPr>
            <a:r>
              <a:rPr lang="en-US" dirty="0"/>
              <a:t>Production/operations</a:t>
            </a:r>
          </a:p>
          <a:p>
            <a:pPr>
              <a:spcBef>
                <a:spcPts val="800"/>
              </a:spcBef>
            </a:pPr>
            <a:r>
              <a:rPr lang="en-US" dirty="0"/>
              <a:t>Quality assurance</a:t>
            </a:r>
          </a:p>
          <a:p>
            <a:pPr>
              <a:spcBef>
                <a:spcPts val="800"/>
              </a:spcBef>
            </a:pPr>
            <a:r>
              <a:rPr lang="en-US" dirty="0"/>
              <a:t>Packaging and shipping</a:t>
            </a:r>
          </a:p>
          <a:p>
            <a:pPr>
              <a:spcBef>
                <a:spcPts val="800"/>
              </a:spcBef>
            </a:pPr>
            <a:r>
              <a:rPr lang="en-US" dirty="0"/>
              <a:t>Marketing and sales</a:t>
            </a:r>
          </a:p>
          <a:p>
            <a:pPr>
              <a:spcBef>
                <a:spcPts val="800"/>
              </a:spcBef>
            </a:pPr>
            <a:r>
              <a:rPr lang="en-US" dirty="0"/>
              <a:t>Customer service</a:t>
            </a:r>
          </a:p>
        </p:txBody>
      </p:sp>
      <p:sp>
        <p:nvSpPr>
          <p:cNvPr id="6" name="Content Placeholder 5"/>
          <p:cNvSpPr>
            <a:spLocks noGrp="1"/>
          </p:cNvSpPr>
          <p:nvPr>
            <p:ph sz="quarter" idx="15"/>
          </p:nvPr>
        </p:nvSpPr>
        <p:spPr>
          <a:xfrm>
            <a:off x="4591050" y="1447800"/>
            <a:ext cx="4210050" cy="4800600"/>
          </a:xfrm>
        </p:spPr>
        <p:txBody>
          <a:bodyPr/>
          <a:lstStyle/>
          <a:p>
            <a:pPr>
              <a:spcBef>
                <a:spcPts val="800"/>
              </a:spcBef>
            </a:pPr>
            <a:r>
              <a:rPr lang="en-US" dirty="0"/>
              <a:t>Everyone in the organization has some responsibility for quality, but certain areas of the organization are involved in activities that make them key areas of responsibility</a:t>
            </a:r>
          </a:p>
        </p:txBody>
      </p:sp>
    </p:spTree>
    <p:extLst>
      <p:ext uri="{BB962C8B-B14F-4D97-AF65-F5344CB8AC3E}">
        <p14:creationId xmlns:p14="http://schemas.microsoft.com/office/powerpoint/2010/main" val="1658994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Benefits of Good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19291"/>
          </a:xfrm>
        </p:spPr>
        <p:txBody>
          <a:bodyPr/>
          <a:lstStyle/>
          <a:p>
            <a:pPr>
              <a:spcBef>
                <a:spcPts val="800"/>
              </a:spcBef>
            </a:pPr>
            <a:r>
              <a:rPr lang="en-US" dirty="0"/>
              <a:t>Enhanced reputation for quality</a:t>
            </a:r>
          </a:p>
          <a:p>
            <a:pPr>
              <a:spcBef>
                <a:spcPts val="800"/>
              </a:spcBef>
            </a:pPr>
            <a:r>
              <a:rPr lang="en-US" dirty="0"/>
              <a:t>Ability to command premium prices</a:t>
            </a:r>
          </a:p>
          <a:p>
            <a:pPr>
              <a:spcBef>
                <a:spcPts val="800"/>
              </a:spcBef>
            </a:pPr>
            <a:r>
              <a:rPr lang="en-US" dirty="0"/>
              <a:t>Increased market share</a:t>
            </a:r>
          </a:p>
          <a:p>
            <a:pPr>
              <a:spcBef>
                <a:spcPts val="800"/>
              </a:spcBef>
            </a:pPr>
            <a:r>
              <a:rPr lang="en-US" dirty="0"/>
              <a:t>Greater customer loyalty</a:t>
            </a:r>
          </a:p>
          <a:p>
            <a:pPr>
              <a:spcBef>
                <a:spcPts val="800"/>
              </a:spcBef>
            </a:pPr>
            <a:r>
              <a:rPr lang="en-US" dirty="0"/>
              <a:t>Lower liability costs</a:t>
            </a:r>
          </a:p>
          <a:p>
            <a:pPr>
              <a:spcBef>
                <a:spcPts val="800"/>
              </a:spcBef>
            </a:pPr>
            <a:r>
              <a:rPr lang="en-US" dirty="0"/>
              <a:t>Fewer production or service problems</a:t>
            </a:r>
          </a:p>
          <a:p>
            <a:pPr>
              <a:spcBef>
                <a:spcPts val="800"/>
              </a:spcBef>
            </a:pPr>
            <a:r>
              <a:rPr lang="en-US" dirty="0"/>
              <a:t>Lower production costs</a:t>
            </a:r>
          </a:p>
          <a:p>
            <a:pPr>
              <a:spcBef>
                <a:spcPts val="800"/>
              </a:spcBef>
            </a:pPr>
            <a:r>
              <a:rPr lang="en-US" dirty="0"/>
              <a:t>Higher profits</a:t>
            </a:r>
          </a:p>
        </p:txBody>
      </p:sp>
    </p:spTree>
    <p:extLst>
      <p:ext uri="{BB962C8B-B14F-4D97-AF65-F5344CB8AC3E}">
        <p14:creationId xmlns:p14="http://schemas.microsoft.com/office/powerpoint/2010/main" val="1791193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Consequences of Poor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9.4</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dirty="0"/>
              <a:t>Loss of business</a:t>
            </a:r>
            <a:endParaRPr lang="en-US" sz="3200" dirty="0"/>
          </a:p>
          <a:p>
            <a:pPr>
              <a:spcBef>
                <a:spcPts val="800"/>
              </a:spcBef>
            </a:pPr>
            <a:r>
              <a:rPr lang="en-US" dirty="0"/>
              <a:t>Liability</a:t>
            </a:r>
            <a:endParaRPr lang="en-US" sz="3200" dirty="0"/>
          </a:p>
          <a:p>
            <a:pPr>
              <a:spcBef>
                <a:spcPts val="800"/>
              </a:spcBef>
            </a:pPr>
            <a:r>
              <a:rPr lang="en-US" dirty="0"/>
              <a:t>Productivity</a:t>
            </a:r>
            <a:endParaRPr lang="en-US" sz="3200" dirty="0"/>
          </a:p>
          <a:p>
            <a:pPr>
              <a:spcBef>
                <a:spcPts val="800"/>
              </a:spcBef>
            </a:pPr>
            <a:r>
              <a:rPr lang="en-US" dirty="0"/>
              <a:t>Costs</a:t>
            </a:r>
          </a:p>
        </p:txBody>
      </p:sp>
    </p:spTree>
    <p:extLst>
      <p:ext uri="{BB962C8B-B14F-4D97-AF65-F5344CB8AC3E}">
        <p14:creationId xmlns:p14="http://schemas.microsoft.com/office/powerpoint/2010/main" val="2595809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Costs of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Appraisal costs</a:t>
            </a:r>
          </a:p>
          <a:p>
            <a:pPr lvl="1">
              <a:buSzPct val="100000"/>
            </a:pPr>
            <a:r>
              <a:rPr lang="en-US" dirty="0"/>
              <a:t>Costs of activities designed to ensure quality or uncover defects</a:t>
            </a:r>
          </a:p>
          <a:p>
            <a:pPr>
              <a:spcBef>
                <a:spcPts val="800"/>
              </a:spcBef>
            </a:pPr>
            <a:r>
              <a:rPr lang="en-US" b="1" dirty="0"/>
              <a:t>Prevention costs</a:t>
            </a:r>
          </a:p>
          <a:p>
            <a:pPr lvl="1">
              <a:buSzPct val="100000"/>
            </a:pPr>
            <a:r>
              <a:rPr lang="en-US" dirty="0"/>
              <a:t>All TQ training, TQ planning, customer assessment, process control, and quality improvement costs to prevent defects from occurring</a:t>
            </a:r>
          </a:p>
        </p:txBody>
      </p:sp>
    </p:spTree>
    <p:extLst>
      <p:ext uri="{BB962C8B-B14F-4D97-AF65-F5344CB8AC3E}">
        <p14:creationId xmlns:p14="http://schemas.microsoft.com/office/powerpoint/2010/main" val="32112274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Costs of Quality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9.5</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defRPr/>
            </a:pPr>
            <a:r>
              <a:rPr lang="en-US" b="1" dirty="0"/>
              <a:t>Failure costs - costs incurred by defective parts/products or faulty services</a:t>
            </a:r>
          </a:p>
          <a:p>
            <a:pPr marL="0" lvl="1">
              <a:spcBef>
                <a:spcPts val="0"/>
              </a:spcBef>
              <a:defRPr/>
            </a:pPr>
            <a:r>
              <a:rPr lang="en-US" b="1" dirty="0"/>
              <a:t>Internal failure costs</a:t>
            </a:r>
          </a:p>
          <a:p>
            <a:pPr marL="635000" lvl="2" indent="-292100">
              <a:spcBef>
                <a:spcPts val="0"/>
              </a:spcBef>
              <a:buSzPct val="100000"/>
              <a:tabLst>
                <a:tab pos="635000" algn="l"/>
              </a:tabLst>
              <a:defRPr/>
            </a:pPr>
            <a:r>
              <a:rPr lang="en-US" sz="2200" dirty="0"/>
              <a:t>Costs incurred to fix problems that are detected before the product/service is delivered to the customer</a:t>
            </a:r>
          </a:p>
          <a:p>
            <a:pPr marL="0" lvl="1">
              <a:spcBef>
                <a:spcPts val="0"/>
              </a:spcBef>
              <a:defRPr/>
            </a:pPr>
            <a:r>
              <a:rPr lang="en-US" b="1" dirty="0"/>
              <a:t>External failure costs</a:t>
            </a:r>
          </a:p>
          <a:p>
            <a:pPr marL="635000" lvl="2" indent="-292100">
              <a:spcBef>
                <a:spcPts val="0"/>
              </a:spcBef>
              <a:buSzPct val="100000"/>
              <a:defRPr/>
            </a:pPr>
            <a:r>
              <a:rPr lang="en-US" sz="2200" dirty="0"/>
              <a:t>All costs incurred to fix problems that are detected after the product/service is delivered to the customer</a:t>
            </a:r>
          </a:p>
        </p:txBody>
      </p:sp>
    </p:spTree>
    <p:extLst>
      <p:ext uri="{BB962C8B-B14F-4D97-AF65-F5344CB8AC3E}">
        <p14:creationId xmlns:p14="http://schemas.microsoft.com/office/powerpoint/2010/main" val="3148682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Ethics and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9050" y="6286860"/>
            <a:ext cx="8458200" cy="342540"/>
          </a:xfrm>
        </p:spPr>
        <p:txBody>
          <a:bodyPr/>
          <a:lstStyle/>
          <a:p>
            <a:r>
              <a:rPr lang="en-US" sz="1800" b="1" dirty="0">
                <a:solidFill>
                  <a:schemeClr val="tx1"/>
                </a:solidFill>
              </a:rPr>
              <a:t>LO 9.6</a:t>
            </a:r>
          </a:p>
        </p:txBody>
      </p:sp>
      <p:sp>
        <p:nvSpPr>
          <p:cNvPr id="5" name="Content Placeholder 3"/>
          <p:cNvSpPr>
            <a:spLocks noGrp="1"/>
          </p:cNvSpPr>
          <p:nvPr>
            <p:ph sz="quarter" idx="14"/>
          </p:nvPr>
        </p:nvSpPr>
        <p:spPr>
          <a:xfrm>
            <a:off x="342900" y="1174272"/>
            <a:ext cx="8458200" cy="3331468"/>
          </a:xfrm>
        </p:spPr>
        <p:txBody>
          <a:bodyPr/>
          <a:lstStyle/>
          <a:p>
            <a:r>
              <a:rPr lang="en-US" b="1" dirty="0"/>
              <a:t>Substandard work</a:t>
            </a:r>
          </a:p>
          <a:p>
            <a:pPr lvl="1"/>
            <a:r>
              <a:rPr lang="en-US" dirty="0"/>
              <a:t>Defective products</a:t>
            </a:r>
          </a:p>
          <a:p>
            <a:pPr lvl="1"/>
            <a:r>
              <a:rPr lang="en-US" dirty="0"/>
              <a:t>Substandard service</a:t>
            </a:r>
          </a:p>
          <a:p>
            <a:pPr lvl="1"/>
            <a:r>
              <a:rPr lang="en-US" dirty="0"/>
              <a:t>Poor designs</a:t>
            </a:r>
          </a:p>
          <a:p>
            <a:pPr lvl="1"/>
            <a:r>
              <a:rPr lang="en-US" dirty="0"/>
              <a:t>Shoddy workmanship</a:t>
            </a:r>
          </a:p>
          <a:p>
            <a:pPr lvl="1"/>
            <a:r>
              <a:rPr lang="en-US" dirty="0"/>
              <a:t>Substandard parts and materials</a:t>
            </a:r>
          </a:p>
        </p:txBody>
      </p:sp>
      <p:sp>
        <p:nvSpPr>
          <p:cNvPr id="6" name="Content Placeholder 4"/>
          <p:cNvSpPr>
            <a:spLocks noGrp="1"/>
          </p:cNvSpPr>
          <p:nvPr>
            <p:ph sz="quarter" idx="15"/>
          </p:nvPr>
        </p:nvSpPr>
        <p:spPr>
          <a:xfrm>
            <a:off x="1428750" y="4903506"/>
            <a:ext cx="6553200" cy="780222"/>
          </a:xfrm>
          <a:solidFill>
            <a:schemeClr val="bg1">
              <a:lumMod val="85000"/>
            </a:schemeClr>
          </a:solidFill>
          <a:ln w="28575">
            <a:solidFill>
              <a:schemeClr val="tx1"/>
            </a:solidFill>
          </a:ln>
          <a:effectLst>
            <a:outerShdw blurRad="50800" dist="50800" dir="5400000" algn="ctr" rotWithShape="0">
              <a:schemeClr val="bg1"/>
            </a:outerShdw>
          </a:effectLst>
        </p:spPr>
        <p:txBody>
          <a:bodyPr/>
          <a:lstStyle/>
          <a:p>
            <a:pPr eaLnBrk="0" hangingPunct="0"/>
            <a:r>
              <a:rPr lang="en-US" sz="2000" b="1" dirty="0">
                <a:solidFill>
                  <a:srgbClr val="333333"/>
                </a:solidFill>
                <a:latin typeface="+mj-lt"/>
              </a:rPr>
              <a:t>Having knowledge of this and failing to correct and report it in a timely manner is unethical.</a:t>
            </a:r>
          </a:p>
          <a:p>
            <a:endParaRPr lang="en-US" sz="2000" dirty="0">
              <a:latin typeface="+mj-lt"/>
            </a:endParaRPr>
          </a:p>
        </p:txBody>
      </p:sp>
    </p:spTree>
    <p:extLst>
      <p:ext uri="{BB962C8B-B14F-4D97-AF65-F5344CB8AC3E}">
        <p14:creationId xmlns:p14="http://schemas.microsoft.com/office/powerpoint/2010/main" val="3682226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The </a:t>
            </a:r>
            <a:r>
              <a:rPr lang="en-US" dirty="0" err="1"/>
              <a:t>Baldrige</a:t>
            </a:r>
            <a:r>
              <a:rPr lang="en-US" dirty="0"/>
              <a:t> Competition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50951"/>
            <a:ext cx="8458200" cy="4937760"/>
          </a:xfrm>
        </p:spPr>
        <p:txBody>
          <a:bodyPr/>
          <a:lstStyle/>
          <a:p>
            <a:pPr marL="290513" indent="-290513">
              <a:spcBef>
                <a:spcPts val="400"/>
              </a:spcBef>
              <a:spcAft>
                <a:spcPts val="500"/>
              </a:spcAft>
            </a:pPr>
            <a:r>
              <a:rPr lang="en-US" sz="2200" b="1" dirty="0"/>
              <a:t>Award categories</a:t>
            </a:r>
          </a:p>
          <a:p>
            <a:pPr marL="457200" lvl="1" indent="-457200">
              <a:spcBef>
                <a:spcPts val="400"/>
              </a:spcBef>
              <a:spcAft>
                <a:spcPts val="500"/>
              </a:spcAft>
              <a:buFont typeface="+mj-lt"/>
              <a:buAutoNum type="arabicPeriod"/>
            </a:pPr>
            <a:r>
              <a:rPr lang="en-US" sz="2200" dirty="0"/>
              <a:t>Education</a:t>
            </a:r>
          </a:p>
          <a:p>
            <a:pPr marL="457200" lvl="1" indent="-457200">
              <a:spcBef>
                <a:spcPts val="400"/>
              </a:spcBef>
              <a:spcAft>
                <a:spcPts val="500"/>
              </a:spcAft>
              <a:buFont typeface="+mj-lt"/>
              <a:buAutoNum type="arabicPeriod"/>
            </a:pPr>
            <a:r>
              <a:rPr lang="en-US" sz="2200" dirty="0"/>
              <a:t>Healthcare</a:t>
            </a:r>
          </a:p>
          <a:p>
            <a:pPr marL="457200" lvl="1" indent="-457200">
              <a:spcBef>
                <a:spcPts val="400"/>
              </a:spcBef>
              <a:spcAft>
                <a:spcPts val="500"/>
              </a:spcAft>
              <a:buFont typeface="+mj-lt"/>
              <a:buAutoNum type="arabicPeriod"/>
            </a:pPr>
            <a:r>
              <a:rPr lang="en-US" sz="2200" dirty="0"/>
              <a:t>Manufacturing</a:t>
            </a:r>
          </a:p>
          <a:p>
            <a:pPr marL="457200" lvl="1" indent="-457200">
              <a:spcBef>
                <a:spcPts val="400"/>
              </a:spcBef>
              <a:spcAft>
                <a:spcPts val="500"/>
              </a:spcAft>
              <a:buFont typeface="+mj-lt"/>
              <a:buAutoNum type="arabicPeriod"/>
            </a:pPr>
            <a:r>
              <a:rPr lang="en-US" sz="2200" dirty="0"/>
              <a:t>Nonprofit/government</a:t>
            </a:r>
          </a:p>
          <a:p>
            <a:pPr marL="457200" lvl="1" indent="-457200">
              <a:spcBef>
                <a:spcPts val="400"/>
              </a:spcBef>
              <a:spcAft>
                <a:spcPts val="500"/>
              </a:spcAft>
              <a:buFont typeface="+mj-lt"/>
              <a:buAutoNum type="arabicPeriod"/>
            </a:pPr>
            <a:r>
              <a:rPr lang="en-US" sz="2200" dirty="0"/>
              <a:t>Service</a:t>
            </a:r>
          </a:p>
          <a:p>
            <a:pPr marL="457200" lvl="1" indent="-457200">
              <a:spcBef>
                <a:spcPts val="400"/>
              </a:spcBef>
              <a:spcAft>
                <a:spcPts val="500"/>
              </a:spcAft>
              <a:buFont typeface="+mj-lt"/>
              <a:buAutoNum type="arabicPeriod"/>
            </a:pPr>
            <a:r>
              <a:rPr lang="en-US" sz="2200" dirty="0"/>
              <a:t>Small Business</a:t>
            </a:r>
          </a:p>
          <a:p>
            <a:pPr marL="290513" indent="-290513">
              <a:spcBef>
                <a:spcPts val="400"/>
              </a:spcBef>
              <a:spcAft>
                <a:spcPts val="500"/>
              </a:spcAft>
            </a:pPr>
            <a:r>
              <a:rPr lang="en-US" sz="2200" b="1" dirty="0"/>
              <a:t>Purpose of the award</a:t>
            </a:r>
          </a:p>
          <a:p>
            <a:pPr marL="457200" lvl="1" indent="-457200">
              <a:spcBef>
                <a:spcPts val="400"/>
              </a:spcBef>
              <a:spcAft>
                <a:spcPts val="500"/>
              </a:spcAft>
              <a:buFont typeface="+mj-lt"/>
              <a:buAutoNum type="arabicPeriod"/>
            </a:pPr>
            <a:r>
              <a:rPr lang="en-US" sz="2200" dirty="0"/>
              <a:t>Stimulate efforts to improve quality</a:t>
            </a:r>
          </a:p>
          <a:p>
            <a:pPr marL="457200" lvl="1" indent="-457200">
              <a:spcBef>
                <a:spcPts val="400"/>
              </a:spcBef>
              <a:spcAft>
                <a:spcPts val="500"/>
              </a:spcAft>
              <a:buFont typeface="+mj-lt"/>
              <a:buAutoNum type="arabicPeriod"/>
            </a:pPr>
            <a:r>
              <a:rPr lang="en-US" sz="2200" dirty="0"/>
              <a:t>Recognize quality achievements</a:t>
            </a:r>
          </a:p>
          <a:p>
            <a:pPr marL="457200" lvl="1" indent="-457200">
              <a:spcBef>
                <a:spcPts val="400"/>
              </a:spcBef>
              <a:spcAft>
                <a:spcPts val="500"/>
              </a:spcAft>
              <a:buFont typeface="+mj-lt"/>
              <a:buAutoNum type="arabicPeriod"/>
            </a:pPr>
            <a:r>
              <a:rPr lang="en-US" sz="2200" dirty="0"/>
              <a:t>Publicize successful programs</a:t>
            </a:r>
          </a:p>
        </p:txBody>
      </p:sp>
    </p:spTree>
    <p:extLst>
      <p:ext uri="{BB962C8B-B14F-4D97-AF65-F5344CB8AC3E}">
        <p14:creationId xmlns:p14="http://schemas.microsoft.com/office/powerpoint/2010/main" val="2397672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err="1"/>
              <a:t>Baldrige</a:t>
            </a:r>
            <a:r>
              <a:rPr lang="en-US" dirty="0"/>
              <a:t> Criteria</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9.7</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14350" indent="-514350">
              <a:buFontTx/>
              <a:buAutoNum type="romanUcPeriod"/>
            </a:pPr>
            <a:r>
              <a:rPr lang="en-US" b="1" dirty="0"/>
              <a:t>Leadership</a:t>
            </a:r>
            <a:r>
              <a:rPr lang="en-US" dirty="0"/>
              <a:t> </a:t>
            </a:r>
          </a:p>
          <a:p>
            <a:pPr marL="514350" indent="-514350">
              <a:buFontTx/>
              <a:buAutoNum type="romanUcPeriod"/>
            </a:pPr>
            <a:r>
              <a:rPr lang="en-US" b="1" dirty="0"/>
              <a:t>Strategic planning </a:t>
            </a:r>
          </a:p>
          <a:p>
            <a:pPr marL="514350" indent="-514350">
              <a:buFontTx/>
              <a:buAutoNum type="romanUcPeriod"/>
            </a:pPr>
            <a:r>
              <a:rPr lang="en-US" b="1" dirty="0"/>
              <a:t>Customer focus </a:t>
            </a:r>
          </a:p>
          <a:p>
            <a:pPr marL="514350" indent="-514350">
              <a:buFontTx/>
              <a:buAutoNum type="romanUcPeriod"/>
            </a:pPr>
            <a:r>
              <a:rPr lang="en-US" b="1" dirty="0"/>
              <a:t>Measurement, analysis, and knowledge management </a:t>
            </a:r>
          </a:p>
          <a:p>
            <a:pPr marL="514350" indent="-514350">
              <a:buFontTx/>
              <a:buAutoNum type="romanUcPeriod"/>
            </a:pPr>
            <a:r>
              <a:rPr lang="en-US" b="1" dirty="0"/>
              <a:t>Workforce focus </a:t>
            </a:r>
          </a:p>
          <a:p>
            <a:pPr marL="514350" indent="-514350">
              <a:buFontTx/>
              <a:buAutoNum type="romanUcPeriod"/>
            </a:pPr>
            <a:r>
              <a:rPr lang="en-US" b="1" dirty="0"/>
              <a:t>Operations focus </a:t>
            </a:r>
          </a:p>
          <a:p>
            <a:pPr marL="514350" indent="-514350">
              <a:buFontTx/>
              <a:buAutoNum type="romanUcPeriod"/>
            </a:pPr>
            <a:r>
              <a:rPr lang="en-US" b="1" dirty="0"/>
              <a:t>Results</a:t>
            </a:r>
          </a:p>
        </p:txBody>
      </p:sp>
    </p:spTree>
    <p:extLst>
      <p:ext uri="{BB962C8B-B14F-4D97-AF65-F5344CB8AC3E}">
        <p14:creationId xmlns:p14="http://schemas.microsoft.com/office/powerpoint/2010/main" val="2167672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Certification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a:t>International Organization for Standardization</a:t>
            </a:r>
          </a:p>
          <a:p>
            <a:pPr marL="342900" indent="-342900">
              <a:spcBef>
                <a:spcPts val="800"/>
              </a:spcBef>
              <a:buFont typeface="Arial" pitchFamily="34" charset="0"/>
              <a:buChar char="•"/>
            </a:pPr>
            <a:r>
              <a:rPr lang="en-US" b="1" dirty="0"/>
              <a:t>ISO 9000</a:t>
            </a:r>
          </a:p>
          <a:p>
            <a:pPr marL="684000" lvl="1"/>
            <a:r>
              <a:rPr lang="en-US" sz="2000" dirty="0"/>
              <a:t>Set of international standards on quality management and quality assurance, critical to international business </a:t>
            </a:r>
          </a:p>
          <a:p>
            <a:pPr marL="342900" indent="-342900">
              <a:spcBef>
                <a:spcPts val="800"/>
              </a:spcBef>
              <a:buFont typeface="Arial" pitchFamily="34" charset="0"/>
              <a:buChar char="•"/>
            </a:pPr>
            <a:r>
              <a:rPr lang="en-US" b="1" dirty="0"/>
              <a:t>ISO 14000</a:t>
            </a:r>
          </a:p>
          <a:p>
            <a:pPr marL="684000" lvl="1"/>
            <a:r>
              <a:rPr lang="en-US" sz="2000" dirty="0"/>
              <a:t>A set of international standards for assessing a company’s environmental performance</a:t>
            </a:r>
          </a:p>
          <a:p>
            <a:pPr marL="342900" indent="-342900">
              <a:spcBef>
                <a:spcPts val="800"/>
              </a:spcBef>
              <a:buFont typeface="Arial" pitchFamily="34" charset="0"/>
              <a:buChar char="•"/>
            </a:pPr>
            <a:r>
              <a:rPr lang="en-US" b="1" dirty="0"/>
              <a:t>ISO 24700</a:t>
            </a:r>
          </a:p>
          <a:p>
            <a:pPr marL="684000" lvl="1"/>
            <a:r>
              <a:rPr lang="en-US" sz="2000" dirty="0"/>
              <a:t>Pertains to the quality and performance of office equipment that contains reused components</a:t>
            </a:r>
          </a:p>
        </p:txBody>
      </p:sp>
    </p:spTree>
    <p:extLst>
      <p:ext uri="{BB962C8B-B14F-4D97-AF65-F5344CB8AC3E}">
        <p14:creationId xmlns:p14="http://schemas.microsoft.com/office/powerpoint/2010/main" val="2067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9: Learning Objectives</a:t>
            </a:r>
          </a:p>
        </p:txBody>
      </p:sp>
      <p:sp>
        <p:nvSpPr>
          <p:cNvPr id="5" name="Content Placeholder 2">
            <a:extLst>
              <a:ext uri="{FF2B5EF4-FFF2-40B4-BE49-F238E27FC236}">
                <a16:creationId xmlns:a16="http://schemas.microsoft.com/office/drawing/2014/main" id="{D27DE6EC-CE7E-4C51-A6B2-273AB5F5B3B2}"/>
              </a:ext>
            </a:extLst>
          </p:cNvPr>
          <p:cNvSpPr>
            <a:spLocks noGrp="1"/>
          </p:cNvSpPr>
          <p:nvPr>
            <p:ph sz="quarter" idx="11"/>
          </p:nvPr>
        </p:nvSpPr>
        <p:spPr>
          <a:xfrm>
            <a:off x="342900" y="1276708"/>
            <a:ext cx="8503920" cy="5120640"/>
          </a:xfrm>
        </p:spPr>
        <p:txBody>
          <a:bodyPr/>
          <a:lstStyle/>
          <a:p>
            <a:pPr>
              <a:spcBef>
                <a:spcPts val="500"/>
              </a:spcBef>
              <a:spcAft>
                <a:spcPts val="0"/>
              </a:spcAft>
            </a:pPr>
            <a:r>
              <a:rPr lang="en-US" sz="1800" b="1" dirty="0"/>
              <a:t>You should be able to:</a:t>
            </a:r>
          </a:p>
          <a:p>
            <a:pPr marL="914400" lvl="1" indent="-914400">
              <a:spcBef>
                <a:spcPts val="500"/>
              </a:spcBef>
              <a:spcAft>
                <a:spcPts val="0"/>
              </a:spcAft>
              <a:buNone/>
            </a:pPr>
            <a:r>
              <a:rPr lang="en-US" sz="1800" dirty="0"/>
              <a:t>LO 9.1	Discuss the philosophies of quality gurus</a:t>
            </a:r>
          </a:p>
          <a:p>
            <a:pPr marL="914400" lvl="1" indent="-914400">
              <a:spcBef>
                <a:spcPts val="500"/>
              </a:spcBef>
              <a:spcAft>
                <a:spcPts val="0"/>
              </a:spcAft>
              <a:buNone/>
            </a:pPr>
            <a:r>
              <a:rPr lang="en-US" sz="1800" dirty="0"/>
              <a:t>LO 9.2	Define the term </a:t>
            </a:r>
            <a:r>
              <a:rPr lang="en-US" sz="1800" i="1" dirty="0"/>
              <a:t>quality</a:t>
            </a:r>
            <a:r>
              <a:rPr lang="en-US" sz="1800" dirty="0"/>
              <a:t> as it relates to products and as it relates to services</a:t>
            </a:r>
            <a:endParaRPr lang="en-US" sz="1800" i="1" dirty="0"/>
          </a:p>
          <a:p>
            <a:pPr marL="914400" lvl="1" indent="-914400">
              <a:spcBef>
                <a:spcPts val="500"/>
              </a:spcBef>
              <a:spcAft>
                <a:spcPts val="0"/>
              </a:spcAft>
              <a:buNone/>
            </a:pPr>
            <a:r>
              <a:rPr lang="en-US" sz="1800" dirty="0"/>
              <a:t>LO 9.3	Identify the determinants of quality</a:t>
            </a:r>
          </a:p>
          <a:p>
            <a:pPr marL="914400" lvl="1" indent="-914400">
              <a:spcBef>
                <a:spcPts val="500"/>
              </a:spcBef>
              <a:spcAft>
                <a:spcPts val="0"/>
              </a:spcAft>
              <a:buNone/>
            </a:pPr>
            <a:r>
              <a:rPr lang="en-US" sz="1800" dirty="0"/>
              <a:t>LO 9.4	Explain why quality is important and the consequences of poor quality</a:t>
            </a:r>
          </a:p>
          <a:p>
            <a:pPr marL="914400" lvl="1" indent="-914400">
              <a:spcBef>
                <a:spcPts val="500"/>
              </a:spcBef>
              <a:spcAft>
                <a:spcPts val="0"/>
              </a:spcAft>
              <a:buNone/>
            </a:pPr>
            <a:r>
              <a:rPr lang="en-US" sz="1800" dirty="0"/>
              <a:t>LO 9.5	Describe and give examples of the costs associated with quality</a:t>
            </a:r>
          </a:p>
          <a:p>
            <a:pPr marL="914400" lvl="1" indent="-914400">
              <a:spcBef>
                <a:spcPts val="500"/>
              </a:spcBef>
              <a:spcAft>
                <a:spcPts val="0"/>
              </a:spcAft>
              <a:buNone/>
            </a:pPr>
            <a:r>
              <a:rPr lang="en-US" sz="1800" dirty="0"/>
              <a:t>LO 9.6	Discuss the importance of ethics in managing quality</a:t>
            </a:r>
          </a:p>
          <a:p>
            <a:pPr marL="914400" lvl="1" indent="-914400">
              <a:spcBef>
                <a:spcPts val="500"/>
              </a:spcBef>
              <a:spcAft>
                <a:spcPts val="0"/>
              </a:spcAft>
              <a:buNone/>
            </a:pPr>
            <a:r>
              <a:rPr lang="en-US" sz="1800" dirty="0"/>
              <a:t>LO 9.7	Compare the quality awards</a:t>
            </a:r>
          </a:p>
          <a:p>
            <a:pPr marL="914400" lvl="1" indent="-914400">
              <a:spcBef>
                <a:spcPts val="500"/>
              </a:spcBef>
              <a:spcAft>
                <a:spcPts val="0"/>
              </a:spcAft>
              <a:buNone/>
            </a:pPr>
            <a:r>
              <a:rPr lang="en-US" sz="1800" dirty="0"/>
              <a:t>LO 9.8	Discuss quality certification and its importance</a:t>
            </a:r>
          </a:p>
          <a:p>
            <a:pPr marL="914400" lvl="1" indent="-914400">
              <a:spcBef>
                <a:spcPts val="500"/>
              </a:spcBef>
              <a:spcAft>
                <a:spcPts val="0"/>
              </a:spcAft>
              <a:buNone/>
            </a:pPr>
            <a:r>
              <a:rPr lang="en-US" sz="1800" dirty="0"/>
              <a:t>LO 9.9	Describe TQM</a:t>
            </a:r>
          </a:p>
          <a:p>
            <a:pPr marL="914400" lvl="1" indent="-914400">
              <a:spcBef>
                <a:spcPts val="500"/>
              </a:spcBef>
              <a:spcAft>
                <a:spcPts val="0"/>
              </a:spcAft>
              <a:buNone/>
            </a:pPr>
            <a:r>
              <a:rPr lang="en-US" sz="1800" dirty="0"/>
              <a:t>LO 9.10	Give an overview of problem solving</a:t>
            </a:r>
          </a:p>
          <a:p>
            <a:pPr marL="914400" lvl="1" indent="-914400">
              <a:spcBef>
                <a:spcPts val="500"/>
              </a:spcBef>
              <a:spcAft>
                <a:spcPts val="0"/>
              </a:spcAft>
              <a:buNone/>
            </a:pPr>
            <a:r>
              <a:rPr lang="en-US" sz="1800" dirty="0"/>
              <a:t>LO 9.11	Give an overview of process improvement</a:t>
            </a:r>
          </a:p>
          <a:p>
            <a:pPr marL="914400" lvl="1" indent="-914400">
              <a:spcBef>
                <a:spcPts val="500"/>
              </a:spcBef>
              <a:spcAft>
                <a:spcPts val="0"/>
              </a:spcAft>
              <a:buNone/>
            </a:pPr>
            <a:r>
              <a:rPr lang="en-US" sz="1800" dirty="0"/>
              <a:t>LO 9.12	Describe the Six Sigma methodology</a:t>
            </a:r>
          </a:p>
          <a:p>
            <a:pPr marL="914400" lvl="1" indent="-914400">
              <a:spcBef>
                <a:spcPts val="500"/>
              </a:spcBef>
              <a:spcAft>
                <a:spcPts val="0"/>
              </a:spcAft>
              <a:buNone/>
            </a:pPr>
            <a:r>
              <a:rPr lang="en-US" sz="1800" dirty="0"/>
              <a:t>LO 9.13	Describe and use various quality tools</a:t>
            </a:r>
          </a:p>
        </p:txBody>
      </p:sp>
    </p:spTree>
    <p:extLst>
      <p:ext uri="{BB962C8B-B14F-4D97-AF65-F5344CB8AC3E}">
        <p14:creationId xmlns:p14="http://schemas.microsoft.com/office/powerpoint/2010/main" val="41600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Certification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Aft>
                <a:spcPts val="600"/>
              </a:spcAft>
            </a:pPr>
            <a:r>
              <a:rPr lang="en-US" b="1" dirty="0"/>
              <a:t>ISO 9000</a:t>
            </a:r>
          </a:p>
          <a:p>
            <a:pPr lvl="1">
              <a:spcAft>
                <a:spcPts val="600"/>
              </a:spcAft>
            </a:pPr>
            <a:r>
              <a:rPr lang="en-US" dirty="0"/>
              <a:t>Quality principles</a:t>
            </a:r>
          </a:p>
          <a:p>
            <a:pPr lvl="2" defTabSz="820738">
              <a:spcAft>
                <a:spcPts val="600"/>
              </a:spcAft>
            </a:pPr>
            <a:r>
              <a:rPr lang="en-US" dirty="0"/>
              <a:t>Principle 1	Customer focus </a:t>
            </a:r>
          </a:p>
          <a:p>
            <a:pPr lvl="2" defTabSz="820738">
              <a:spcAft>
                <a:spcPts val="600"/>
              </a:spcAft>
            </a:pPr>
            <a:r>
              <a:rPr lang="en-US" dirty="0"/>
              <a:t>Principle 2	Leadership </a:t>
            </a:r>
          </a:p>
          <a:p>
            <a:pPr lvl="2" defTabSz="820738">
              <a:spcAft>
                <a:spcPts val="600"/>
              </a:spcAft>
            </a:pPr>
            <a:r>
              <a:rPr lang="en-US" dirty="0"/>
              <a:t>Principle 3	Involvement of people </a:t>
            </a:r>
          </a:p>
          <a:p>
            <a:pPr lvl="2" defTabSz="820738">
              <a:spcAft>
                <a:spcPts val="600"/>
              </a:spcAft>
            </a:pPr>
            <a:r>
              <a:rPr lang="en-US" dirty="0"/>
              <a:t>Principle 4	Process approach </a:t>
            </a:r>
          </a:p>
          <a:p>
            <a:pPr lvl="2" defTabSz="820738">
              <a:spcAft>
                <a:spcPts val="600"/>
              </a:spcAft>
            </a:pPr>
            <a:r>
              <a:rPr lang="en-US" dirty="0"/>
              <a:t>Principle 5	System approach to management </a:t>
            </a:r>
          </a:p>
          <a:p>
            <a:pPr lvl="2" defTabSz="820738">
              <a:spcAft>
                <a:spcPts val="600"/>
              </a:spcAft>
            </a:pPr>
            <a:r>
              <a:rPr lang="en-US" dirty="0"/>
              <a:t>Principle 6	Continual improvement </a:t>
            </a:r>
          </a:p>
          <a:p>
            <a:pPr lvl="2" defTabSz="820738">
              <a:spcAft>
                <a:spcPts val="600"/>
              </a:spcAft>
            </a:pPr>
            <a:r>
              <a:rPr lang="en-US" dirty="0"/>
              <a:t>Principle 7	Factual approach to decision making </a:t>
            </a:r>
          </a:p>
          <a:p>
            <a:pPr lvl="2" defTabSz="820738">
              <a:spcAft>
                <a:spcPts val="600"/>
              </a:spcAft>
            </a:pPr>
            <a:r>
              <a:rPr lang="en-US" dirty="0"/>
              <a:t>Principle 8	Mutually beneficial supplier relationships</a:t>
            </a:r>
          </a:p>
        </p:txBody>
      </p:sp>
    </p:spTree>
    <p:extLst>
      <p:ext uri="{BB962C8B-B14F-4D97-AF65-F5344CB8AC3E}">
        <p14:creationId xmlns:p14="http://schemas.microsoft.com/office/powerpoint/2010/main" val="306965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and the Supply Chain</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9.8</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8"/>
            <a:ext cx="8458200" cy="5028841"/>
          </a:xfrm>
        </p:spPr>
        <p:txBody>
          <a:bodyPr/>
          <a:lstStyle/>
          <a:p>
            <a:pPr>
              <a:spcBef>
                <a:spcPts val="600"/>
              </a:spcBef>
              <a:spcAft>
                <a:spcPts val="600"/>
              </a:spcAft>
            </a:pPr>
            <a:r>
              <a:rPr lang="en-US" dirty="0"/>
              <a:t>Business leaders are increasingly recognizing the importance of their supply chains in achieving their quality goals</a:t>
            </a:r>
          </a:p>
          <a:p>
            <a:pPr lvl="1">
              <a:spcBef>
                <a:spcPts val="600"/>
              </a:spcBef>
              <a:spcAft>
                <a:spcPts val="600"/>
              </a:spcAft>
            </a:pPr>
            <a:r>
              <a:rPr lang="en-US" dirty="0"/>
              <a:t>Requires:</a:t>
            </a:r>
          </a:p>
          <a:p>
            <a:pPr lvl="2">
              <a:spcBef>
                <a:spcPts val="600"/>
              </a:spcBef>
              <a:spcAft>
                <a:spcPts val="600"/>
              </a:spcAft>
            </a:pPr>
            <a:r>
              <a:rPr lang="en-US" dirty="0"/>
              <a:t>Measuring customer perceptions of quality</a:t>
            </a:r>
          </a:p>
          <a:p>
            <a:pPr lvl="2">
              <a:spcBef>
                <a:spcPts val="600"/>
              </a:spcBef>
              <a:spcAft>
                <a:spcPts val="600"/>
              </a:spcAft>
            </a:pPr>
            <a:r>
              <a:rPr lang="en-US" dirty="0"/>
              <a:t>Identifying problem areas</a:t>
            </a:r>
          </a:p>
          <a:p>
            <a:pPr lvl="2">
              <a:spcBef>
                <a:spcPts val="600"/>
              </a:spcBef>
              <a:spcAft>
                <a:spcPts val="600"/>
              </a:spcAft>
            </a:pPr>
            <a:r>
              <a:rPr lang="en-US" dirty="0"/>
              <a:t>Correcting these problems</a:t>
            </a:r>
          </a:p>
          <a:p>
            <a:pPr lvl="1">
              <a:spcBef>
                <a:spcPts val="600"/>
              </a:spcBef>
              <a:spcAft>
                <a:spcPts val="600"/>
              </a:spcAft>
            </a:pPr>
            <a:r>
              <a:rPr lang="en-US" dirty="0"/>
              <a:t>Supply chain quality management can benefit from a collaborative relationship with suppliers</a:t>
            </a:r>
          </a:p>
          <a:p>
            <a:pPr lvl="2">
              <a:spcBef>
                <a:spcPts val="600"/>
              </a:spcBef>
              <a:spcAft>
                <a:spcPts val="600"/>
              </a:spcAft>
            </a:pPr>
            <a:r>
              <a:rPr lang="en-US" dirty="0"/>
              <a:t>Helping suppliers with quality assurance efforts</a:t>
            </a:r>
          </a:p>
          <a:p>
            <a:pPr lvl="2">
              <a:spcBef>
                <a:spcPts val="600"/>
              </a:spcBef>
              <a:spcAft>
                <a:spcPts val="600"/>
              </a:spcAft>
            </a:pPr>
            <a:r>
              <a:rPr lang="en-US" dirty="0"/>
              <a:t>Information sharing on quality-related matters</a:t>
            </a:r>
          </a:p>
        </p:txBody>
      </p:sp>
    </p:spTree>
    <p:extLst>
      <p:ext uri="{BB962C8B-B14F-4D97-AF65-F5344CB8AC3E}">
        <p14:creationId xmlns:p14="http://schemas.microsoft.com/office/powerpoint/2010/main" val="2149896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Total Quality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1294213"/>
          </a:xfrm>
        </p:spPr>
        <p:txBody>
          <a:bodyPr/>
          <a:lstStyle/>
          <a:p>
            <a:pPr>
              <a:spcBef>
                <a:spcPct val="0"/>
              </a:spcBef>
            </a:pPr>
            <a:r>
              <a:rPr lang="en-US" dirty="0"/>
              <a:t>A philosophy that involves everyone in an organization in a continual effort to improve quality and achieve customer satisfaction</a:t>
            </a:r>
          </a:p>
        </p:txBody>
      </p:sp>
      <p:pic>
        <p:nvPicPr>
          <p:cNvPr id="13314" name="Picture 4">
            <a:extLs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461" y="2864220"/>
            <a:ext cx="3228975"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087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TQM Approach</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buFontTx/>
              <a:buAutoNum type="arabicPeriod"/>
            </a:pPr>
            <a:r>
              <a:rPr lang="en-US" dirty="0"/>
              <a:t>Find out what the customer wants</a:t>
            </a:r>
          </a:p>
          <a:p>
            <a:pPr marL="457200" indent="-457200">
              <a:buFontTx/>
              <a:buAutoNum type="arabicPeriod"/>
            </a:pPr>
            <a:r>
              <a:rPr lang="en-US" dirty="0"/>
              <a:t>Design a product or service that meets or exceeds customer wants</a:t>
            </a:r>
          </a:p>
          <a:p>
            <a:pPr marL="457200" indent="-457200">
              <a:buFontTx/>
              <a:buAutoNum type="arabicPeriod"/>
            </a:pPr>
            <a:r>
              <a:rPr lang="en-US" dirty="0"/>
              <a:t>Design processes that facilitate doing the job right the first time</a:t>
            </a:r>
          </a:p>
          <a:p>
            <a:pPr marL="457200" indent="-457200">
              <a:buFontTx/>
              <a:buAutoNum type="arabicPeriod"/>
            </a:pPr>
            <a:r>
              <a:rPr lang="en-US" dirty="0"/>
              <a:t>Keep track of results</a:t>
            </a:r>
          </a:p>
          <a:p>
            <a:pPr marL="457200" indent="-457200">
              <a:buFontTx/>
              <a:buAutoNum type="arabicPeriod"/>
            </a:pPr>
            <a:r>
              <a:rPr lang="en-US" dirty="0"/>
              <a:t>Extend these concepts throughout the supply chain</a:t>
            </a:r>
          </a:p>
          <a:p>
            <a:pPr marL="457200" indent="-457200">
              <a:buFontTx/>
              <a:buAutoNum type="arabicPeriod"/>
            </a:pPr>
            <a:r>
              <a:rPr lang="en-US" dirty="0"/>
              <a:t>Top management must be involved and committed</a:t>
            </a:r>
          </a:p>
        </p:txBody>
      </p:sp>
    </p:spTree>
    <p:extLst>
      <p:ext uri="{BB962C8B-B14F-4D97-AF65-F5344CB8AC3E}">
        <p14:creationId xmlns:p14="http://schemas.microsoft.com/office/powerpoint/2010/main" val="3247145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TQM Elements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457200" indent="-457200">
              <a:buFontTx/>
              <a:buAutoNum type="arabicPeriod"/>
            </a:pPr>
            <a:r>
              <a:rPr lang="en-US" dirty="0"/>
              <a:t>Continuous improvement</a:t>
            </a:r>
          </a:p>
          <a:p>
            <a:pPr marL="457200" indent="-457200">
              <a:buFontTx/>
              <a:buAutoNum type="arabicPeriod"/>
            </a:pPr>
            <a:r>
              <a:rPr lang="en-US" dirty="0"/>
              <a:t>Competitive benchmarking</a:t>
            </a:r>
          </a:p>
          <a:p>
            <a:pPr marL="457200" indent="-457200">
              <a:buFontTx/>
              <a:buAutoNum type="arabicPeriod"/>
            </a:pPr>
            <a:r>
              <a:rPr lang="en-US" dirty="0"/>
              <a:t>Employee empowerment</a:t>
            </a:r>
          </a:p>
          <a:p>
            <a:pPr marL="457200" indent="-457200">
              <a:buFontTx/>
              <a:buAutoNum type="arabicPeriod"/>
            </a:pPr>
            <a:r>
              <a:rPr lang="en-US" dirty="0"/>
              <a:t>Team approach</a:t>
            </a:r>
          </a:p>
          <a:p>
            <a:pPr marL="457200" indent="-457200">
              <a:buFontTx/>
              <a:buAutoNum type="arabicPeriod"/>
            </a:pPr>
            <a:r>
              <a:rPr lang="en-US" dirty="0"/>
              <a:t>Decision based on fact, not opinion</a:t>
            </a:r>
          </a:p>
          <a:p>
            <a:pPr marL="457200" indent="-457200">
              <a:buFontTx/>
              <a:buAutoNum type="arabicPeriod"/>
            </a:pPr>
            <a:r>
              <a:rPr lang="en-US" dirty="0"/>
              <a:t>Knowledge of tools</a:t>
            </a:r>
          </a:p>
          <a:p>
            <a:pPr marL="457200" indent="-457200">
              <a:buFontTx/>
              <a:buAutoNum type="arabicPeriod"/>
            </a:pPr>
            <a:r>
              <a:rPr lang="en-US" dirty="0"/>
              <a:t>Supplier quality</a:t>
            </a:r>
          </a:p>
          <a:p>
            <a:pPr marL="457200" indent="-457200">
              <a:buFontTx/>
              <a:buAutoNum type="arabicPeriod"/>
            </a:pPr>
            <a:r>
              <a:rPr lang="en-US" dirty="0"/>
              <a:t>Champion</a:t>
            </a:r>
          </a:p>
          <a:p>
            <a:pPr marL="457200" indent="-457200">
              <a:buFontTx/>
              <a:buAutoNum type="arabicPeriod"/>
            </a:pPr>
            <a:r>
              <a:rPr lang="en-US" dirty="0"/>
              <a:t>Quality at the source</a:t>
            </a:r>
          </a:p>
          <a:p>
            <a:pPr marL="457200" indent="-457200">
              <a:buFontTx/>
              <a:buAutoNum type="arabicPeriod"/>
            </a:pPr>
            <a:r>
              <a:rPr lang="en-US" dirty="0"/>
              <a:t>Suppliers are partners in the process</a:t>
            </a:r>
          </a:p>
        </p:txBody>
      </p:sp>
    </p:spTree>
    <p:extLst>
      <p:ext uri="{BB962C8B-B14F-4D97-AF65-F5344CB8AC3E}">
        <p14:creationId xmlns:p14="http://schemas.microsoft.com/office/powerpoint/2010/main" val="2926929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Continuous Improvement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231775" indent="-231775">
              <a:spcBef>
                <a:spcPts val="800"/>
              </a:spcBef>
              <a:defRPr/>
            </a:pPr>
            <a:r>
              <a:rPr lang="en-US" b="1" dirty="0"/>
              <a:t>Continuous improvement</a:t>
            </a:r>
          </a:p>
          <a:p>
            <a:pPr marL="342000" lvl="1" indent="-342000">
              <a:defRPr/>
            </a:pPr>
            <a:r>
              <a:rPr lang="en-US" dirty="0"/>
              <a:t>Philosophy that seeks to make never-ending improvements to the process of converting inputs into outputs</a:t>
            </a:r>
          </a:p>
          <a:p>
            <a:pPr marL="342000" lvl="1" indent="-342000">
              <a:defRPr/>
            </a:pPr>
            <a:r>
              <a:rPr lang="en-US" b="1" dirty="0"/>
              <a:t>Kaizen</a:t>
            </a:r>
            <a:endParaRPr lang="en-US" dirty="0"/>
          </a:p>
          <a:p>
            <a:pPr marL="684000" lvl="2" indent="-342900">
              <a:defRPr/>
            </a:pPr>
            <a:r>
              <a:rPr lang="en-US" dirty="0"/>
              <a:t>Japanese word for continuous improvement</a:t>
            </a:r>
          </a:p>
        </p:txBody>
      </p:sp>
    </p:spTree>
    <p:extLst>
      <p:ext uri="{BB962C8B-B14F-4D97-AF65-F5344CB8AC3E}">
        <p14:creationId xmlns:p14="http://schemas.microsoft.com/office/powerpoint/2010/main" val="3917731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at the Source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The philosophy of making each worker responsible for the quality of his or her work</a:t>
            </a:r>
          </a:p>
          <a:p>
            <a:pPr lvl="1"/>
            <a:r>
              <a:rPr lang="en-US" dirty="0"/>
              <a:t>“Do it right” and “If it isn’t right, fix it”</a:t>
            </a:r>
          </a:p>
        </p:txBody>
      </p:sp>
    </p:spTree>
    <p:extLst>
      <p:ext uri="{BB962C8B-B14F-4D97-AF65-F5344CB8AC3E}">
        <p14:creationId xmlns:p14="http://schemas.microsoft.com/office/powerpoint/2010/main" val="3464659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Obstacles to Implementing TQM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400"/>
              </a:spcBef>
              <a:spcAft>
                <a:spcPts val="400"/>
              </a:spcAft>
            </a:pPr>
            <a:r>
              <a:rPr lang="en-US" sz="2000" b="1" dirty="0"/>
              <a:t>Obstacles include:</a:t>
            </a:r>
          </a:p>
          <a:p>
            <a:pPr lvl="1">
              <a:spcBef>
                <a:spcPts val="400"/>
              </a:spcBef>
              <a:spcAft>
                <a:spcPts val="400"/>
              </a:spcAft>
            </a:pPr>
            <a:r>
              <a:rPr lang="en-US" sz="2000" dirty="0"/>
              <a:t>Lack of company-wide definition of quality</a:t>
            </a:r>
          </a:p>
          <a:p>
            <a:pPr lvl="1">
              <a:spcBef>
                <a:spcPts val="400"/>
              </a:spcBef>
              <a:spcAft>
                <a:spcPts val="400"/>
              </a:spcAft>
            </a:pPr>
            <a:r>
              <a:rPr lang="en-US" sz="2000" dirty="0"/>
              <a:t>Lack of strategic plan for change</a:t>
            </a:r>
          </a:p>
          <a:p>
            <a:pPr lvl="1">
              <a:spcBef>
                <a:spcPts val="400"/>
              </a:spcBef>
              <a:spcAft>
                <a:spcPts val="400"/>
              </a:spcAft>
            </a:pPr>
            <a:r>
              <a:rPr lang="en-US" sz="2000" dirty="0"/>
              <a:t>Lack of customer focus</a:t>
            </a:r>
          </a:p>
          <a:p>
            <a:pPr lvl="1">
              <a:spcBef>
                <a:spcPts val="400"/>
              </a:spcBef>
              <a:spcAft>
                <a:spcPts val="400"/>
              </a:spcAft>
            </a:pPr>
            <a:r>
              <a:rPr lang="en-US" sz="2000" dirty="0"/>
              <a:t>Poor intra-organizational communication</a:t>
            </a:r>
          </a:p>
          <a:p>
            <a:pPr lvl="1">
              <a:spcBef>
                <a:spcPts val="400"/>
              </a:spcBef>
              <a:spcAft>
                <a:spcPts val="400"/>
              </a:spcAft>
            </a:pPr>
            <a:r>
              <a:rPr lang="en-US" sz="2000" dirty="0"/>
              <a:t>Lack of employee empowerment</a:t>
            </a:r>
          </a:p>
          <a:p>
            <a:pPr lvl="1">
              <a:spcBef>
                <a:spcPts val="400"/>
              </a:spcBef>
              <a:spcAft>
                <a:spcPts val="400"/>
              </a:spcAft>
            </a:pPr>
            <a:r>
              <a:rPr lang="en-US" sz="2000" dirty="0"/>
              <a:t>View of quality as a “quick fix”</a:t>
            </a:r>
          </a:p>
          <a:p>
            <a:pPr lvl="1">
              <a:spcBef>
                <a:spcPts val="400"/>
              </a:spcBef>
              <a:spcAft>
                <a:spcPts val="400"/>
              </a:spcAft>
            </a:pPr>
            <a:r>
              <a:rPr lang="en-US" sz="2000" dirty="0"/>
              <a:t>Emphasis on short-term financial results</a:t>
            </a:r>
          </a:p>
          <a:p>
            <a:pPr lvl="1">
              <a:spcBef>
                <a:spcPts val="400"/>
              </a:spcBef>
              <a:spcAft>
                <a:spcPts val="400"/>
              </a:spcAft>
            </a:pPr>
            <a:r>
              <a:rPr lang="en-US" sz="2000" dirty="0"/>
              <a:t>Inordinate presence of internal politics and “turf” issues</a:t>
            </a:r>
          </a:p>
          <a:p>
            <a:pPr lvl="1">
              <a:spcBef>
                <a:spcPts val="400"/>
              </a:spcBef>
              <a:spcAft>
                <a:spcPts val="400"/>
              </a:spcAft>
            </a:pPr>
            <a:r>
              <a:rPr lang="en-US" sz="2000" dirty="0"/>
              <a:t>Lack of strong motivation</a:t>
            </a:r>
          </a:p>
          <a:p>
            <a:pPr lvl="1">
              <a:spcBef>
                <a:spcPts val="400"/>
              </a:spcBef>
              <a:spcAft>
                <a:spcPts val="400"/>
              </a:spcAft>
            </a:pPr>
            <a:r>
              <a:rPr lang="en-US" sz="2000" dirty="0"/>
              <a:t>Lack of time to devote to quality initiatives</a:t>
            </a:r>
          </a:p>
          <a:p>
            <a:pPr lvl="1">
              <a:spcBef>
                <a:spcPts val="400"/>
              </a:spcBef>
              <a:spcAft>
                <a:spcPts val="400"/>
              </a:spcAft>
            </a:pPr>
            <a:r>
              <a:rPr lang="en-US" sz="2000" dirty="0"/>
              <a:t>Lack of leadership</a:t>
            </a:r>
          </a:p>
        </p:txBody>
      </p:sp>
    </p:spTree>
    <p:extLst>
      <p:ext uri="{BB962C8B-B14F-4D97-AF65-F5344CB8AC3E}">
        <p14:creationId xmlns:p14="http://schemas.microsoft.com/office/powerpoint/2010/main" val="15987557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Criticisms of TQM</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9.9</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779534"/>
          </a:xfrm>
        </p:spPr>
        <p:txBody>
          <a:bodyPr/>
          <a:lstStyle/>
          <a:p>
            <a:pPr marL="1588" lvl="1" indent="0">
              <a:lnSpc>
                <a:spcPct val="90000"/>
              </a:lnSpc>
              <a:buNone/>
            </a:pPr>
            <a:r>
              <a:rPr lang="en-US" sz="2200" dirty="0"/>
              <a:t>Overzealous advocates may pursue TQM programs blindly, focusing attention on quality</a:t>
            </a:r>
          </a:p>
          <a:p>
            <a:pPr marL="1588" lvl="1" indent="0">
              <a:lnSpc>
                <a:spcPct val="90000"/>
              </a:lnSpc>
              <a:buNone/>
            </a:pPr>
            <a:r>
              <a:rPr lang="en-US" sz="2200" dirty="0"/>
              <a:t>Programs may not be linked to the strategies of the organization in a meaningful way</a:t>
            </a:r>
          </a:p>
          <a:p>
            <a:pPr marL="1588" lvl="1" indent="0">
              <a:lnSpc>
                <a:spcPct val="90000"/>
              </a:lnSpc>
              <a:buNone/>
            </a:pPr>
            <a:r>
              <a:rPr lang="en-US" sz="2200" dirty="0"/>
              <a:t>Quality-related decisions may not be tied to market performance</a:t>
            </a:r>
          </a:p>
          <a:p>
            <a:pPr marL="1588" lvl="1" indent="0">
              <a:lnSpc>
                <a:spcPct val="90000"/>
              </a:lnSpc>
              <a:buNone/>
            </a:pPr>
            <a:r>
              <a:rPr lang="en-US" sz="2200" dirty="0"/>
              <a:t>Failure to carefully plan a program before embarking on it can lead to false starts, employee confusion, and meaningless results</a:t>
            </a:r>
          </a:p>
          <a:p>
            <a:pPr marL="1588" lvl="1" indent="0">
              <a:lnSpc>
                <a:spcPct val="90000"/>
              </a:lnSpc>
              <a:buNone/>
            </a:pPr>
            <a:r>
              <a:rPr lang="en-US" sz="2200" dirty="0"/>
              <a:t>Organizations sometimes pursue continuous improvement</a:t>
            </a:r>
          </a:p>
          <a:p>
            <a:pPr marL="1588" lvl="1" indent="0">
              <a:lnSpc>
                <a:spcPct val="90000"/>
              </a:lnSpc>
              <a:buNone/>
            </a:pPr>
            <a:r>
              <a:rPr lang="en-US" sz="2200" dirty="0"/>
              <a:t>Quality efforts may not be tied to results</a:t>
            </a:r>
          </a:p>
        </p:txBody>
      </p:sp>
    </p:spTree>
    <p:extLst>
      <p:ext uri="{BB962C8B-B14F-4D97-AF65-F5344CB8AC3E}">
        <p14:creationId xmlns:p14="http://schemas.microsoft.com/office/powerpoint/2010/main" val="1353222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536622"/>
            <a:ext cx="8458200" cy="678611"/>
          </a:xfrm>
        </p:spPr>
        <p:txBody>
          <a:bodyPr/>
          <a:lstStyle/>
          <a:p>
            <a:r>
              <a:rPr lang="en-US" dirty="0"/>
              <a:t>PDSA Cycle</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074057" cy="365760"/>
          </a:xfrm>
        </p:spPr>
        <p:txBody>
          <a:bodyPr/>
          <a:lstStyle/>
          <a:p>
            <a:r>
              <a:rPr lang="en-US" sz="1800" b="1" dirty="0">
                <a:solidFill>
                  <a:schemeClr val="tx1"/>
                </a:solidFill>
              </a:rPr>
              <a:t>LO 9.10</a:t>
            </a:r>
          </a:p>
        </p:txBody>
      </p:sp>
      <p:pic>
        <p:nvPicPr>
          <p:cNvPr id="14338" name="Picture 3">
            <a:extLs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5055" y="87836"/>
            <a:ext cx="1287858" cy="1235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1508531"/>
            <a:ext cx="8458200" cy="4507956"/>
          </a:xfrm>
        </p:spPr>
        <p:txBody>
          <a:bodyPr/>
          <a:lstStyle/>
          <a:p>
            <a:r>
              <a:rPr lang="en-US" b="1" dirty="0"/>
              <a:t>Plan-Do-Study-Act (PDSA) cycle</a:t>
            </a:r>
          </a:p>
          <a:p>
            <a:pPr lvl="1"/>
            <a:r>
              <a:rPr lang="en-US" b="1" dirty="0"/>
              <a:t>Plan</a:t>
            </a:r>
          </a:p>
          <a:p>
            <a:pPr lvl="2"/>
            <a:r>
              <a:rPr lang="en-US" dirty="0"/>
              <a:t>Begin by studying and documenting the current process.</a:t>
            </a:r>
          </a:p>
          <a:p>
            <a:pPr lvl="2"/>
            <a:r>
              <a:rPr lang="en-US" dirty="0"/>
              <a:t>Collect data on the process or problem</a:t>
            </a:r>
          </a:p>
          <a:p>
            <a:pPr lvl="2"/>
            <a:r>
              <a:rPr lang="en-US" dirty="0"/>
              <a:t>Analyze the data and develop a plan for improvement</a:t>
            </a:r>
          </a:p>
          <a:p>
            <a:pPr lvl="2"/>
            <a:r>
              <a:rPr lang="en-US" dirty="0"/>
              <a:t>Specify measures for evaluating the plan</a:t>
            </a:r>
          </a:p>
          <a:p>
            <a:pPr lvl="1"/>
            <a:r>
              <a:rPr lang="en-US" b="1" dirty="0"/>
              <a:t>Do</a:t>
            </a:r>
          </a:p>
          <a:p>
            <a:pPr lvl="2"/>
            <a:r>
              <a:rPr lang="en-US" dirty="0"/>
              <a:t>Implement the plan, document any changes made, collect data for analysis</a:t>
            </a:r>
          </a:p>
        </p:txBody>
      </p:sp>
    </p:spTree>
    <p:extLst>
      <p:ext uri="{BB962C8B-B14F-4D97-AF65-F5344CB8AC3E}">
        <p14:creationId xmlns:p14="http://schemas.microsoft.com/office/powerpoint/2010/main" val="866418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Management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2200" b="1" dirty="0"/>
              <a:t>Quality</a:t>
            </a:r>
          </a:p>
          <a:p>
            <a:pPr lvl="1">
              <a:spcBef>
                <a:spcPts val="600"/>
              </a:spcBef>
              <a:spcAft>
                <a:spcPts val="600"/>
              </a:spcAft>
            </a:pPr>
            <a:r>
              <a:rPr lang="en-US" sz="2200" dirty="0"/>
              <a:t>The ability of a product or service to consistently meet or exceed customer expectations</a:t>
            </a:r>
          </a:p>
          <a:p>
            <a:pPr lvl="2">
              <a:spcBef>
                <a:spcPts val="600"/>
              </a:spcBef>
              <a:spcAft>
                <a:spcPts val="600"/>
              </a:spcAft>
            </a:pPr>
            <a:r>
              <a:rPr lang="en-US" sz="1800" dirty="0"/>
              <a:t>For a decade or so, quality was an important focal point in business. After a while, this emphasis began to fade as other concerns took precedence</a:t>
            </a:r>
          </a:p>
          <a:p>
            <a:pPr lvl="2">
              <a:spcBef>
                <a:spcPts val="600"/>
              </a:spcBef>
              <a:spcAft>
                <a:spcPts val="600"/>
              </a:spcAft>
            </a:pPr>
            <a:r>
              <a:rPr lang="en-US" sz="1800" dirty="0"/>
              <a:t>There has been a recent resurgence in attention to quality given recent experiences with the costs and adverse attention associated with highly visible quality failures:</a:t>
            </a:r>
          </a:p>
          <a:p>
            <a:pPr marL="914400" lvl="3" indent="-282575">
              <a:spcBef>
                <a:spcPts val="600"/>
              </a:spcBef>
              <a:spcAft>
                <a:spcPts val="600"/>
              </a:spcAft>
              <a:buFont typeface="Arial" pitchFamily="34" charset="0"/>
              <a:buChar char="•"/>
            </a:pPr>
            <a:r>
              <a:rPr lang="en-US" sz="1600" dirty="0"/>
              <a:t>Auto recalls</a:t>
            </a:r>
          </a:p>
          <a:p>
            <a:pPr marL="914400" lvl="3" indent="-282575">
              <a:spcBef>
                <a:spcPts val="600"/>
              </a:spcBef>
              <a:spcAft>
                <a:spcPts val="600"/>
              </a:spcAft>
              <a:buFont typeface="Arial" pitchFamily="34" charset="0"/>
              <a:buChar char="•"/>
            </a:pPr>
            <a:r>
              <a:rPr lang="en-US" sz="1600" dirty="0"/>
              <a:t>Toys</a:t>
            </a:r>
          </a:p>
          <a:p>
            <a:pPr marL="914400" lvl="3" indent="-282575">
              <a:spcBef>
                <a:spcPts val="600"/>
              </a:spcBef>
              <a:spcAft>
                <a:spcPts val="600"/>
              </a:spcAft>
              <a:buFont typeface="Arial" pitchFamily="34" charset="0"/>
              <a:buChar char="•"/>
            </a:pPr>
            <a:r>
              <a:rPr lang="en-US" sz="1600" dirty="0"/>
              <a:t>Produce</a:t>
            </a:r>
          </a:p>
          <a:p>
            <a:pPr marL="914400" lvl="3" indent="-282575">
              <a:spcBef>
                <a:spcPts val="600"/>
              </a:spcBef>
              <a:spcAft>
                <a:spcPts val="600"/>
              </a:spcAft>
              <a:buFont typeface="Arial" pitchFamily="34" charset="0"/>
              <a:buChar char="•"/>
            </a:pPr>
            <a:r>
              <a:rPr lang="en-US" sz="1600" dirty="0"/>
              <a:t>Dog food</a:t>
            </a:r>
          </a:p>
          <a:p>
            <a:pPr marL="914400" lvl="3" indent="-282575">
              <a:spcBef>
                <a:spcPts val="600"/>
              </a:spcBef>
              <a:spcAft>
                <a:spcPts val="600"/>
              </a:spcAft>
              <a:buFont typeface="Arial" pitchFamily="34" charset="0"/>
              <a:buChar char="•"/>
            </a:pPr>
            <a:r>
              <a:rPr lang="en-US" sz="1600" dirty="0"/>
              <a:t>Pharmaceuticals</a:t>
            </a:r>
            <a:endParaRPr lang="en-US" dirty="0"/>
          </a:p>
        </p:txBody>
      </p:sp>
    </p:spTree>
    <p:extLst>
      <p:ext uri="{BB962C8B-B14F-4D97-AF65-F5344CB8AC3E}">
        <p14:creationId xmlns:p14="http://schemas.microsoft.com/office/powerpoint/2010/main" val="3020740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a:xfrm>
            <a:off x="342900" y="433590"/>
            <a:ext cx="8458200" cy="678611"/>
          </a:xfrm>
        </p:spPr>
        <p:txBody>
          <a:bodyPr/>
          <a:lstStyle/>
          <a:p>
            <a:r>
              <a:rPr lang="en-US" dirty="0"/>
              <a:t>PDSA Cycle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32114" cy="365760"/>
          </a:xfrm>
        </p:spPr>
        <p:txBody>
          <a:bodyPr/>
          <a:lstStyle/>
          <a:p>
            <a:r>
              <a:rPr lang="en-US" sz="1800" b="1" dirty="0">
                <a:solidFill>
                  <a:schemeClr val="tx1"/>
                </a:solidFill>
              </a:rPr>
              <a:t>LO 9.10</a:t>
            </a:r>
          </a:p>
        </p:txBody>
      </p:sp>
      <p:pic>
        <p:nvPicPr>
          <p:cNvPr id="15362" name="Picture 3">
            <a:extLs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9049" y="98841"/>
            <a:ext cx="1142195" cy="1039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4">
            <a:extLst>
              <a:ext uri="{FF2B5EF4-FFF2-40B4-BE49-F238E27FC236}">
                <a16:creationId xmlns:a16="http://schemas.microsoft.com/office/drawing/2014/main" id="{1556699D-5819-426C-913D-FE8FBB762488}"/>
              </a:ext>
            </a:extLst>
          </p:cNvPr>
          <p:cNvSpPr>
            <a:spLocks noGrp="1"/>
          </p:cNvSpPr>
          <p:nvPr>
            <p:ph sz="quarter" idx="14"/>
          </p:nvPr>
        </p:nvSpPr>
        <p:spPr>
          <a:xfrm>
            <a:off x="342900" y="1418378"/>
            <a:ext cx="8458200" cy="4677622"/>
          </a:xfrm>
        </p:spPr>
        <p:txBody>
          <a:bodyPr/>
          <a:lstStyle/>
          <a:p>
            <a:r>
              <a:rPr lang="en-US" b="1" dirty="0"/>
              <a:t>Plan-Do-Study-Act (PDSA) cycle</a:t>
            </a:r>
          </a:p>
          <a:p>
            <a:pPr lvl="1"/>
            <a:r>
              <a:rPr lang="en-US" b="1" dirty="0"/>
              <a:t>Study</a:t>
            </a:r>
          </a:p>
          <a:p>
            <a:pPr lvl="2"/>
            <a:r>
              <a:rPr lang="en-US" dirty="0"/>
              <a:t>Evaluate the data collection during the do phase</a:t>
            </a:r>
          </a:p>
          <a:p>
            <a:pPr lvl="2"/>
            <a:r>
              <a:rPr lang="en-US" dirty="0"/>
              <a:t>Check results against goals formulated during the plan phase</a:t>
            </a:r>
          </a:p>
          <a:p>
            <a:pPr lvl="1"/>
            <a:r>
              <a:rPr lang="en-US" b="1" dirty="0"/>
              <a:t>Act</a:t>
            </a:r>
          </a:p>
          <a:p>
            <a:pPr lvl="2"/>
            <a:r>
              <a:rPr lang="en-US" dirty="0"/>
              <a:t>If the results are successful, standardize the new method and communicate it to the relevant personnel</a:t>
            </a:r>
          </a:p>
          <a:p>
            <a:pPr lvl="2"/>
            <a:r>
              <a:rPr lang="en-US" dirty="0"/>
              <a:t>Implement training for the new method</a:t>
            </a:r>
          </a:p>
          <a:p>
            <a:pPr lvl="2"/>
            <a:r>
              <a:rPr lang="en-US" dirty="0"/>
              <a:t>If unsuccessful, revise the plan and repeat the process</a:t>
            </a:r>
          </a:p>
        </p:txBody>
      </p:sp>
    </p:spTree>
    <p:extLst>
      <p:ext uri="{BB962C8B-B14F-4D97-AF65-F5344CB8AC3E}">
        <p14:creationId xmlns:p14="http://schemas.microsoft.com/office/powerpoint/2010/main" val="4184919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Problem Solving</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17600" cy="365760"/>
          </a:xfrm>
        </p:spPr>
        <p:txBody>
          <a:bodyPr/>
          <a:lstStyle/>
          <a:p>
            <a:r>
              <a:rPr lang="en-US" sz="1800" b="1" dirty="0">
                <a:solidFill>
                  <a:schemeClr val="tx1"/>
                </a:solidFill>
              </a:rPr>
              <a:t>LO 9.10</a:t>
            </a:r>
          </a:p>
        </p:txBody>
      </p:sp>
      <p:pic>
        <p:nvPicPr>
          <p:cNvPr id="5" name="Table 3" descr="Two figures depicting the PDSA cycle. The first is the basic cycle (plan, do, study, act, plan, …). The second is applied to problem solving.&#10;"/>
          <p:cNvPicPr>
            <a:picLocks noGrp="1" noChangeAspect="1"/>
          </p:cNvPicPr>
          <p:nvPr>
            <p:ph idx="4294967295"/>
          </p:nvPr>
        </p:nvPicPr>
        <p:blipFill>
          <a:blip r:embed="rId2">
            <a:extLst>
              <a:ext uri="{28A0092B-C50C-407E-A947-70E740481C1C}">
                <a14:useLocalDpi xmlns:a14="http://schemas.microsoft.com/office/drawing/2010/main" val="0"/>
              </a:ext>
            </a:extLst>
          </a:blip>
          <a:srcRect l="-5287" r="-5287"/>
          <a:stretch>
            <a:fillRect/>
          </a:stretch>
        </p:blipFill>
        <p:spPr>
          <a:xfrm>
            <a:off x="558800" y="1431235"/>
            <a:ext cx="8229600" cy="4572000"/>
          </a:xfrm>
          <a:prstGeom prst="rect">
            <a:avLst/>
          </a:prstGeom>
        </p:spPr>
      </p:pic>
      <p:sp>
        <p:nvSpPr>
          <p:cNvPr id="6" name="Text Placeholder 3">
            <a:extLst>
              <a:ext uri="{FF2B5EF4-FFF2-40B4-BE49-F238E27FC236}">
                <a16:creationId xmlns:a16="http://schemas.microsoft.com/office/drawing/2014/main" id="{3876C89E-321D-4D41-9D4D-7DF3008EFA1E}"/>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p>
        </p:txBody>
      </p:sp>
    </p:spTree>
    <p:extLst>
      <p:ext uri="{BB962C8B-B14F-4D97-AF65-F5344CB8AC3E}">
        <p14:creationId xmlns:p14="http://schemas.microsoft.com/office/powerpoint/2010/main" val="2726667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Process Improvement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32114" cy="365760"/>
          </a:xfrm>
        </p:spPr>
        <p:txBody>
          <a:bodyPr/>
          <a:lstStyle/>
          <a:p>
            <a:r>
              <a:rPr lang="en-US" sz="1800" b="1" dirty="0">
                <a:solidFill>
                  <a:schemeClr val="tx1"/>
                </a:solidFill>
              </a:rPr>
              <a:t>LO 9.11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Process improvement</a:t>
            </a:r>
          </a:p>
          <a:p>
            <a:pPr lvl="1"/>
            <a:r>
              <a:rPr lang="en-US" dirty="0"/>
              <a:t>A systematic approach to improving a process</a:t>
            </a:r>
          </a:p>
          <a:p>
            <a:pPr lvl="2"/>
            <a:r>
              <a:rPr lang="en-US" sz="2200" dirty="0"/>
              <a:t>Map the process</a:t>
            </a:r>
          </a:p>
          <a:p>
            <a:pPr marL="914400" lvl="3" indent="-290513">
              <a:buFont typeface="Arial" pitchFamily="34" charset="0"/>
              <a:buChar char="•"/>
            </a:pPr>
            <a:r>
              <a:rPr lang="en-US" sz="1800" dirty="0"/>
              <a:t>Collect information about the process and identify each step in the process</a:t>
            </a:r>
          </a:p>
          <a:p>
            <a:pPr marL="914400" lvl="3" indent="-290513">
              <a:buFont typeface="Arial" pitchFamily="34" charset="0"/>
              <a:buChar char="•"/>
            </a:pPr>
            <a:r>
              <a:rPr lang="en-US" sz="1800" dirty="0"/>
              <a:t>Prepare a flowchart that accurately depicts the process</a:t>
            </a:r>
          </a:p>
          <a:p>
            <a:pPr lvl="2"/>
            <a:r>
              <a:rPr lang="en-US" sz="2200" dirty="0"/>
              <a:t>Analyze the process</a:t>
            </a:r>
          </a:p>
          <a:p>
            <a:pPr marL="914400" lvl="3" indent="-290513">
              <a:buFont typeface="Arial" pitchFamily="34" charset="0"/>
              <a:buChar char="•"/>
            </a:pPr>
            <a:r>
              <a:rPr lang="en-US" sz="1800" dirty="0"/>
              <a:t>Ask critical questions about the process</a:t>
            </a:r>
          </a:p>
          <a:p>
            <a:pPr marL="914400" lvl="3" indent="-290513">
              <a:buFont typeface="Arial" pitchFamily="34" charset="0"/>
              <a:buChar char="•"/>
            </a:pPr>
            <a:r>
              <a:rPr lang="en-US" sz="1800" dirty="0"/>
              <a:t>Ask specific questions about each step in the process</a:t>
            </a:r>
          </a:p>
          <a:p>
            <a:pPr lvl="2"/>
            <a:r>
              <a:rPr lang="en-US" sz="2200" dirty="0"/>
              <a:t>Redesign the process</a:t>
            </a:r>
          </a:p>
        </p:txBody>
      </p:sp>
    </p:spTree>
    <p:extLst>
      <p:ext uri="{BB962C8B-B14F-4D97-AF65-F5344CB8AC3E}">
        <p14:creationId xmlns:p14="http://schemas.microsoft.com/office/powerpoint/2010/main" val="34712291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Six Sigma</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074057" cy="365760"/>
          </a:xfrm>
        </p:spPr>
        <p:txBody>
          <a:bodyPr/>
          <a:lstStyle/>
          <a:p>
            <a:r>
              <a:rPr lang="en-US" sz="1800" b="1" dirty="0">
                <a:solidFill>
                  <a:schemeClr val="tx1"/>
                </a:solidFill>
              </a:rPr>
              <a:t>LO 9.12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Six Sigma</a:t>
            </a:r>
          </a:p>
          <a:p>
            <a:pPr lvl="1"/>
            <a:r>
              <a:rPr lang="en-US" dirty="0"/>
              <a:t>A business process for improving quality, reducing costs, and increasing customer satisfaction</a:t>
            </a:r>
          </a:p>
          <a:p>
            <a:pPr lvl="1"/>
            <a:r>
              <a:rPr lang="en-US" b="1" dirty="0"/>
              <a:t>Statistically</a:t>
            </a:r>
          </a:p>
          <a:p>
            <a:pPr lvl="2"/>
            <a:r>
              <a:rPr lang="en-US" dirty="0"/>
              <a:t>Having no more than 3.4 defects per million</a:t>
            </a:r>
          </a:p>
          <a:p>
            <a:pPr lvl="1"/>
            <a:r>
              <a:rPr lang="en-US" b="1" dirty="0"/>
              <a:t>Conceptually</a:t>
            </a:r>
          </a:p>
          <a:p>
            <a:pPr lvl="2"/>
            <a:r>
              <a:rPr lang="en-US" dirty="0"/>
              <a:t>Program designed to reduce defects</a:t>
            </a:r>
          </a:p>
          <a:p>
            <a:pPr lvl="2"/>
            <a:r>
              <a:rPr lang="en-US" dirty="0"/>
              <a:t>Requires the use of certain tools and techniques</a:t>
            </a:r>
          </a:p>
        </p:txBody>
      </p:sp>
    </p:spTree>
    <p:extLst>
      <p:ext uri="{BB962C8B-B14F-4D97-AF65-F5344CB8AC3E}">
        <p14:creationId xmlns:p14="http://schemas.microsoft.com/office/powerpoint/2010/main" val="6745255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Six Sigma (cont.)</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088571" cy="365760"/>
          </a:xfrm>
        </p:spPr>
        <p:txBody>
          <a:bodyPr/>
          <a:lstStyle/>
          <a:p>
            <a:r>
              <a:rPr lang="en-US" sz="1800" b="1" dirty="0">
                <a:solidFill>
                  <a:schemeClr val="tx1"/>
                </a:solidFill>
              </a:rPr>
              <a:t>LO 9.12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186556"/>
            <a:ext cx="8458200" cy="4882940"/>
          </a:xfrm>
        </p:spPr>
        <p:txBody>
          <a:bodyPr/>
          <a:lstStyle/>
          <a:p>
            <a:pPr>
              <a:spcAft>
                <a:spcPts val="400"/>
              </a:spcAft>
            </a:pPr>
            <a:r>
              <a:rPr lang="en-US" sz="1800" b="1" dirty="0"/>
              <a:t>Principles</a:t>
            </a:r>
          </a:p>
          <a:p>
            <a:pPr lvl="1">
              <a:spcBef>
                <a:spcPts val="0"/>
              </a:spcBef>
              <a:spcAft>
                <a:spcPts val="400"/>
              </a:spcAft>
            </a:pPr>
            <a:r>
              <a:rPr lang="en-US" sz="1800" dirty="0"/>
              <a:t>Reduction in variation is an important goal</a:t>
            </a:r>
          </a:p>
          <a:p>
            <a:pPr lvl="1">
              <a:spcBef>
                <a:spcPts val="0"/>
              </a:spcBef>
              <a:spcAft>
                <a:spcPts val="400"/>
              </a:spcAft>
            </a:pPr>
            <a:r>
              <a:rPr lang="en-US" sz="1800" dirty="0"/>
              <a:t>The methodology is data driven; it requires data validation</a:t>
            </a:r>
          </a:p>
          <a:p>
            <a:pPr lvl="1">
              <a:spcBef>
                <a:spcPts val="0"/>
              </a:spcBef>
              <a:spcAft>
                <a:spcPts val="400"/>
              </a:spcAft>
            </a:pPr>
            <a:r>
              <a:rPr lang="en-US" sz="1800" dirty="0"/>
              <a:t>Outputs are determined by inputs</a:t>
            </a:r>
          </a:p>
          <a:p>
            <a:pPr lvl="1">
              <a:spcBef>
                <a:spcPts val="0"/>
              </a:spcBef>
              <a:spcAft>
                <a:spcPts val="400"/>
              </a:spcAft>
            </a:pPr>
            <a:r>
              <a:rPr lang="en-US" sz="1800" dirty="0"/>
              <a:t>Only a critical few inputs have a significant impact on outputs</a:t>
            </a:r>
          </a:p>
          <a:p>
            <a:pPr>
              <a:spcAft>
                <a:spcPts val="400"/>
              </a:spcAft>
            </a:pPr>
            <a:r>
              <a:rPr lang="en-US" sz="1800" b="1" dirty="0"/>
              <a:t>DMAIC</a:t>
            </a:r>
          </a:p>
          <a:p>
            <a:pPr lvl="1">
              <a:spcBef>
                <a:spcPts val="0"/>
              </a:spcBef>
              <a:spcAft>
                <a:spcPts val="400"/>
              </a:spcAft>
            </a:pPr>
            <a:r>
              <a:rPr lang="en-US" sz="1800" dirty="0"/>
              <a:t>Define:	Set the context and objectives for improvement</a:t>
            </a:r>
          </a:p>
          <a:p>
            <a:pPr marL="347663" lvl="1" indent="-347663" defTabSz="1828800">
              <a:spcBef>
                <a:spcPts val="0"/>
              </a:spcBef>
              <a:spcAft>
                <a:spcPts val="400"/>
              </a:spcAft>
            </a:pPr>
            <a:r>
              <a:rPr lang="en-US" sz="1800" dirty="0"/>
              <a:t>Measure:	Determine the baseline performance and capability of 	the 	process</a:t>
            </a:r>
          </a:p>
          <a:p>
            <a:pPr marL="347663" lvl="1" indent="-347663" defTabSz="1828800">
              <a:spcBef>
                <a:spcPts val="0"/>
              </a:spcBef>
              <a:spcAft>
                <a:spcPts val="400"/>
              </a:spcAft>
            </a:pPr>
            <a:r>
              <a:rPr lang="en-US" sz="1800" dirty="0"/>
              <a:t>Analyze:	Use data and tools to understand the cause-and-effect 	relationships of the process</a:t>
            </a:r>
          </a:p>
          <a:p>
            <a:pPr marL="347663" lvl="1" indent="-347663" defTabSz="1828800">
              <a:spcBef>
                <a:spcPts val="0"/>
              </a:spcBef>
              <a:spcAft>
                <a:spcPts val="400"/>
              </a:spcAft>
            </a:pPr>
            <a:r>
              <a:rPr lang="en-US" sz="1800" dirty="0"/>
              <a:t>Improve:	Develop the modifications that lead to a validated 	improvement of the process</a:t>
            </a:r>
          </a:p>
          <a:p>
            <a:pPr marL="347663" lvl="1" indent="-347663" defTabSz="1828800">
              <a:spcBef>
                <a:spcPts val="0"/>
              </a:spcBef>
              <a:spcAft>
                <a:spcPts val="400"/>
              </a:spcAft>
            </a:pPr>
            <a:r>
              <a:rPr lang="en-US" sz="1800" dirty="0"/>
              <a:t>Control:	Establish plans and procedures to ensure that 	improvements are sustained</a:t>
            </a:r>
          </a:p>
        </p:txBody>
      </p:sp>
    </p:spTree>
    <p:extLst>
      <p:ext uri="{BB962C8B-B14F-4D97-AF65-F5344CB8AC3E}">
        <p14:creationId xmlns:p14="http://schemas.microsoft.com/office/powerpoint/2010/main" val="2329336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Quality Tools</a:t>
            </a:r>
            <a:r>
              <a:rPr lang="en-US" sz="1200" dirty="0"/>
              <a:t> 1</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088571" cy="365760"/>
          </a:xfrm>
        </p:spPr>
        <p:txBody>
          <a:bodyPr/>
          <a:lstStyle/>
          <a:p>
            <a:r>
              <a:rPr lang="en-US" sz="1800" b="1" dirty="0">
                <a:solidFill>
                  <a:schemeClr val="tx1"/>
                </a:solidFill>
              </a:rPr>
              <a:t>LO 9.13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1588" lvl="1" indent="0">
              <a:lnSpc>
                <a:spcPct val="90000"/>
              </a:lnSpc>
              <a:buNone/>
            </a:pPr>
            <a:r>
              <a:rPr lang="en-US" dirty="0"/>
              <a:t>Flowchart</a:t>
            </a:r>
          </a:p>
          <a:p>
            <a:pPr marL="1588" lvl="1" indent="0">
              <a:lnSpc>
                <a:spcPct val="90000"/>
              </a:lnSpc>
              <a:buNone/>
            </a:pPr>
            <a:r>
              <a:rPr lang="en-US" dirty="0"/>
              <a:t>Check sheet</a:t>
            </a:r>
          </a:p>
          <a:p>
            <a:pPr marL="1588" lvl="1" indent="0">
              <a:lnSpc>
                <a:spcPct val="90000"/>
              </a:lnSpc>
              <a:buNone/>
            </a:pPr>
            <a:r>
              <a:rPr lang="en-US" dirty="0"/>
              <a:t>Histogram</a:t>
            </a:r>
          </a:p>
          <a:p>
            <a:pPr marL="1588" lvl="1" indent="0">
              <a:lnSpc>
                <a:spcPct val="90000"/>
              </a:lnSpc>
              <a:buNone/>
            </a:pPr>
            <a:r>
              <a:rPr lang="en-US" dirty="0"/>
              <a:t>Pareto chart</a:t>
            </a:r>
          </a:p>
          <a:p>
            <a:pPr marL="1588" lvl="1" indent="0">
              <a:lnSpc>
                <a:spcPct val="90000"/>
              </a:lnSpc>
              <a:buNone/>
            </a:pPr>
            <a:r>
              <a:rPr lang="en-US" dirty="0"/>
              <a:t>Scatter diagram</a:t>
            </a:r>
          </a:p>
          <a:p>
            <a:pPr marL="1588" lvl="1" indent="0">
              <a:lnSpc>
                <a:spcPct val="90000"/>
              </a:lnSpc>
              <a:buNone/>
            </a:pPr>
            <a:r>
              <a:rPr lang="en-US" dirty="0"/>
              <a:t>Control chart</a:t>
            </a:r>
          </a:p>
          <a:p>
            <a:pPr marL="1588" lvl="1" indent="0">
              <a:lnSpc>
                <a:spcPct val="90000"/>
              </a:lnSpc>
              <a:buNone/>
            </a:pPr>
            <a:r>
              <a:rPr lang="en-US" dirty="0"/>
              <a:t>Cause-and-effect diagram</a:t>
            </a:r>
          </a:p>
        </p:txBody>
      </p:sp>
    </p:spTree>
    <p:extLst>
      <p:ext uri="{BB962C8B-B14F-4D97-AF65-F5344CB8AC3E}">
        <p14:creationId xmlns:p14="http://schemas.microsoft.com/office/powerpoint/2010/main" val="21582732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Quality Tools</a:t>
            </a:r>
            <a:r>
              <a:rPr lang="en-US" sz="1200" dirty="0">
                <a:solidFill>
                  <a:srgbClr val="000000"/>
                </a:solidFill>
              </a:rPr>
              <a:t> 2</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17600" cy="365760"/>
          </a:xfrm>
        </p:spPr>
        <p:txBody>
          <a:bodyPr/>
          <a:lstStyle/>
          <a:p>
            <a:r>
              <a:rPr lang="en-US" sz="1800" b="1" dirty="0">
                <a:solidFill>
                  <a:schemeClr val="tx1"/>
                </a:solidFill>
              </a:rPr>
              <a:t>LO 9.13</a:t>
            </a:r>
          </a:p>
        </p:txBody>
      </p:sp>
      <p:pic>
        <p:nvPicPr>
          <p:cNvPr id="5" name="Picture 3" descr="Depicted are the seven basic quality tools.&#10;"/>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83" r="1839" b="42616"/>
          <a:stretch/>
        </p:blipFill>
        <p:spPr>
          <a:xfrm>
            <a:off x="1371600" y="1014378"/>
            <a:ext cx="6400801" cy="5241834"/>
          </a:xfrm>
          <a:prstGeom prst="rect">
            <a:avLst/>
          </a:prstGeom>
        </p:spPr>
      </p:pic>
      <p:sp>
        <p:nvSpPr>
          <p:cNvPr id="6" name="Text Placeholder 4">
            <a:extLst>
              <a:ext uri="{FF2B5EF4-FFF2-40B4-BE49-F238E27FC236}">
                <a16:creationId xmlns:a16="http://schemas.microsoft.com/office/drawing/2014/main" id="{899186B1-B50A-481A-8BB4-CCDA6F0D5262}"/>
              </a:ext>
            </a:extLst>
          </p:cNvPr>
          <p:cNvSpPr>
            <a:spLocks noGrp="1"/>
          </p:cNvSpPr>
          <p:nvPr>
            <p:ph type="body" sz="quarter" idx="29"/>
          </p:nvPr>
        </p:nvSpPr>
        <p:spPr>
          <a:xfrm>
            <a:off x="3200400" y="6324600"/>
            <a:ext cx="2743200" cy="192024"/>
          </a:xfrm>
        </p:spPr>
        <p:txBody>
          <a:bodyPr/>
          <a:lstStyle/>
          <a:p>
            <a:r>
              <a:rPr lang="en-US" dirty="0">
                <a:hlinkClick r:id="rId3" action="ppaction://hlinksldjump"/>
              </a:rPr>
              <a:t>Access the text alternative for slide images.</a:t>
            </a:r>
            <a:endParaRPr lang="en-US" dirty="0">
              <a:hlinkClick r:id="rId4" action="ppaction://hlinksldjump"/>
            </a:endParaRPr>
          </a:p>
        </p:txBody>
      </p:sp>
    </p:spTree>
    <p:extLst>
      <p:ext uri="{BB962C8B-B14F-4D97-AF65-F5344CB8AC3E}">
        <p14:creationId xmlns:p14="http://schemas.microsoft.com/office/powerpoint/2010/main" val="28414721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Basic Quality Tools</a:t>
            </a:r>
            <a:r>
              <a:rPr lang="en-US" sz="1200" dirty="0">
                <a:solidFill>
                  <a:srgbClr val="000000"/>
                </a:solidFill>
              </a:rPr>
              <a:t> 3</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17600" cy="365760"/>
          </a:xfrm>
        </p:spPr>
        <p:txBody>
          <a:bodyPr/>
          <a:lstStyle/>
          <a:p>
            <a:r>
              <a:rPr lang="en-US" sz="1800" b="1" dirty="0">
                <a:solidFill>
                  <a:schemeClr val="tx1"/>
                </a:solidFill>
              </a:rPr>
              <a:t>LO 9.13</a:t>
            </a:r>
          </a:p>
        </p:txBody>
      </p:sp>
      <p:pic>
        <p:nvPicPr>
          <p:cNvPr id="5" name="Picture 3" descr="Depicted are the seven basic quality tools.&#10;"/>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380" t="57181" r="949"/>
          <a:stretch/>
        </p:blipFill>
        <p:spPr>
          <a:xfrm>
            <a:off x="548640" y="1143129"/>
            <a:ext cx="8046720" cy="4858408"/>
          </a:xfrm>
          <a:prstGeom prst="rect">
            <a:avLst/>
          </a:prstGeom>
        </p:spPr>
      </p:pic>
    </p:spTree>
    <p:extLst>
      <p:ext uri="{BB962C8B-B14F-4D97-AF65-F5344CB8AC3E}">
        <p14:creationId xmlns:p14="http://schemas.microsoft.com/office/powerpoint/2010/main" val="4083883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Methods for Generating Ideas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1117600" cy="365760"/>
          </a:xfrm>
        </p:spPr>
        <p:txBody>
          <a:bodyPr/>
          <a:lstStyle/>
          <a:p>
            <a:r>
              <a:rPr lang="en-US" sz="1800" b="1" dirty="0">
                <a:solidFill>
                  <a:schemeClr val="tx1"/>
                </a:solidFill>
              </a:rPr>
              <a:t>LO 9.13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lnSpc>
                <a:spcPct val="90000"/>
              </a:lnSpc>
              <a:spcBef>
                <a:spcPct val="50000"/>
              </a:spcBef>
            </a:pPr>
            <a:r>
              <a:rPr lang="en-US" dirty="0"/>
              <a:t>Brainstorming</a:t>
            </a:r>
          </a:p>
          <a:p>
            <a:pPr>
              <a:lnSpc>
                <a:spcPct val="90000"/>
              </a:lnSpc>
              <a:spcBef>
                <a:spcPct val="50000"/>
              </a:spcBef>
            </a:pPr>
            <a:r>
              <a:rPr lang="en-US" dirty="0"/>
              <a:t>Quality circles</a:t>
            </a:r>
          </a:p>
          <a:p>
            <a:pPr>
              <a:lnSpc>
                <a:spcPct val="90000"/>
              </a:lnSpc>
              <a:spcBef>
                <a:spcPct val="50000"/>
              </a:spcBef>
            </a:pPr>
            <a:r>
              <a:rPr lang="en-US" dirty="0"/>
              <a:t>Benchmarking</a:t>
            </a:r>
          </a:p>
        </p:txBody>
      </p:sp>
    </p:spTree>
    <p:extLst>
      <p:ext uri="{BB962C8B-B14F-4D97-AF65-F5344CB8AC3E}">
        <p14:creationId xmlns:p14="http://schemas.microsoft.com/office/powerpoint/2010/main" val="42430909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Circles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146629" cy="365760"/>
          </a:xfrm>
        </p:spPr>
        <p:txBody>
          <a:bodyPr/>
          <a:lstStyle/>
          <a:p>
            <a:r>
              <a:rPr lang="en-US" sz="1800" b="1" dirty="0">
                <a:solidFill>
                  <a:schemeClr val="tx1"/>
                </a:solidFill>
              </a:rPr>
              <a:t>LO 9.13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b="1" dirty="0"/>
              <a:t>Quality circle</a:t>
            </a:r>
          </a:p>
          <a:p>
            <a:pPr lvl="1"/>
            <a:r>
              <a:rPr lang="en-US" dirty="0"/>
              <a:t>Groups of workers who meet to discuss ways of improving products or processes</a:t>
            </a:r>
          </a:p>
          <a:p>
            <a:pPr lvl="2"/>
            <a:r>
              <a:rPr lang="en-US" dirty="0"/>
              <a:t>Less structured and more informal than teams involved in continuous improvement</a:t>
            </a:r>
          </a:p>
          <a:p>
            <a:pPr lvl="2"/>
            <a:r>
              <a:rPr lang="en-US" dirty="0"/>
              <a:t>Quality circle teams have historically had relatively little authority to make any but the most minor changes</a:t>
            </a:r>
          </a:p>
        </p:txBody>
      </p:sp>
    </p:spTree>
    <p:extLst>
      <p:ext uri="{BB962C8B-B14F-4D97-AF65-F5344CB8AC3E}">
        <p14:creationId xmlns:p14="http://schemas.microsoft.com/office/powerpoint/2010/main" val="1937417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Contributors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832543"/>
          </a:xfrm>
        </p:spPr>
        <p:txBody>
          <a:bodyPr/>
          <a:lstStyle/>
          <a:p>
            <a:pPr>
              <a:spcBef>
                <a:spcPts val="200"/>
              </a:spcBef>
              <a:spcAft>
                <a:spcPts val="400"/>
              </a:spcAft>
            </a:pPr>
            <a:r>
              <a:rPr lang="en-US" sz="2200" b="1" dirty="0"/>
              <a:t>Walter </a:t>
            </a:r>
            <a:r>
              <a:rPr lang="en-US" sz="2200" b="1" dirty="0" err="1"/>
              <a:t>Shewart</a:t>
            </a:r>
            <a:endParaRPr lang="en-US" sz="2200" b="1" dirty="0"/>
          </a:p>
          <a:p>
            <a:pPr lvl="1">
              <a:spcBef>
                <a:spcPts val="200"/>
              </a:spcBef>
              <a:spcAft>
                <a:spcPts val="400"/>
              </a:spcAft>
            </a:pPr>
            <a:r>
              <a:rPr lang="en-US" sz="2200" dirty="0"/>
              <a:t>“Father of statistical quality control”</a:t>
            </a:r>
          </a:p>
          <a:p>
            <a:pPr lvl="1">
              <a:spcBef>
                <a:spcPts val="200"/>
              </a:spcBef>
              <a:spcAft>
                <a:spcPts val="400"/>
              </a:spcAft>
            </a:pPr>
            <a:r>
              <a:rPr lang="en-US" sz="2200" dirty="0"/>
              <a:t>Control charts</a:t>
            </a:r>
          </a:p>
          <a:p>
            <a:pPr lvl="1">
              <a:spcBef>
                <a:spcPts val="200"/>
              </a:spcBef>
              <a:spcAft>
                <a:spcPts val="400"/>
              </a:spcAft>
            </a:pPr>
            <a:r>
              <a:rPr lang="en-US" sz="2200" dirty="0"/>
              <a:t>Variance reduction</a:t>
            </a:r>
          </a:p>
          <a:p>
            <a:pPr>
              <a:spcBef>
                <a:spcPts val="200"/>
              </a:spcBef>
              <a:spcAft>
                <a:spcPts val="400"/>
              </a:spcAft>
            </a:pPr>
            <a:r>
              <a:rPr lang="en-US" sz="2200" b="1" dirty="0"/>
              <a:t>W. Edwards Deming</a:t>
            </a:r>
          </a:p>
          <a:p>
            <a:pPr lvl="1">
              <a:spcBef>
                <a:spcPts val="200"/>
              </a:spcBef>
              <a:spcAft>
                <a:spcPts val="400"/>
              </a:spcAft>
            </a:pPr>
            <a:r>
              <a:rPr lang="en-US" sz="2200" dirty="0"/>
              <a:t>Special versus common cause variation</a:t>
            </a:r>
          </a:p>
          <a:p>
            <a:pPr lvl="1">
              <a:spcBef>
                <a:spcPts val="200"/>
              </a:spcBef>
              <a:spcAft>
                <a:spcPts val="400"/>
              </a:spcAft>
            </a:pPr>
            <a:r>
              <a:rPr lang="en-US" sz="2200" dirty="0"/>
              <a:t>The 14 points</a:t>
            </a:r>
          </a:p>
          <a:p>
            <a:pPr>
              <a:spcBef>
                <a:spcPts val="200"/>
              </a:spcBef>
              <a:spcAft>
                <a:spcPts val="400"/>
              </a:spcAft>
            </a:pPr>
            <a:r>
              <a:rPr lang="en-US" sz="2200" b="1" dirty="0"/>
              <a:t>Joseph </a:t>
            </a:r>
            <a:r>
              <a:rPr lang="en-US" sz="2200" b="1" dirty="0" err="1"/>
              <a:t>Juran</a:t>
            </a:r>
            <a:endParaRPr lang="en-US" sz="2200" b="1" dirty="0"/>
          </a:p>
          <a:p>
            <a:pPr lvl="1">
              <a:spcBef>
                <a:spcPts val="200"/>
              </a:spcBef>
              <a:spcAft>
                <a:spcPts val="400"/>
              </a:spcAft>
            </a:pPr>
            <a:r>
              <a:rPr lang="en-US" sz="2200" i="1" dirty="0"/>
              <a:t>Quality Control Handbook</a:t>
            </a:r>
            <a:r>
              <a:rPr lang="en-US" sz="2200" dirty="0"/>
              <a:t>, 1951</a:t>
            </a:r>
          </a:p>
          <a:p>
            <a:pPr lvl="1">
              <a:spcBef>
                <a:spcPts val="200"/>
              </a:spcBef>
              <a:spcAft>
                <a:spcPts val="400"/>
              </a:spcAft>
            </a:pPr>
            <a:r>
              <a:rPr lang="en-US" sz="2200" dirty="0"/>
              <a:t>Viewed quality as fitness-for-use</a:t>
            </a:r>
          </a:p>
          <a:p>
            <a:pPr lvl="1">
              <a:spcBef>
                <a:spcPts val="200"/>
              </a:spcBef>
              <a:spcAft>
                <a:spcPts val="400"/>
              </a:spcAft>
            </a:pPr>
            <a:r>
              <a:rPr lang="en-US" sz="2200" dirty="0"/>
              <a:t>Quality trilogy – quality planning, quality control, quality improvement</a:t>
            </a:r>
          </a:p>
        </p:txBody>
      </p:sp>
    </p:spTree>
    <p:extLst>
      <p:ext uri="{BB962C8B-B14F-4D97-AF65-F5344CB8AC3E}">
        <p14:creationId xmlns:p14="http://schemas.microsoft.com/office/powerpoint/2010/main" val="1467425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Benchmarking Process</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190171" cy="365760"/>
          </a:xfrm>
        </p:spPr>
        <p:txBody>
          <a:bodyPr/>
          <a:lstStyle/>
          <a:p>
            <a:r>
              <a:rPr lang="en-US" sz="1800" b="1" dirty="0">
                <a:solidFill>
                  <a:schemeClr val="tx1"/>
                </a:solidFill>
              </a:rPr>
              <a:t>LO 9.13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marL="514350" indent="-514350">
              <a:spcBef>
                <a:spcPts val="600"/>
              </a:spcBef>
              <a:buFont typeface="+mj-lt"/>
              <a:buAutoNum type="arabicPeriod"/>
            </a:pPr>
            <a:r>
              <a:rPr lang="en-US" dirty="0"/>
              <a:t>Identify a critical process that needs improvement</a:t>
            </a:r>
          </a:p>
          <a:p>
            <a:pPr marL="514350" indent="-514350">
              <a:spcBef>
                <a:spcPts val="600"/>
              </a:spcBef>
              <a:buFont typeface="+mj-lt"/>
              <a:buAutoNum type="arabicPeriod"/>
            </a:pPr>
            <a:r>
              <a:rPr lang="en-US" dirty="0"/>
              <a:t>Identify an organization that excels in this process</a:t>
            </a:r>
          </a:p>
          <a:p>
            <a:pPr marL="514350" indent="-514350">
              <a:spcBef>
                <a:spcPts val="600"/>
              </a:spcBef>
              <a:buFont typeface="+mj-lt"/>
              <a:buAutoNum type="arabicPeriod"/>
            </a:pPr>
            <a:r>
              <a:rPr lang="en-US" dirty="0"/>
              <a:t>Contact that organization</a:t>
            </a:r>
          </a:p>
          <a:p>
            <a:pPr marL="514350" indent="-514350">
              <a:spcBef>
                <a:spcPts val="600"/>
              </a:spcBef>
              <a:buFont typeface="+mj-lt"/>
              <a:buAutoNum type="arabicPeriod"/>
            </a:pPr>
            <a:r>
              <a:rPr lang="en-US" dirty="0"/>
              <a:t>Analyze the data</a:t>
            </a:r>
          </a:p>
          <a:p>
            <a:pPr marL="514350" indent="-514350">
              <a:spcBef>
                <a:spcPts val="600"/>
              </a:spcBef>
              <a:buFont typeface="+mj-lt"/>
              <a:buAutoNum type="arabicPeriod"/>
            </a:pPr>
            <a:r>
              <a:rPr lang="en-US" dirty="0"/>
              <a:t>Improve the critical process</a:t>
            </a:r>
          </a:p>
        </p:txBody>
      </p:sp>
    </p:spTree>
    <p:extLst>
      <p:ext uri="{BB962C8B-B14F-4D97-AF65-F5344CB8AC3E}">
        <p14:creationId xmlns:p14="http://schemas.microsoft.com/office/powerpoint/2010/main" val="40097620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Operations Strategy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1" y="6230874"/>
            <a:ext cx="1074057" cy="365760"/>
          </a:xfrm>
        </p:spPr>
        <p:txBody>
          <a:bodyPr/>
          <a:lstStyle/>
          <a:p>
            <a:r>
              <a:rPr lang="en-US" sz="1800" b="1" dirty="0">
                <a:solidFill>
                  <a:schemeClr val="tx1"/>
                </a:solidFill>
              </a:rPr>
              <a:t>LO 9.13</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673517"/>
          </a:xfrm>
        </p:spPr>
        <p:txBody>
          <a:bodyPr/>
          <a:lstStyle/>
          <a:p>
            <a:pPr>
              <a:spcBef>
                <a:spcPts val="800"/>
              </a:spcBef>
            </a:pPr>
            <a:r>
              <a:rPr lang="en-US" b="1" dirty="0"/>
              <a:t>Quality is a strategic imperative for organizations</a:t>
            </a:r>
          </a:p>
          <a:p>
            <a:pPr lvl="1"/>
            <a:r>
              <a:rPr lang="en-US" dirty="0"/>
              <a:t>Customers are very concerned with the quality of goods and services they receive</a:t>
            </a:r>
          </a:p>
          <a:p>
            <a:pPr>
              <a:spcBef>
                <a:spcPts val="800"/>
              </a:spcBef>
            </a:pPr>
            <a:r>
              <a:rPr lang="en-US" b="1" dirty="0"/>
              <a:t>Quality is a never-ending journey</a:t>
            </a:r>
          </a:p>
          <a:p>
            <a:pPr lvl="1"/>
            <a:r>
              <a:rPr lang="en-US" dirty="0"/>
              <a:t>It is important that most organizational members understand and buy into this idea</a:t>
            </a:r>
          </a:p>
          <a:p>
            <a:pPr>
              <a:spcBef>
                <a:spcPts val="800"/>
              </a:spcBef>
            </a:pPr>
            <a:r>
              <a:rPr lang="en-US" b="1" dirty="0"/>
              <a:t>Customer satisfaction ≠ customer loyalty</a:t>
            </a:r>
          </a:p>
          <a:p>
            <a:pPr>
              <a:spcBef>
                <a:spcPts val="800"/>
              </a:spcBef>
            </a:pPr>
            <a:r>
              <a:rPr lang="en-US" b="1" dirty="0"/>
              <a:t>Quality needs to be incorporated throughout the entire supply chain, not just the organization itself</a:t>
            </a:r>
          </a:p>
        </p:txBody>
      </p:sp>
    </p:spTree>
    <p:extLst>
      <p:ext uri="{BB962C8B-B14F-4D97-AF65-F5344CB8AC3E}">
        <p14:creationId xmlns:p14="http://schemas.microsoft.com/office/powerpoint/2010/main" val="7640154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F92C4D4-C867-4E2F-BF62-33A518B42728}"/>
              </a:ext>
            </a:extLst>
          </p:cNvPr>
          <p:cNvSpPr>
            <a:spLocks noGrp="1"/>
          </p:cNvSpPr>
          <p:nvPr>
            <p:ph type="title"/>
          </p:nvPr>
        </p:nvSpPr>
        <p:spPr/>
        <p:txBody>
          <a:bodyPr/>
          <a:lstStyle/>
          <a:p>
            <a:r>
              <a:rPr lang="en-US"/>
              <a:t>End of Main Content</a:t>
            </a:r>
            <a:endParaRPr lang="en-US" dirty="0"/>
          </a:p>
        </p:txBody>
      </p:sp>
      <p:sp>
        <p:nvSpPr>
          <p:cNvPr id="3" name="Footer Placeholder 2">
            <a:extLst>
              <a:ext uri="{FF2B5EF4-FFF2-40B4-BE49-F238E27FC236}">
                <a16:creationId xmlns:a16="http://schemas.microsoft.com/office/drawing/2014/main" id="{D630F02A-B1AC-4A6F-B7C6-6A288F03C29B}"/>
              </a:ext>
            </a:extLst>
          </p:cNvPr>
          <p:cNvSpPr>
            <a:spLocks noGrp="1"/>
          </p:cNvSpPr>
          <p:nvPr>
            <p:ph type="ftr" sz="quarter" idx="10"/>
          </p:nvPr>
        </p:nvSpPr>
        <p:spPr/>
        <p:txBody>
          <a:bodyPr/>
          <a:lstStyle/>
          <a:p>
            <a:pPr lvl="0"/>
            <a:r>
              <a:rPr lang="en-US" dirty="0"/>
              <a:t>© 2021 McGraw Hill. All rights reserved. Authorized only for instructor use in the classroom.</a:t>
            </a:r>
          </a:p>
          <a:p>
            <a:pPr lvl="0"/>
            <a:r>
              <a:rPr lang="en-US" dirty="0"/>
              <a:t>No reproduction or further distribution permitted without the prior written consent of McGraw Hill.</a:t>
            </a:r>
          </a:p>
        </p:txBody>
      </p:sp>
    </p:spTree>
    <p:extLst>
      <p:ext uri="{BB962C8B-B14F-4D97-AF65-F5344CB8AC3E}">
        <p14:creationId xmlns:p14="http://schemas.microsoft.com/office/powerpoint/2010/main" val="10804844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8242-31AB-427B-8857-866D707A4965}"/>
              </a:ext>
            </a:extLst>
          </p:cNvPr>
          <p:cNvSpPr>
            <a:spLocks noGrp="1"/>
          </p:cNvSpPr>
          <p:nvPr>
            <p:ph type="title"/>
          </p:nvPr>
        </p:nvSpPr>
        <p:spPr/>
        <p:txBody>
          <a:bodyPr/>
          <a:lstStyle/>
          <a:p>
            <a:r>
              <a:rPr lang="en-US" dirty="0"/>
              <a:t>Accessibility Content: Text Alternatives for Images</a:t>
            </a:r>
            <a:endParaRPr lang="en-IN" dirty="0"/>
          </a:p>
        </p:txBody>
      </p:sp>
    </p:spTree>
    <p:extLst>
      <p:ext uri="{BB962C8B-B14F-4D97-AF65-F5344CB8AC3E}">
        <p14:creationId xmlns:p14="http://schemas.microsoft.com/office/powerpoint/2010/main" val="1997930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Problem Solving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Pictured is a circle of 10 boxes, each a subcategory of the general PDSA cycle. Under PLAN are: recognize problem, form quality improvement teams, define problem, develop performance measures, analyze problem, determine possible causes. Under DO is implement solution. Under STUDY is evaluate solution. Under ACT are ensure permanence, continuous improvement. In the center pointing to each of the 10 boxes making the circle is Management Commitment.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41729012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Basic Quality Tools (cont.) - Text Alternative</a:t>
            </a:r>
          </a:p>
        </p:txBody>
      </p:sp>
      <p:sp>
        <p:nvSpPr>
          <p:cNvPr id="7" name="Text Placeholder 2"/>
          <p:cNvSpPr>
            <a:spLocks noGrp="1"/>
          </p:cNvSpPr>
          <p:nvPr>
            <p:ph type="body" sz="quarter" idx="14"/>
          </p:nvPr>
        </p:nvSpPr>
        <p:spPr/>
        <p:txBody>
          <a:bodyPr/>
          <a:lstStyle/>
          <a:p>
            <a:r>
              <a:rPr lang="en-IN" dirty="0">
                <a:hlinkClick r:id="rId2" action="ppaction://hlinksldjump"/>
              </a:rPr>
              <a:t>Return to parent-slide containing images.</a:t>
            </a:r>
            <a:endParaRPr lang="en-IN" dirty="0"/>
          </a:p>
        </p:txBody>
      </p:sp>
      <p:sp>
        <p:nvSpPr>
          <p:cNvPr id="8" name="Content Placeholder 3"/>
          <p:cNvSpPr>
            <a:spLocks noGrp="1"/>
          </p:cNvSpPr>
          <p:nvPr>
            <p:ph sz="quarter" idx="16"/>
          </p:nvPr>
        </p:nvSpPr>
        <p:spPr/>
        <p:txBody>
          <a:bodyPr/>
          <a:lstStyle/>
          <a:p>
            <a:r>
              <a:rPr lang="en-US" dirty="0"/>
              <a:t>Tools include: a flowchart, which is a diagram of the steps in a process; a check sheet, which is a tool for organizing and collecting data – a tally of problems or other events by category; a histogram, which is a chart that shows an empirical frequency distribution; a pareto chart, which is a diagram that arranges categories from highest to lowest frequency of occurrence; a scatter diagram, which is a graph that shows the relationship between two variables; a control chart, which is a statistical chart of time-ordered values of a sample statistic (e.g., sample means); a cause and effect diagram, which is a diagram used to organize a search for the cause(s) of a problem – also known as a fishbone diagram. </a:t>
            </a:r>
          </a:p>
        </p:txBody>
      </p:sp>
      <p:sp>
        <p:nvSpPr>
          <p:cNvPr id="9" name="Text Placeholder 4"/>
          <p:cNvSpPr>
            <a:spLocks noGrp="1"/>
          </p:cNvSpPr>
          <p:nvPr>
            <p:ph type="body" sz="quarter" idx="17"/>
          </p:nvPr>
        </p:nvSpPr>
        <p:spPr/>
        <p:txBody>
          <a:bodyPr/>
          <a:lstStyle/>
          <a:p>
            <a:r>
              <a:rPr lang="en-IN" dirty="0">
                <a:hlinkClick r:id="rId2" action="ppaction://hlinksldjump"/>
              </a:rPr>
              <a:t>Return to parent-slide containing images.</a:t>
            </a:r>
            <a:endParaRPr lang="en-IN" dirty="0"/>
          </a:p>
        </p:txBody>
      </p:sp>
    </p:spTree>
    <p:extLst>
      <p:ext uri="{BB962C8B-B14F-4D97-AF65-F5344CB8AC3E}">
        <p14:creationId xmlns:p14="http://schemas.microsoft.com/office/powerpoint/2010/main" val="4103430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Contributors </a:t>
            </a:r>
            <a:r>
              <a:rPr lang="en-US" sz="1200" dirty="0"/>
              <a:t>2</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2200" b="1" dirty="0"/>
              <a:t>Armand </a:t>
            </a:r>
            <a:r>
              <a:rPr lang="en-US" sz="2200" b="1" dirty="0" err="1"/>
              <a:t>Feigenbaum</a:t>
            </a:r>
            <a:endParaRPr lang="en-US" sz="2200" b="1" dirty="0"/>
          </a:p>
          <a:p>
            <a:pPr lvl="1">
              <a:spcBef>
                <a:spcPts val="600"/>
              </a:spcBef>
              <a:spcAft>
                <a:spcPts val="600"/>
              </a:spcAft>
            </a:pPr>
            <a:r>
              <a:rPr lang="en-US" sz="2200" dirty="0"/>
              <a:t>Quality is a “total field”</a:t>
            </a:r>
          </a:p>
          <a:p>
            <a:pPr lvl="1">
              <a:spcBef>
                <a:spcPts val="600"/>
              </a:spcBef>
              <a:spcAft>
                <a:spcPts val="600"/>
              </a:spcAft>
            </a:pPr>
            <a:r>
              <a:rPr lang="en-US" sz="2200" dirty="0"/>
              <a:t>The customer defines quality</a:t>
            </a:r>
          </a:p>
          <a:p>
            <a:pPr>
              <a:spcBef>
                <a:spcPts val="600"/>
              </a:spcBef>
              <a:spcAft>
                <a:spcPts val="600"/>
              </a:spcAft>
            </a:pPr>
            <a:r>
              <a:rPr lang="en-US" sz="2200" b="1" dirty="0"/>
              <a:t>Philip B. Crosby</a:t>
            </a:r>
          </a:p>
          <a:p>
            <a:pPr lvl="1">
              <a:spcBef>
                <a:spcPts val="600"/>
              </a:spcBef>
              <a:spcAft>
                <a:spcPts val="600"/>
              </a:spcAft>
            </a:pPr>
            <a:r>
              <a:rPr lang="en-US" sz="2200" dirty="0"/>
              <a:t>Zero defects</a:t>
            </a:r>
          </a:p>
          <a:p>
            <a:pPr lvl="1">
              <a:spcBef>
                <a:spcPts val="600"/>
              </a:spcBef>
              <a:spcAft>
                <a:spcPts val="600"/>
              </a:spcAft>
            </a:pPr>
            <a:r>
              <a:rPr lang="en-US" sz="2200" i="1" dirty="0"/>
              <a:t>Quality is Free</a:t>
            </a:r>
            <a:r>
              <a:rPr lang="en-US" sz="2200" dirty="0"/>
              <a:t>, 1979</a:t>
            </a:r>
          </a:p>
          <a:p>
            <a:pPr>
              <a:spcBef>
                <a:spcPts val="600"/>
              </a:spcBef>
              <a:spcAft>
                <a:spcPts val="600"/>
              </a:spcAft>
            </a:pPr>
            <a:r>
              <a:rPr lang="en-US" sz="2200" b="1" dirty="0"/>
              <a:t>Kaoru Ishikawa</a:t>
            </a:r>
          </a:p>
          <a:p>
            <a:pPr lvl="1">
              <a:spcBef>
                <a:spcPts val="600"/>
              </a:spcBef>
              <a:spcAft>
                <a:spcPts val="600"/>
              </a:spcAft>
            </a:pPr>
            <a:r>
              <a:rPr lang="en-US" sz="2200" dirty="0"/>
              <a:t>Cause-and-effect diagram</a:t>
            </a:r>
          </a:p>
          <a:p>
            <a:pPr lvl="1">
              <a:spcBef>
                <a:spcPts val="600"/>
              </a:spcBef>
              <a:spcAft>
                <a:spcPts val="600"/>
              </a:spcAft>
            </a:pPr>
            <a:r>
              <a:rPr lang="en-US" sz="2200" dirty="0"/>
              <a:t>Quality circles</a:t>
            </a:r>
          </a:p>
          <a:p>
            <a:pPr lvl="1">
              <a:spcBef>
                <a:spcPts val="600"/>
              </a:spcBef>
              <a:spcAft>
                <a:spcPts val="600"/>
              </a:spcAft>
            </a:pPr>
            <a:r>
              <a:rPr lang="en-US" sz="2200" dirty="0"/>
              <a:t>Recognized the internal customer</a:t>
            </a:r>
          </a:p>
        </p:txBody>
      </p:sp>
    </p:spTree>
    <p:extLst>
      <p:ext uri="{BB962C8B-B14F-4D97-AF65-F5344CB8AC3E}">
        <p14:creationId xmlns:p14="http://schemas.microsoft.com/office/powerpoint/2010/main" val="449893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Quality Contributors </a:t>
            </a:r>
            <a:r>
              <a:rPr lang="en-US" sz="1200" dirty="0"/>
              <a:t>3</a:t>
            </a:r>
            <a:endParaRPr lang="en-IN" sz="1200"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9.1</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800"/>
              </a:spcBef>
            </a:pPr>
            <a:r>
              <a:rPr lang="en-US" b="1" dirty="0" err="1"/>
              <a:t>Genichi</a:t>
            </a:r>
            <a:r>
              <a:rPr lang="en-US" b="1" dirty="0"/>
              <a:t> Taguchi</a:t>
            </a:r>
          </a:p>
          <a:p>
            <a:pPr lvl="1"/>
            <a:r>
              <a:rPr lang="en-US" dirty="0"/>
              <a:t>Taguchi loss function</a:t>
            </a:r>
          </a:p>
          <a:p>
            <a:pPr>
              <a:spcBef>
                <a:spcPts val="800"/>
              </a:spcBef>
            </a:pPr>
            <a:r>
              <a:rPr lang="en-US" b="1" dirty="0" err="1"/>
              <a:t>Taiichi</a:t>
            </a:r>
            <a:r>
              <a:rPr lang="en-US" b="1" dirty="0"/>
              <a:t> </a:t>
            </a:r>
            <a:r>
              <a:rPr lang="en-US" b="1" dirty="0" err="1"/>
              <a:t>Ohno</a:t>
            </a:r>
            <a:r>
              <a:rPr lang="en-US" b="1" dirty="0"/>
              <a:t> and Shigeo Shingo</a:t>
            </a:r>
          </a:p>
          <a:p>
            <a:pPr lvl="1"/>
            <a:r>
              <a:rPr lang="en-US" dirty="0"/>
              <a:t>Developed philosophy and methods of </a:t>
            </a:r>
            <a:r>
              <a:rPr lang="en-US" i="1" dirty="0"/>
              <a:t>kaizen</a:t>
            </a:r>
            <a:endParaRPr lang="en-US" dirty="0"/>
          </a:p>
        </p:txBody>
      </p:sp>
    </p:spTree>
    <p:extLst>
      <p:ext uri="{BB962C8B-B14F-4D97-AF65-F5344CB8AC3E}">
        <p14:creationId xmlns:p14="http://schemas.microsoft.com/office/powerpoint/2010/main" val="2164044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Dimensions of Product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Bef>
                <a:spcPts val="600"/>
              </a:spcBef>
              <a:spcAft>
                <a:spcPts val="600"/>
              </a:spcAft>
            </a:pPr>
            <a:r>
              <a:rPr lang="en-US" sz="2200" b="1" dirty="0"/>
              <a:t>Performance</a:t>
            </a:r>
            <a:r>
              <a:rPr lang="en-US" sz="2200" dirty="0"/>
              <a:t> – main characteristics of the product</a:t>
            </a:r>
          </a:p>
          <a:p>
            <a:pPr>
              <a:spcBef>
                <a:spcPts val="600"/>
              </a:spcBef>
              <a:spcAft>
                <a:spcPts val="600"/>
              </a:spcAft>
            </a:pPr>
            <a:r>
              <a:rPr lang="en-US" sz="2200" b="1" dirty="0"/>
              <a:t>Aesthetics</a:t>
            </a:r>
            <a:r>
              <a:rPr lang="en-US" sz="2200" dirty="0"/>
              <a:t> – appearance, feel, smell, taste</a:t>
            </a:r>
          </a:p>
          <a:p>
            <a:pPr>
              <a:spcBef>
                <a:spcPts val="600"/>
              </a:spcBef>
              <a:spcAft>
                <a:spcPts val="600"/>
              </a:spcAft>
            </a:pPr>
            <a:r>
              <a:rPr lang="en-US" sz="2200" b="1" dirty="0"/>
              <a:t>Special features</a:t>
            </a:r>
            <a:r>
              <a:rPr lang="en-US" sz="2200" dirty="0"/>
              <a:t> – extra characteristics</a:t>
            </a:r>
          </a:p>
          <a:p>
            <a:pPr>
              <a:spcBef>
                <a:spcPts val="600"/>
              </a:spcBef>
              <a:spcAft>
                <a:spcPts val="600"/>
              </a:spcAft>
            </a:pPr>
            <a:r>
              <a:rPr lang="en-US" sz="2200" b="1" dirty="0"/>
              <a:t>Conformance</a:t>
            </a:r>
            <a:r>
              <a:rPr lang="en-US" sz="2200" dirty="0"/>
              <a:t> – how well the product conforms to design specifications</a:t>
            </a:r>
          </a:p>
          <a:p>
            <a:pPr>
              <a:spcBef>
                <a:spcPts val="600"/>
              </a:spcBef>
              <a:spcAft>
                <a:spcPts val="600"/>
              </a:spcAft>
            </a:pPr>
            <a:r>
              <a:rPr lang="en-US" sz="2200" b="1" dirty="0"/>
              <a:t>Reliability</a:t>
            </a:r>
            <a:r>
              <a:rPr lang="en-US" sz="2200" dirty="0"/>
              <a:t> – consistency of performance</a:t>
            </a:r>
          </a:p>
          <a:p>
            <a:pPr>
              <a:spcBef>
                <a:spcPts val="600"/>
              </a:spcBef>
              <a:spcAft>
                <a:spcPts val="600"/>
              </a:spcAft>
            </a:pPr>
            <a:r>
              <a:rPr lang="en-US" sz="2200" b="1" dirty="0"/>
              <a:t>Durability</a:t>
            </a:r>
            <a:r>
              <a:rPr lang="en-US" sz="2200" dirty="0"/>
              <a:t> – the useful life of the product</a:t>
            </a:r>
          </a:p>
          <a:p>
            <a:pPr>
              <a:spcBef>
                <a:spcPts val="600"/>
              </a:spcBef>
              <a:spcAft>
                <a:spcPts val="600"/>
              </a:spcAft>
            </a:pPr>
            <a:r>
              <a:rPr lang="en-US" sz="2200" b="1" dirty="0"/>
              <a:t>Perceived quality</a:t>
            </a:r>
            <a:r>
              <a:rPr lang="en-US" sz="2200" dirty="0"/>
              <a:t> – indirect evaluation of quality</a:t>
            </a:r>
          </a:p>
          <a:p>
            <a:pPr>
              <a:spcBef>
                <a:spcPts val="600"/>
              </a:spcBef>
              <a:spcAft>
                <a:spcPts val="600"/>
              </a:spcAft>
            </a:pPr>
            <a:r>
              <a:rPr lang="en-US" sz="2200" b="1" dirty="0"/>
              <a:t>Serviceability</a:t>
            </a:r>
            <a:r>
              <a:rPr lang="en-US" sz="2200" dirty="0"/>
              <a:t> – handling of complaints or repairs</a:t>
            </a:r>
          </a:p>
          <a:p>
            <a:pPr>
              <a:spcBef>
                <a:spcPts val="600"/>
              </a:spcBef>
              <a:spcAft>
                <a:spcPts val="600"/>
              </a:spcAft>
            </a:pPr>
            <a:r>
              <a:rPr lang="en-US" sz="2200" b="1" dirty="0"/>
              <a:t>Consistency</a:t>
            </a:r>
            <a:r>
              <a:rPr lang="en-US" sz="2200" dirty="0"/>
              <a:t> – quality doesn’t vary</a:t>
            </a:r>
          </a:p>
        </p:txBody>
      </p:sp>
    </p:spTree>
    <p:extLst>
      <p:ext uri="{BB962C8B-B14F-4D97-AF65-F5344CB8AC3E}">
        <p14:creationId xmlns:p14="http://schemas.microsoft.com/office/powerpoint/2010/main" val="1700754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Dimensions of Service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pPr>
              <a:spcAft>
                <a:spcPts val="400"/>
              </a:spcAft>
            </a:pPr>
            <a:r>
              <a:rPr lang="en-US" sz="2000" b="1" dirty="0"/>
              <a:t>Convenience</a:t>
            </a:r>
            <a:r>
              <a:rPr lang="en-US" sz="2000" dirty="0"/>
              <a:t> – the availability and accessibility of the service</a:t>
            </a:r>
          </a:p>
          <a:p>
            <a:pPr>
              <a:spcAft>
                <a:spcPts val="400"/>
              </a:spcAft>
            </a:pPr>
            <a:r>
              <a:rPr lang="en-US" sz="2000" b="1" dirty="0"/>
              <a:t>Reliability </a:t>
            </a:r>
            <a:r>
              <a:rPr lang="en-US" sz="2000" dirty="0"/>
              <a:t>– ability to perform a service dependably, consistently, and accurately</a:t>
            </a:r>
          </a:p>
          <a:p>
            <a:pPr>
              <a:spcAft>
                <a:spcPts val="400"/>
              </a:spcAft>
            </a:pPr>
            <a:r>
              <a:rPr lang="en-US" sz="2000" b="1" dirty="0"/>
              <a:t>Responsiveness </a:t>
            </a:r>
            <a:r>
              <a:rPr lang="en-US" sz="2000" dirty="0"/>
              <a:t>– willingness to help customers in unusual situations and to deal with problems</a:t>
            </a:r>
          </a:p>
          <a:p>
            <a:pPr>
              <a:spcAft>
                <a:spcPts val="400"/>
              </a:spcAft>
            </a:pPr>
            <a:r>
              <a:rPr lang="en-US" sz="2000" b="1" dirty="0"/>
              <a:t>Time </a:t>
            </a:r>
            <a:r>
              <a:rPr lang="en-US" sz="2000" dirty="0"/>
              <a:t>– the speed with which the service is delivered</a:t>
            </a:r>
          </a:p>
          <a:p>
            <a:pPr>
              <a:spcAft>
                <a:spcPts val="400"/>
              </a:spcAft>
            </a:pPr>
            <a:r>
              <a:rPr lang="en-US" sz="2000" b="1" dirty="0"/>
              <a:t>Assurance </a:t>
            </a:r>
            <a:r>
              <a:rPr lang="en-US" sz="2000" dirty="0"/>
              <a:t>– knowledge exhibited by personnel and their ability to convey trust and confidence</a:t>
            </a:r>
          </a:p>
          <a:p>
            <a:pPr>
              <a:spcAft>
                <a:spcPts val="400"/>
              </a:spcAft>
            </a:pPr>
            <a:r>
              <a:rPr lang="en-US" sz="2000" b="1" dirty="0"/>
              <a:t>Courtesy </a:t>
            </a:r>
            <a:r>
              <a:rPr lang="en-US" sz="2000" dirty="0"/>
              <a:t>– the way customers are treated by employees</a:t>
            </a:r>
          </a:p>
          <a:p>
            <a:pPr>
              <a:spcAft>
                <a:spcPts val="400"/>
              </a:spcAft>
            </a:pPr>
            <a:r>
              <a:rPr lang="en-US" sz="2000" b="1" dirty="0"/>
              <a:t>Tangibles </a:t>
            </a:r>
            <a:r>
              <a:rPr lang="en-US" sz="2000" dirty="0"/>
              <a:t>– the physical appearance of facilities, equipment, personnel, and communication materials</a:t>
            </a:r>
          </a:p>
          <a:p>
            <a:pPr>
              <a:spcAft>
                <a:spcPts val="400"/>
              </a:spcAft>
            </a:pPr>
            <a:r>
              <a:rPr lang="en-US" sz="2000" b="1" dirty="0"/>
              <a:t>Consistency </a:t>
            </a:r>
            <a:r>
              <a:rPr lang="en-US" sz="2000" dirty="0"/>
              <a:t>– the ability to provide the same level of good quality repeatedly</a:t>
            </a:r>
          </a:p>
          <a:p>
            <a:pPr>
              <a:spcAft>
                <a:spcPts val="400"/>
              </a:spcAft>
            </a:pPr>
            <a:r>
              <a:rPr lang="en-US" sz="2000" b="1" dirty="0"/>
              <a:t>Expectancy </a:t>
            </a:r>
            <a:r>
              <a:rPr lang="en-US" sz="2000" dirty="0"/>
              <a:t>– meet (or exceed) customer expectations</a:t>
            </a:r>
          </a:p>
        </p:txBody>
      </p:sp>
    </p:spTree>
    <p:extLst>
      <p:ext uri="{BB962C8B-B14F-4D97-AF65-F5344CB8AC3E}">
        <p14:creationId xmlns:p14="http://schemas.microsoft.com/office/powerpoint/2010/main" val="1916795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EE99-E55A-48FC-B87F-9FC3187B5C71}"/>
              </a:ext>
            </a:extLst>
          </p:cNvPr>
          <p:cNvSpPr>
            <a:spLocks noGrp="1"/>
          </p:cNvSpPr>
          <p:nvPr>
            <p:ph type="title"/>
          </p:nvPr>
        </p:nvSpPr>
        <p:spPr/>
        <p:txBody>
          <a:bodyPr/>
          <a:lstStyle/>
          <a:p>
            <a:r>
              <a:rPr lang="en-US" dirty="0"/>
              <a:t>Assessing Service Quality</a:t>
            </a:r>
            <a:endParaRPr lang="en-IN" dirty="0"/>
          </a:p>
        </p:txBody>
      </p:sp>
      <p:sp>
        <p:nvSpPr>
          <p:cNvPr id="3" name="Content Placeholder 2">
            <a:extLst>
              <a:ext uri="{FF2B5EF4-FFF2-40B4-BE49-F238E27FC236}">
                <a16:creationId xmlns:a16="http://schemas.microsoft.com/office/drawing/2014/main" id="{0A9D0EF9-353E-422A-8777-49E6B33374C0}"/>
              </a:ext>
            </a:extLst>
          </p:cNvPr>
          <p:cNvSpPr>
            <a:spLocks noGrp="1"/>
          </p:cNvSpPr>
          <p:nvPr>
            <p:ph sz="quarter" idx="11"/>
          </p:nvPr>
        </p:nvSpPr>
        <p:spPr>
          <a:xfrm>
            <a:off x="0" y="6230874"/>
            <a:ext cx="914400" cy="365760"/>
          </a:xfrm>
        </p:spPr>
        <p:txBody>
          <a:bodyPr/>
          <a:lstStyle/>
          <a:p>
            <a:r>
              <a:rPr lang="en-US" sz="1800" b="1" dirty="0">
                <a:solidFill>
                  <a:schemeClr val="tx1"/>
                </a:solidFill>
              </a:rPr>
              <a:t>LO 9.2</a:t>
            </a:r>
          </a:p>
        </p:txBody>
      </p:sp>
      <p:sp>
        <p:nvSpPr>
          <p:cNvPr id="4" name="Content Placeholder 3">
            <a:extLst>
              <a:ext uri="{FF2B5EF4-FFF2-40B4-BE49-F238E27FC236}">
                <a16:creationId xmlns:a16="http://schemas.microsoft.com/office/drawing/2014/main" id="{1556699D-5819-426C-913D-FE8FBB762488}"/>
              </a:ext>
            </a:extLst>
          </p:cNvPr>
          <p:cNvSpPr>
            <a:spLocks noGrp="1"/>
          </p:cNvSpPr>
          <p:nvPr>
            <p:ph sz="quarter" idx="14"/>
          </p:nvPr>
        </p:nvSpPr>
        <p:spPr>
          <a:xfrm>
            <a:off x="342900" y="1276709"/>
            <a:ext cx="8458200" cy="4937760"/>
          </a:xfrm>
        </p:spPr>
        <p:txBody>
          <a:bodyPr/>
          <a:lstStyle/>
          <a:p>
            <a:r>
              <a:rPr lang="en-US" sz="2200" b="1" dirty="0"/>
              <a:t>Audit service to identify strengths and weaknesses</a:t>
            </a:r>
          </a:p>
          <a:p>
            <a:r>
              <a:rPr lang="en-US" sz="2200" b="1" dirty="0"/>
              <a:t>In particular, look for discrepancies between:</a:t>
            </a:r>
          </a:p>
          <a:p>
            <a:pPr marL="457200" lvl="1" indent="-457200">
              <a:buFontTx/>
              <a:buAutoNum type="arabicPeriod"/>
            </a:pPr>
            <a:r>
              <a:rPr lang="en-US" sz="2200" dirty="0"/>
              <a:t>Customer expectations and management perceptions of those expectations</a:t>
            </a:r>
          </a:p>
          <a:p>
            <a:pPr marL="457200" lvl="1" indent="-457200">
              <a:buFontTx/>
              <a:buAutoNum type="arabicPeriod"/>
            </a:pPr>
            <a:r>
              <a:rPr lang="en-US" sz="2200" dirty="0"/>
              <a:t>Management perceptions, customer expectations, and service-quality specifications</a:t>
            </a:r>
          </a:p>
          <a:p>
            <a:pPr marL="457200" lvl="1" indent="-457200">
              <a:buFontTx/>
              <a:buAutoNum type="arabicPeriod"/>
            </a:pPr>
            <a:r>
              <a:rPr lang="en-US" sz="2200" dirty="0"/>
              <a:t>Service quality and service actually delivered</a:t>
            </a:r>
          </a:p>
          <a:p>
            <a:pPr marL="457200" lvl="1" indent="-457200">
              <a:buFontTx/>
              <a:buAutoNum type="arabicPeriod"/>
            </a:pPr>
            <a:r>
              <a:rPr lang="en-US" sz="2200" dirty="0"/>
              <a:t>Service actually delivered and what is communicated about the service to customers</a:t>
            </a:r>
          </a:p>
          <a:p>
            <a:pPr marL="457200" lvl="1" indent="-457200">
              <a:buFontTx/>
              <a:buAutoNum type="arabicPeriod"/>
            </a:pPr>
            <a:r>
              <a:rPr lang="en-US" sz="2200" dirty="0"/>
              <a:t>Customers’ expectations of the service provider and their perceptions of provider delivery</a:t>
            </a:r>
          </a:p>
        </p:txBody>
      </p:sp>
    </p:spTree>
    <p:extLst>
      <p:ext uri="{BB962C8B-B14F-4D97-AF65-F5344CB8AC3E}">
        <p14:creationId xmlns:p14="http://schemas.microsoft.com/office/powerpoint/2010/main" val="2669627294"/>
      </p:ext>
    </p:extLst>
  </p:cSld>
  <p:clrMapOvr>
    <a:masterClrMapping/>
  </p:clrMapOvr>
</p:sld>
</file>

<file path=ppt/theme/theme1.xml><?xml version="1.0" encoding="utf-8"?>
<a:theme xmlns:a="http://schemas.openxmlformats.org/drawingml/2006/main" name="Title Slides 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84F6219E-3D47-41AC-9893-1108D06AA07D}"/>
    </a:ext>
  </a:extLst>
</a:theme>
</file>

<file path=ppt/theme/theme2.xml><?xml version="1.0" encoding="utf-8"?>
<a:theme xmlns:a="http://schemas.openxmlformats.org/drawingml/2006/main" name="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3.xml><?xml version="1.0" encoding="utf-8"?>
<a:theme xmlns:a="http://schemas.openxmlformats.org/drawingml/2006/main" name="Closing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FEE61EC3-6634-45B5-BF77-FBC9B835BC79}"/>
    </a:ext>
  </a:extLst>
</a:theme>
</file>

<file path=ppt/theme/theme4.xml><?xml version="1.0" encoding="utf-8"?>
<a:theme xmlns:a="http://schemas.openxmlformats.org/drawingml/2006/main" name="DividerSlideMaster">
  <a:themeElements>
    <a:clrScheme name="MHE PPT Theme Colors 06 15 1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625D9C"/>
      </a:hlink>
      <a:folHlink>
        <a:srgbClr val="373A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A15A20A0-BEE6-47A5-BC6B-F87134FBF13C}"/>
    </a:ext>
  </a:extLst>
</a:theme>
</file>

<file path=ppt/theme/theme5.xml><?xml version="1.0" encoding="utf-8"?>
<a:theme xmlns:a="http://schemas.openxmlformats.org/drawingml/2006/main" name="ImageDescriptionAppendixSlideMaster">
  <a:themeElements>
    <a:clrScheme name="Custom 128">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22313DF8-AA3F-4A8D-9652-6DDC53D759ED}"/>
    </a:ext>
  </a:extLst>
</a:theme>
</file>

<file path=ppt/theme/theme6.xml><?xml version="1.0" encoding="utf-8"?>
<a:theme xmlns:a="http://schemas.openxmlformats.org/drawingml/2006/main" name="1_MainContentSlideMaster">
  <a:themeElements>
    <a:clrScheme name="Custom 127">
      <a:dk1>
        <a:srgbClr val="000000"/>
      </a:dk1>
      <a:lt1>
        <a:srgbClr val="FFFFFF"/>
      </a:lt1>
      <a:dk2>
        <a:srgbClr val="000000"/>
      </a:dk2>
      <a:lt2>
        <a:srgbClr val="FFFFFF"/>
      </a:lt2>
      <a:accent1>
        <a:srgbClr val="E21A23"/>
      </a:accent1>
      <a:accent2>
        <a:srgbClr val="FFB600"/>
      </a:accent2>
      <a:accent3>
        <a:srgbClr val="625D9C"/>
      </a:accent3>
      <a:accent4>
        <a:srgbClr val="AF1858"/>
      </a:accent4>
      <a:accent5>
        <a:srgbClr val="692146"/>
      </a:accent5>
      <a:accent6>
        <a:srgbClr val="EC7700"/>
      </a:accent6>
      <a:hlink>
        <a:srgbClr val="494575"/>
      </a:hlink>
      <a:folHlink>
        <a:srgbClr val="625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HHE_Generic Accessible PPT Template_Editorial_v9_2019.potx" id="{41975DA0-F041-4DB0-8948-AC3BFD0C25BA}" vid="{B385948E-CF34-4CE8-9AC7-28DE40FD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MHHE_Generic Accessible PPT Template_Editorial_v9_2019</Template>
  <TotalTime>904</TotalTime>
  <Words>2328</Words>
  <Application>Microsoft Office PowerPoint</Application>
  <PresentationFormat>On-screen Show (4:3)</PresentationFormat>
  <Paragraphs>371</Paragraphs>
  <Slides>45</Slides>
  <Notes>1</Notes>
  <HiddenSlides>3</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45</vt:i4>
      </vt:variant>
    </vt:vector>
  </HeadingPairs>
  <TitlesOfParts>
    <vt:vector size="53" baseType="lpstr">
      <vt:lpstr>Arial</vt:lpstr>
      <vt:lpstr>Calibri</vt:lpstr>
      <vt:lpstr>Title Slides Master</vt:lpstr>
      <vt:lpstr>MainContentSlideMaster</vt:lpstr>
      <vt:lpstr>ClosingMaster</vt:lpstr>
      <vt:lpstr>DividerSlideMaster</vt:lpstr>
      <vt:lpstr>ImageDescriptionAppendixSlideMaster</vt:lpstr>
      <vt:lpstr>1_MainContentSlideMaster</vt:lpstr>
      <vt:lpstr>Chapter 9</vt:lpstr>
      <vt:lpstr>Chapter 9: Learning Objectives</vt:lpstr>
      <vt:lpstr>Quality Management</vt:lpstr>
      <vt:lpstr>Quality Contributors</vt:lpstr>
      <vt:lpstr>Quality Contributors 2</vt:lpstr>
      <vt:lpstr>Quality Contributors 3</vt:lpstr>
      <vt:lpstr>Dimensions of Product Quality</vt:lpstr>
      <vt:lpstr>Dimensions of Service Quality</vt:lpstr>
      <vt:lpstr>Assessing Service Quality</vt:lpstr>
      <vt:lpstr>Determinants of Quality</vt:lpstr>
      <vt:lpstr>Responsibility for Quality</vt:lpstr>
      <vt:lpstr>Benefits of Good Quality</vt:lpstr>
      <vt:lpstr>The Consequences of Poor Quality</vt:lpstr>
      <vt:lpstr>Costs of Quality</vt:lpstr>
      <vt:lpstr>Costs of Quality (cont.)</vt:lpstr>
      <vt:lpstr>Ethics and Quality</vt:lpstr>
      <vt:lpstr>The Baldrige Competition</vt:lpstr>
      <vt:lpstr>Baldrige Criteria</vt:lpstr>
      <vt:lpstr>Quality Certification</vt:lpstr>
      <vt:lpstr>Quality Certification (cont.)</vt:lpstr>
      <vt:lpstr>Quality and the Supply Chain</vt:lpstr>
      <vt:lpstr>Total Quality Management</vt:lpstr>
      <vt:lpstr>TQM Approach</vt:lpstr>
      <vt:lpstr>TQM Elements</vt:lpstr>
      <vt:lpstr>Continuous Improvement</vt:lpstr>
      <vt:lpstr>Quality at the Source</vt:lpstr>
      <vt:lpstr>Obstacles to Implementing TQM</vt:lpstr>
      <vt:lpstr>Criticisms of TQM</vt:lpstr>
      <vt:lpstr>PDSA Cycle</vt:lpstr>
      <vt:lpstr>PDSA Cycle (cont.)</vt:lpstr>
      <vt:lpstr>Problem Solving</vt:lpstr>
      <vt:lpstr>Process Improvement</vt:lpstr>
      <vt:lpstr>Six Sigma</vt:lpstr>
      <vt:lpstr>Six Sigma (cont.)</vt:lpstr>
      <vt:lpstr>Basic Quality Tools 1</vt:lpstr>
      <vt:lpstr>Basic Quality Tools 2</vt:lpstr>
      <vt:lpstr>Basic Quality Tools 3</vt:lpstr>
      <vt:lpstr>Methods for Generating Ideas</vt:lpstr>
      <vt:lpstr>Quality Circles</vt:lpstr>
      <vt:lpstr>Benchmarking Process</vt:lpstr>
      <vt:lpstr>Operations Strategy</vt:lpstr>
      <vt:lpstr>End of Main Content</vt:lpstr>
      <vt:lpstr>Accessibility Content: Text Alternatives for Images</vt:lpstr>
      <vt:lpstr>Problem Solving - Text Alternative</vt:lpstr>
      <vt:lpstr>Basic Quality Tools (cont.) - Text Alternative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of Four Title Slide Options</dc:title>
  <dc:creator>Prasanna kumar. Tripathy</dc:creator>
  <cp:keywords>PPT</cp:keywords>
  <cp:lastModifiedBy>Beena Adhikari</cp:lastModifiedBy>
  <cp:revision>273</cp:revision>
  <dcterms:created xsi:type="dcterms:W3CDTF">2019-07-27T05:34:11Z</dcterms:created>
  <dcterms:modified xsi:type="dcterms:W3CDTF">2020-05-08T15:02:03Z</dcterms:modified>
</cp:coreProperties>
</file>