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  <p:sldMasterId id="2147483691" r:id="rId2"/>
    <p:sldMasterId id="2147483684" r:id="rId3"/>
    <p:sldMasterId id="2147483686" r:id="rId4"/>
    <p:sldMasterId id="2147483701" r:id="rId5"/>
    <p:sldMasterId id="2147483705" r:id="rId6"/>
    <p:sldMasterId id="2147483715" r:id="rId7"/>
  </p:sldMasterIdLst>
  <p:notesMasterIdLst>
    <p:notesMasterId r:id="rId51"/>
  </p:notesMasterIdLst>
  <p:sldIdLst>
    <p:sldId id="256" r:id="rId8"/>
    <p:sldId id="266" r:id="rId9"/>
    <p:sldId id="291" r:id="rId10"/>
    <p:sldId id="294" r:id="rId11"/>
    <p:sldId id="295" r:id="rId12"/>
    <p:sldId id="296" r:id="rId13"/>
    <p:sldId id="297" r:id="rId14"/>
    <p:sldId id="298" r:id="rId15"/>
    <p:sldId id="336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321" r:id="rId37"/>
    <p:sldId id="324" r:id="rId38"/>
    <p:sldId id="325" r:id="rId39"/>
    <p:sldId id="326" r:id="rId40"/>
    <p:sldId id="329" r:id="rId41"/>
    <p:sldId id="335" r:id="rId42"/>
    <p:sldId id="331" r:id="rId43"/>
    <p:sldId id="332" r:id="rId44"/>
    <p:sldId id="333" r:id="rId45"/>
    <p:sldId id="334" r:id="rId46"/>
    <p:sldId id="398" r:id="rId47"/>
    <p:sldId id="289" r:id="rId48"/>
    <p:sldId id="396" r:id="rId49"/>
    <p:sldId id="397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D403750A-5F0F-4676-8E81-AA1C70853B4F}">
          <p14:sldIdLst>
            <p14:sldId id="256"/>
            <p14:sldId id="266"/>
            <p14:sldId id="291"/>
            <p14:sldId id="294"/>
            <p14:sldId id="295"/>
            <p14:sldId id="296"/>
            <p14:sldId id="297"/>
            <p14:sldId id="298"/>
            <p14:sldId id="336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4"/>
            <p14:sldId id="325"/>
            <p14:sldId id="326"/>
            <p14:sldId id="329"/>
            <p14:sldId id="335"/>
            <p14:sldId id="331"/>
            <p14:sldId id="332"/>
            <p14:sldId id="333"/>
            <p14:sldId id="334"/>
            <p14:sldId id="398"/>
          </p14:sldIdLst>
        </p14:section>
        <p14:section name="Appendix: Image Descriptions for Unsighted Students." id="{01B0BD7A-C085-4286-BE0A-A86141A83973}">
          <p14:sldIdLst>
            <p14:sldId id="289"/>
            <p14:sldId id="396"/>
            <p14:sldId id="397"/>
          </p14:sldIdLst>
        </p14:section>
      </p14:sectionLst>
    </p:ext>
    <p:ext uri="{EFAFB233-063F-42B5-8137-9DF3F51BA10A}">
      <p15:sldGuideLst xmlns:p15="http://schemas.microsoft.com/office/powerpoint/2012/main">
        <p15:guide id="2" pos="3264" userDrawn="1">
          <p15:clr>
            <a:srgbClr val="A4A3A4"/>
          </p15:clr>
        </p15:guide>
        <p15:guide id="3" orient="horz" pos="2256" userDrawn="1">
          <p15:clr>
            <a:srgbClr val="A4A3A4"/>
          </p15:clr>
        </p15:guide>
        <p15:guide id="4" pos="56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iporen, Laura" initials="CL" lastIdx="4" clrIdx="0">
    <p:extLst>
      <p:ext uri="{19B8F6BF-5375-455C-9EA6-DF929625EA0E}">
        <p15:presenceInfo xmlns:p15="http://schemas.microsoft.com/office/powerpoint/2012/main" userId="S-1-5-21-1645522239-1123561945-839522115-1006658" providerId="AD"/>
      </p:ext>
    </p:extLst>
  </p:cmAuthor>
  <p:cmAuthor id="2" name="Ciporen, Laura" initials="CL [2]" lastIdx="2" clrIdx="1">
    <p:extLst>
      <p:ext uri="{19B8F6BF-5375-455C-9EA6-DF929625EA0E}">
        <p15:presenceInfo xmlns:p15="http://schemas.microsoft.com/office/powerpoint/2012/main" userId="S::laura.ciporen@mheducation.com::567f631f-0624-4179-9d16-569ddce488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3D2"/>
    <a:srgbClr val="D1CBAF"/>
    <a:srgbClr val="DDD9C3"/>
    <a:srgbClr val="C8BEA0"/>
    <a:srgbClr val="C4BD97"/>
    <a:srgbClr val="066568"/>
    <a:srgbClr val="0057AD"/>
    <a:srgbClr val="692146"/>
    <a:srgbClr val="FFB600"/>
    <a:srgbClr val="FFE5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3073" autoAdjust="0"/>
  </p:normalViewPr>
  <p:slideViewPr>
    <p:cSldViewPr snapToGrid="0" showGuides="1">
      <p:cViewPr varScale="1">
        <p:scale>
          <a:sx n="104" d="100"/>
          <a:sy n="104" d="100"/>
        </p:scale>
        <p:origin x="114" y="168"/>
      </p:cViewPr>
      <p:guideLst>
        <p:guide pos="3264"/>
        <p:guide orient="horz" pos="2256"/>
        <p:guide pos="5640"/>
      </p:guideLst>
    </p:cSldViewPr>
  </p:slideViewPr>
  <p:outlineViewPr>
    <p:cViewPr>
      <p:scale>
        <a:sx n="33" d="100"/>
        <a:sy n="33" d="100"/>
      </p:scale>
      <p:origin x="0" y="3487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751B6-816D-453D-9AB0-FB5BDE553EA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8B88-7B19-4444-8C00-276D3F703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7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B8B88-7B19-4444-8C00-276D3F7033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18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6105" y="2099014"/>
            <a:ext cx="3863458" cy="3863458"/>
            <a:chOff x="331115" y="2099014"/>
            <a:chExt cx="3863458" cy="386345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9DDEA9-6897-2B48-BA6A-9075880AA615}"/>
                </a:ext>
              </a:extLst>
            </p:cNvPr>
            <p:cNvSpPr/>
            <p:nvPr userDrawn="1"/>
          </p:nvSpPr>
          <p:spPr>
            <a:xfrm>
              <a:off x="331115" y="2099014"/>
              <a:ext cx="3863458" cy="386345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467612" y="2368353"/>
              <a:ext cx="3457621" cy="3457621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599258" y="2898475"/>
              <a:ext cx="2793799" cy="2792652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>
            <p:ph type="ctrTitle" hasCustomPrompt="1"/>
          </p:nvPr>
        </p:nvSpPr>
        <p:spPr>
          <a:xfrm>
            <a:off x="621792" y="3140014"/>
            <a:ext cx="2788920" cy="1157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621792" y="4261103"/>
            <a:ext cx="2788920" cy="6128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621792" y="5093208"/>
            <a:ext cx="2788920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8AC4EEC4-5547-4185-92E7-A6CAF88804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0" y="6478438"/>
            <a:ext cx="9144000" cy="374266"/>
          </a:xfrm>
        </p:spPr>
        <p:txBody>
          <a:bodyPr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016559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7">
          <p15:clr>
            <a:srgbClr val="FBAE40"/>
          </p15:clr>
        </p15:guide>
        <p15:guide id="2" orient="horz" pos="410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07061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39968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dden Slide Title">
            <a:extLst>
              <a:ext uri="{FF2B5EF4-FFF2-40B4-BE49-F238E27FC236}">
                <a16:creationId xmlns:a16="http://schemas.microsoft.com/office/drawing/2014/main" id="{D3229D0C-04EF-482F-B26C-8D49CD33D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5949" y="418391"/>
            <a:ext cx="2292103" cy="2918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hidden title here </a:t>
            </a:r>
          </a:p>
        </p:txBody>
      </p:sp>
      <p:pic>
        <p:nvPicPr>
          <p:cNvPr id="6" name="MGH Logo">
            <a:extLst>
              <a:ext uri="{FF2B5EF4-FFF2-40B4-BE49-F238E27FC236}">
                <a16:creationId xmlns:a16="http://schemas.microsoft.com/office/drawing/2014/main" id="{60DCFDF5-2A5B-440E-888A-BC0BFEF9FF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11" y="1005697"/>
            <a:ext cx="2443579" cy="2443579"/>
          </a:xfrm>
          <a:prstGeom prst="rect">
            <a:avLst/>
          </a:prstGeom>
        </p:spPr>
      </p:pic>
      <p:sp>
        <p:nvSpPr>
          <p:cNvPr id="3" name="Long Copyright">
            <a:extLst>
              <a:ext uri="{FF2B5EF4-FFF2-40B4-BE49-F238E27FC236}">
                <a16:creationId xmlns:a16="http://schemas.microsoft.com/office/drawing/2014/main" id="{9AB572CE-E262-4FA6-8D47-02F068ADD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87064"/>
            <a:ext cx="9144000" cy="370936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sp>
        <p:nvSpPr>
          <p:cNvPr id="9" name="MGH Tagline">
            <a:extLst>
              <a:ext uri="{FF2B5EF4-FFF2-40B4-BE49-F238E27FC236}">
                <a16:creationId xmlns:a16="http://schemas.microsoft.com/office/drawing/2014/main" id="{F040BF5C-A78D-440C-93DF-72F3F641F3F1}"/>
              </a:ext>
            </a:extLst>
          </p:cNvPr>
          <p:cNvSpPr txBox="1"/>
          <p:nvPr userDrawn="1"/>
        </p:nvSpPr>
        <p:spPr>
          <a:xfrm>
            <a:off x="1730746" y="3796682"/>
            <a:ext cx="5682508" cy="46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Because learning changes everything.</a:t>
            </a:r>
            <a:r>
              <a:rPr kumimoji="0" lang="en-US" sz="1400" b="0" i="0" u="none" strike="noStrike" kern="1200" cap="none" spc="40" normalizeH="0" baseline="6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®</a:t>
            </a:r>
            <a:endParaRPr kumimoji="0" lang="en-US" sz="2400" b="0" i="0" u="none" strike="noStrike" kern="1200" cap="none" spc="40" normalizeH="0" baseline="6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GH URL">
            <a:extLst>
              <a:ext uri="{FF2B5EF4-FFF2-40B4-BE49-F238E27FC236}">
                <a16:creationId xmlns:a16="http://schemas.microsoft.com/office/drawing/2014/main" id="{2215B5DD-E18E-478F-81B9-79BA83A9A251}"/>
              </a:ext>
            </a:extLst>
          </p:cNvPr>
          <p:cNvSpPr txBox="1"/>
          <p:nvPr userDrawn="1"/>
        </p:nvSpPr>
        <p:spPr>
          <a:xfrm>
            <a:off x="3269085" y="5329121"/>
            <a:ext cx="260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www.mheducation.com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36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6CA9270-FD0E-4B64-B0D8-24095E6A29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899" y="2366309"/>
            <a:ext cx="7696919" cy="526936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en-US" dirty="0"/>
              <a:t>Accessibility Content: Text Alternatives for Images</a:t>
            </a:r>
          </a:p>
        </p:txBody>
      </p:sp>
    </p:spTree>
    <p:extLst>
      <p:ext uri="{BB962C8B-B14F-4D97-AF65-F5344CB8AC3E}">
        <p14:creationId xmlns:p14="http://schemas.microsoft.com/office/powerpoint/2010/main" val="3692571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.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C0136BE0-3F2D-44D5-B125-B7A30D2C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450" y="117244"/>
            <a:ext cx="6065851" cy="7309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DA8444E8-1445-4AB7-85DD-90449330C00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973249"/>
            <a:ext cx="6477000" cy="4343400"/>
          </a:xfrm>
        </p:spPr>
        <p:txBody>
          <a:bodyPr/>
          <a:lstStyle>
            <a:lvl1pPr>
              <a:defRPr/>
            </a:lvl1pPr>
            <a:lvl2pPr marL="344488" indent="-342900">
              <a:buFont typeface="Arial" panose="020B0604020202020204" pitchFamily="34" charset="0"/>
              <a:buChar char="•"/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5416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842702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Two Comparison Placeholders With Identif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9" name="Return to main slide Link 1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81528" y="1059828"/>
            <a:ext cx="2980944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1200" dirty="0"/>
            </a:lvl1pPr>
          </a:lstStyle>
          <a:p>
            <a:pPr lvl="0" algn="ctr"/>
            <a:r>
              <a:rPr lang="en-US" dirty="0"/>
              <a:t>Return to parent-slide containing images.</a:t>
            </a:r>
          </a:p>
        </p:txBody>
      </p:sp>
      <p:sp>
        <p:nvSpPr>
          <p:cNvPr id="4" name="Image Identifier 1">
            <a:extLst>
              <a:ext uri="{FF2B5EF4-FFF2-40B4-BE49-F238E27FC236}">
                <a16:creationId xmlns:a16="http://schemas.microsoft.com/office/drawing/2014/main" id="{06B6FD09-21E6-4C44-B034-2825B085D9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512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1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11AB556-A79C-4FDF-BD73-C1AB72D9590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1933303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Image Identifier 2">
            <a:extLst>
              <a:ext uri="{FF2B5EF4-FFF2-40B4-BE49-F238E27FC236}">
                <a16:creationId xmlns:a16="http://schemas.microsoft.com/office/drawing/2014/main" id="{8126F7C8-57F8-404E-8B7F-DFB94AEB336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514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2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41441BC-54C7-474E-887C-32AF8F737FA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722876" y="1932432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8" name="Return to main slide Link 2">
            <a:extLst>
              <a:ext uri="{FF2B5EF4-FFF2-40B4-BE49-F238E27FC236}">
                <a16:creationId xmlns:a16="http://schemas.microsoft.com/office/drawing/2014/main" id="{B9537776-81D3-4405-934B-44873072847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81528" y="6348550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25059332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3669021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2548700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519879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MHE Altered Background, fixed">
            <a:extLst>
              <a:ext uri="{FF2B5EF4-FFF2-40B4-BE49-F238E27FC236}">
                <a16:creationId xmlns:a16="http://schemas.microsoft.com/office/drawing/2014/main" id="{E2D8ACCF-E5FC-4FE9-9E84-B2A0A6B1E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2900" y="2095500"/>
            <a:ext cx="3886199" cy="3886199"/>
            <a:chOff x="342900" y="2095500"/>
            <a:chExt cx="3886199" cy="38861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342900" y="2095500"/>
              <a:ext cx="3886199" cy="3886199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495300" y="2362200"/>
              <a:ext cx="3429000" cy="34671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 userDrawn="1">
            <p:ph type="ctrTitle" hasCustomPrompt="1"/>
          </p:nvPr>
        </p:nvSpPr>
        <p:spPr>
          <a:xfrm>
            <a:off x="621792" y="2608290"/>
            <a:ext cx="3035808" cy="139408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21792" y="4069830"/>
            <a:ext cx="3035808" cy="8040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21791" y="5096656"/>
            <a:ext cx="3043303" cy="56962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F4607C07-D864-4A1A-8061-D12997CC50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24890689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20">
          <p15:clr>
            <a:srgbClr val="FBAE40"/>
          </p15:clr>
        </p15:guide>
        <p15:guide id="2" orient="horz" pos="3768">
          <p15:clr>
            <a:srgbClr val="FBAE40"/>
          </p15:clr>
        </p15:guide>
        <p15:guide id="3" pos="2664">
          <p15:clr>
            <a:srgbClr val="FBAE40"/>
          </p15:clr>
        </p15:guide>
        <p15:guide id="4" pos="2880">
          <p15:clr>
            <a:srgbClr val="FBAE40"/>
          </p15:clr>
        </p15:guide>
        <p15:guide id="5" pos="2472">
          <p15:clr>
            <a:srgbClr val="FBAE40"/>
          </p15:clr>
        </p15:guide>
        <p15:guide id="6" pos="312">
          <p15:clr>
            <a:srgbClr val="FBAE40"/>
          </p15:clr>
        </p15:guide>
        <p15:guide id="7" orient="horz" pos="1488">
          <p15:clr>
            <a:srgbClr val="FBAE40"/>
          </p15:clr>
        </p15:guide>
        <p15:guide id="8" orient="horz" pos="367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4396941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739678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9331295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5690044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16297247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dden Slide Title">
            <a:extLst>
              <a:ext uri="{FF2B5EF4-FFF2-40B4-BE49-F238E27FC236}">
                <a16:creationId xmlns:a16="http://schemas.microsoft.com/office/drawing/2014/main" id="{D3229D0C-04EF-482F-B26C-8D49CD33D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5949" y="418391"/>
            <a:ext cx="2292103" cy="2918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Add hidden title here </a:t>
            </a:r>
          </a:p>
        </p:txBody>
      </p:sp>
      <p:pic>
        <p:nvPicPr>
          <p:cNvPr id="6" name="MGH Logo">
            <a:extLst>
              <a:ext uri="{FF2B5EF4-FFF2-40B4-BE49-F238E27FC236}">
                <a16:creationId xmlns:a16="http://schemas.microsoft.com/office/drawing/2014/main" id="{60DCFDF5-2A5B-440E-888A-BC0BFEF9FF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11" y="1005697"/>
            <a:ext cx="2443579" cy="2443579"/>
          </a:xfrm>
          <a:prstGeom prst="rect">
            <a:avLst/>
          </a:prstGeom>
        </p:spPr>
      </p:pic>
      <p:sp>
        <p:nvSpPr>
          <p:cNvPr id="3" name="Long Copyright">
            <a:extLst>
              <a:ext uri="{FF2B5EF4-FFF2-40B4-BE49-F238E27FC236}">
                <a16:creationId xmlns:a16="http://schemas.microsoft.com/office/drawing/2014/main" id="{9AB572CE-E262-4FA6-8D47-02F068ADD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87064"/>
            <a:ext cx="9144000" cy="370936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sp>
        <p:nvSpPr>
          <p:cNvPr id="9" name="MGH Tagline">
            <a:extLst>
              <a:ext uri="{FF2B5EF4-FFF2-40B4-BE49-F238E27FC236}">
                <a16:creationId xmlns:a16="http://schemas.microsoft.com/office/drawing/2014/main" id="{F040BF5C-A78D-440C-93DF-72F3F641F3F1}"/>
              </a:ext>
            </a:extLst>
          </p:cNvPr>
          <p:cNvSpPr txBox="1"/>
          <p:nvPr userDrawn="1"/>
        </p:nvSpPr>
        <p:spPr>
          <a:xfrm>
            <a:off x="1730746" y="3796682"/>
            <a:ext cx="5682508" cy="46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Because learning changes everything.</a:t>
            </a:r>
            <a:r>
              <a:rPr kumimoji="0" lang="en-US" sz="1400" b="0" i="0" u="none" strike="noStrike" kern="1200" cap="none" spc="40" normalizeH="0" baseline="6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®</a:t>
            </a:r>
            <a:endParaRPr kumimoji="0" lang="en-US" sz="2400" b="0" i="0" u="none" strike="noStrike" kern="1200" cap="none" spc="40" normalizeH="0" baseline="6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GH URL">
            <a:extLst>
              <a:ext uri="{FF2B5EF4-FFF2-40B4-BE49-F238E27FC236}">
                <a16:creationId xmlns:a16="http://schemas.microsoft.com/office/drawing/2014/main" id="{2215B5DD-E18E-478F-81B9-79BA83A9A251}"/>
              </a:ext>
            </a:extLst>
          </p:cNvPr>
          <p:cNvSpPr txBox="1"/>
          <p:nvPr userDrawn="1"/>
        </p:nvSpPr>
        <p:spPr>
          <a:xfrm>
            <a:off x="3269085" y="5329121"/>
            <a:ext cx="260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www.mheducation.com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01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52559"/>
            <a:ext cx="9144000" cy="4982750"/>
            <a:chOff x="0" y="1521567"/>
            <a:chExt cx="9144000" cy="48464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3FD8DC8-1EF1-6B48-9F31-D9D254F85818}"/>
                </a:ext>
              </a:extLst>
            </p:cNvPr>
            <p:cNvSpPr/>
            <p:nvPr userDrawn="1"/>
          </p:nvSpPr>
          <p:spPr>
            <a:xfrm>
              <a:off x="0" y="1521567"/>
              <a:ext cx="9144000" cy="484643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185629" y="2001422"/>
              <a:ext cx="8493233" cy="4166364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364385" y="2475809"/>
              <a:ext cx="7858340" cy="3513221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777240" y="2985555"/>
            <a:ext cx="6521640" cy="87321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782058" y="3986784"/>
            <a:ext cx="4297680" cy="51758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7202" y="465003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>
            <p:ph type="body" sz="quarter" idx="10"/>
          </p:nvPr>
        </p:nvSpPr>
        <p:spPr>
          <a:xfrm>
            <a:off x="777240" y="4718304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80643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MHE altered Background, fixed">
            <a:extLst>
              <a:ext uri="{FF2B5EF4-FFF2-40B4-BE49-F238E27FC236}">
                <a16:creationId xmlns:a16="http://schemas.microsoft.com/office/drawing/2014/main" id="{7A14A7A9-A9D7-4A08-A24F-4D1C1F4C2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6366"/>
            <a:ext cx="9143999" cy="4991100"/>
            <a:chOff x="0" y="1524000"/>
            <a:chExt cx="9143999" cy="49911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0" y="1524000"/>
              <a:ext cx="9143999" cy="4991100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190500" y="2019300"/>
              <a:ext cx="8496300" cy="42672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567378" y="2593298"/>
            <a:ext cx="6980170" cy="1130559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 userDrawn="1">
            <p:ph type="subTitle" idx="1"/>
          </p:nvPr>
        </p:nvSpPr>
        <p:spPr>
          <a:xfrm>
            <a:off x="567378" y="3807503"/>
            <a:ext cx="4542020" cy="71935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02310" y="466502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 userDrawn="1">
            <p:ph type="body" sz="quarter" idx="10"/>
          </p:nvPr>
        </p:nvSpPr>
        <p:spPr>
          <a:xfrm>
            <a:off x="567378" y="4770769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2338955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72">
          <p15:clr>
            <a:srgbClr val="FBAE40"/>
          </p15:clr>
        </p15:guide>
        <p15:guide id="2" orient="horz" pos="3960">
          <p15:clr>
            <a:srgbClr val="FBAE40"/>
          </p15:clr>
        </p15:guide>
        <p15:guide id="3" pos="120">
          <p15:clr>
            <a:srgbClr val="FBAE40"/>
          </p15:clr>
        </p15:guide>
        <p15:guide id="4" pos="5472">
          <p15:clr>
            <a:srgbClr val="FBAE40"/>
          </p15:clr>
        </p15:guide>
        <p15:guide id="5" orient="horz" pos="22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7450858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pos="26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422933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 userDrawn="1">
          <p15:clr>
            <a:srgbClr val="FBAE40"/>
          </p15:clr>
        </p15:guide>
        <p15:guide id="2" orient="horz" pos="273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78815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4469627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 userDrawn="1">
          <p15:clr>
            <a:srgbClr val="FBAE40"/>
          </p15:clr>
        </p15:guide>
        <p15:guide id="5" pos="386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1000055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GH logo">
            <a:extLst>
              <a:ext uri="{FF2B5EF4-FFF2-40B4-BE49-F238E27FC236}">
                <a16:creationId xmlns:a16="http://schemas.microsoft.com/office/drawing/2014/main" id="{BF372B49-B6F5-4826-B4F8-2F8A4FFF889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6" y="283845"/>
            <a:ext cx="999514" cy="999514"/>
          </a:xfrm>
          <a:prstGeom prst="rect">
            <a:avLst/>
          </a:prstGeom>
        </p:spPr>
      </p:pic>
      <p:sp>
        <p:nvSpPr>
          <p:cNvPr id="3" name="MGH Tagline">
            <a:extLst>
              <a:ext uri="{FF2B5EF4-FFF2-40B4-BE49-F238E27FC236}">
                <a16:creationId xmlns:a16="http://schemas.microsoft.com/office/drawing/2014/main" id="{70E12349-CEA7-4006-B6E3-3E283BDBD258}"/>
              </a:ext>
            </a:extLst>
          </p:cNvPr>
          <p:cNvSpPr txBox="1"/>
          <p:nvPr userDrawn="1"/>
        </p:nvSpPr>
        <p:spPr>
          <a:xfrm>
            <a:off x="5060273" y="337349"/>
            <a:ext cx="3873993" cy="338554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4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Because learning changes everything.</a:t>
            </a:r>
            <a:r>
              <a:rPr lang="en-US" sz="1050" spc="40" baseline="6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®</a:t>
            </a:r>
            <a:endParaRPr lang="en-US" sz="1600" spc="40" baseline="60000" dirty="0"/>
          </a:p>
        </p:txBody>
      </p:sp>
      <p:sp>
        <p:nvSpPr>
          <p:cNvPr id="5" name="Long Copyright"/>
          <p:cNvSpPr>
            <a:spLocks noGrp="1"/>
          </p:cNvSpPr>
          <p:nvPr>
            <p:ph type="ftr" sz="quarter" idx="3"/>
          </p:nvPr>
        </p:nvSpPr>
        <p:spPr>
          <a:xfrm>
            <a:off x="0" y="6478439"/>
            <a:ext cx="9144000" cy="37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Add long copyright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5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880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960">
          <p15:clr>
            <a:srgbClr val="F26B43"/>
          </p15:clr>
        </p15:guide>
        <p15:guide id="11" orient="horz" pos="41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6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9" r:id="rId3"/>
    <p:sldLayoutId id="2147483695" r:id="rId4"/>
    <p:sldLayoutId id="2147483696" r:id="rId5"/>
    <p:sldLayoutId id="2147483697" r:id="rId6"/>
    <p:sldLayoutId id="2147483704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 userDrawn="1">
          <p15:clr>
            <a:srgbClr val="F26B43"/>
          </p15:clr>
        </p15:guide>
        <p15:guide id="13" orient="horz" pos="360" userDrawn="1">
          <p15:clr>
            <a:srgbClr val="F26B43"/>
          </p15:clr>
        </p15:guide>
        <p15:guide id="14" orient="horz" pos="3936" userDrawn="1">
          <p15:clr>
            <a:srgbClr val="F26B43"/>
          </p15:clr>
        </p15:guide>
        <p15:guide id="15" pos="984" userDrawn="1">
          <p15:clr>
            <a:srgbClr val="F26B43"/>
          </p15:clr>
        </p15:guide>
        <p15:guide id="16" pos="5376" userDrawn="1">
          <p15:clr>
            <a:srgbClr val="F26B43"/>
          </p15:clr>
        </p15:guide>
        <p15:guide id="17" pos="2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5691"/>
            <a:ext cx="9144000" cy="362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Add long copyright line here</a:t>
            </a:r>
          </a:p>
        </p:txBody>
      </p:sp>
      <p:sp>
        <p:nvSpPr>
          <p:cNvPr id="6" name="MGH Yellow Line">
            <a:extLst>
              <a:ext uri="{FF2B5EF4-FFF2-40B4-BE49-F238E27FC236}">
                <a16:creationId xmlns:a16="http://schemas.microsoft.com/office/drawing/2014/main" id="{F20163A4-4644-4B17-9C8A-EF42A992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9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6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112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2160" userDrawn="1">
          <p15:clr>
            <a:srgbClr val="F26B43"/>
          </p15:clr>
        </p15:guide>
        <p15:guide id="13" pos="364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">
            <a:extLst>
              <a:ext uri="{FF2B5EF4-FFF2-40B4-BE49-F238E27FC236}">
                <a16:creationId xmlns:a16="http://schemas.microsoft.com/office/drawing/2014/main" id="{BEB99B55-73FB-42B4-93ED-C5E818675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1" y="1976546"/>
            <a:ext cx="6480593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24279" y="6660234"/>
            <a:ext cx="1285344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grpSp>
        <p:nvGrpSpPr>
          <p:cNvPr id="6" name="MGH Shape">
            <a:extLst>
              <a:ext uri="{FF2B5EF4-FFF2-40B4-BE49-F238E27FC236}">
                <a16:creationId xmlns:a16="http://schemas.microsoft.com/office/drawing/2014/main" id="{B719ECBD-8119-4217-9D58-2638FA436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622742" y="0"/>
            <a:ext cx="2521258" cy="6623843"/>
            <a:chOff x="3491346" y="0"/>
            <a:chExt cx="2508933" cy="6367263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FCAD01AC-30CD-4728-B0FD-543493B2CE55}"/>
                </a:ext>
              </a:extLst>
            </p:cNvPr>
            <p:cNvSpPr/>
            <p:nvPr/>
          </p:nvSpPr>
          <p:spPr>
            <a:xfrm rot="10800000">
              <a:off x="5468761" y="1352709"/>
              <a:ext cx="531517" cy="1821241"/>
            </a:xfrm>
            <a:custGeom>
              <a:avLst/>
              <a:gdLst>
                <a:gd name="connsiteX0" fmla="*/ 0 w 531517"/>
                <a:gd name="connsiteY0" fmla="*/ 1821241 h 1821241"/>
                <a:gd name="connsiteX1" fmla="*/ 0 w 531517"/>
                <a:gd name="connsiteY1" fmla="*/ 0 h 1821241"/>
                <a:gd name="connsiteX2" fmla="*/ 531517 w 531517"/>
                <a:gd name="connsiteY2" fmla="*/ 672400 h 1821241"/>
                <a:gd name="connsiteX3" fmla="*/ 0 w 531517"/>
                <a:gd name="connsiteY3" fmla="*/ 1821241 h 1821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517" h="1821241">
                  <a:moveTo>
                    <a:pt x="0" y="1821241"/>
                  </a:moveTo>
                  <a:lnTo>
                    <a:pt x="0" y="0"/>
                  </a:lnTo>
                  <a:lnTo>
                    <a:pt x="531517" y="672400"/>
                  </a:lnTo>
                  <a:lnTo>
                    <a:pt x="0" y="1821241"/>
                  </a:lnTo>
                  <a:close/>
                </a:path>
              </a:pathLst>
            </a:custGeom>
            <a:solidFill>
              <a:srgbClr val="9F22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9A51DD71-B849-456F-A479-25728C0B26F4}"/>
                </a:ext>
              </a:extLst>
            </p:cNvPr>
            <p:cNvSpPr/>
            <p:nvPr/>
          </p:nvSpPr>
          <p:spPr>
            <a:xfrm rot="10800000">
              <a:off x="3491346" y="0"/>
              <a:ext cx="2508932" cy="2501550"/>
            </a:xfrm>
            <a:custGeom>
              <a:avLst/>
              <a:gdLst>
                <a:gd name="connsiteX0" fmla="*/ 2508932 w 2508932"/>
                <a:gd name="connsiteY0" fmla="*/ 2501550 h 2501550"/>
                <a:gd name="connsiteX1" fmla="*/ 0 w 2508932"/>
                <a:gd name="connsiteY1" fmla="*/ 2501550 h 2501550"/>
                <a:gd name="connsiteX2" fmla="*/ 0 w 2508932"/>
                <a:gd name="connsiteY2" fmla="*/ 1148841 h 2501550"/>
                <a:gd name="connsiteX3" fmla="*/ 531517 w 2508932"/>
                <a:gd name="connsiteY3" fmla="*/ 0 h 2501550"/>
                <a:gd name="connsiteX4" fmla="*/ 2508932 w 2508932"/>
                <a:gd name="connsiteY4" fmla="*/ 2501550 h 250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8932" h="2501550">
                  <a:moveTo>
                    <a:pt x="2508932" y="2501550"/>
                  </a:moveTo>
                  <a:lnTo>
                    <a:pt x="0" y="2501550"/>
                  </a:lnTo>
                  <a:lnTo>
                    <a:pt x="0" y="1148841"/>
                  </a:lnTo>
                  <a:lnTo>
                    <a:pt x="531517" y="0"/>
                  </a:lnTo>
                  <a:lnTo>
                    <a:pt x="2508932" y="2501550"/>
                  </a:lnTo>
                  <a:close/>
                </a:path>
              </a:pathLst>
            </a:custGeom>
            <a:solidFill>
              <a:srgbClr val="E2DF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CE349BEA-4244-4589-91D3-1DECC6AB1E90}"/>
                </a:ext>
              </a:extLst>
            </p:cNvPr>
            <p:cNvSpPr/>
            <p:nvPr/>
          </p:nvSpPr>
          <p:spPr>
            <a:xfrm rot="10800000">
              <a:off x="3680272" y="1352707"/>
              <a:ext cx="2320007" cy="5014556"/>
            </a:xfrm>
            <a:custGeom>
              <a:avLst/>
              <a:gdLst>
                <a:gd name="connsiteX0" fmla="*/ 0 w 2320007"/>
                <a:gd name="connsiteY0" fmla="*/ 5014556 h 5014556"/>
                <a:gd name="connsiteX1" fmla="*/ 0 w 2320007"/>
                <a:gd name="connsiteY1" fmla="*/ 0 h 5014556"/>
                <a:gd name="connsiteX2" fmla="*/ 2320007 w 2320007"/>
                <a:gd name="connsiteY2" fmla="*/ 0 h 5014556"/>
                <a:gd name="connsiteX3" fmla="*/ 531518 w 2320007"/>
                <a:gd name="connsiteY3" fmla="*/ 3865713 h 5014556"/>
                <a:gd name="connsiteX4" fmla="*/ 1 w 2320007"/>
                <a:gd name="connsiteY4" fmla="*/ 3193313 h 5014556"/>
                <a:gd name="connsiteX5" fmla="*/ 1 w 2320007"/>
                <a:gd name="connsiteY5" fmla="*/ 5014554 h 5014556"/>
                <a:gd name="connsiteX6" fmla="*/ 0 w 2320007"/>
                <a:gd name="connsiteY6" fmla="*/ 5014556 h 501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0007" h="5014556">
                  <a:moveTo>
                    <a:pt x="0" y="5014556"/>
                  </a:moveTo>
                  <a:lnTo>
                    <a:pt x="0" y="0"/>
                  </a:lnTo>
                  <a:lnTo>
                    <a:pt x="2320007" y="0"/>
                  </a:lnTo>
                  <a:lnTo>
                    <a:pt x="531518" y="3865713"/>
                  </a:lnTo>
                  <a:lnTo>
                    <a:pt x="1" y="3193313"/>
                  </a:lnTo>
                  <a:lnTo>
                    <a:pt x="1" y="5014554"/>
                  </a:lnTo>
                  <a:lnTo>
                    <a:pt x="0" y="50145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3" name="Title Placeholder">
            <a:extLst>
              <a:ext uri="{FF2B5EF4-FFF2-40B4-BE49-F238E27FC236}">
                <a16:creationId xmlns:a16="http://schemas.microsoft.com/office/drawing/2014/main" id="{34622483-C344-43F3-82BE-D7AE2DFF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607380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14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5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8" r:id="rId2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1588" indent="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5544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4296" userDrawn="1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1248" userDrawn="1">
          <p15:clr>
            <a:srgbClr val="F26B43"/>
          </p15:clr>
        </p15:guide>
        <p15:guide id="11" orient="horz" pos="3984" userDrawn="1">
          <p15:clr>
            <a:srgbClr val="F26B43"/>
          </p15:clr>
        </p15:guide>
        <p15:guide id="12" orient="horz" pos="1656" userDrawn="1">
          <p15:clr>
            <a:srgbClr val="F26B43"/>
          </p15:clr>
        </p15:guide>
        <p15:guide id="13" pos="2980">
          <p15:clr>
            <a:srgbClr val="F26B43"/>
          </p15:clr>
        </p15:guide>
        <p15:guide id="14" orient="horz" pos="2260" userDrawn="1">
          <p15:clr>
            <a:srgbClr val="F26B43"/>
          </p15:clr>
        </p15:guide>
        <p15:guide id="15" pos="264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371599"/>
            <a:ext cx="8458200" cy="4876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09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55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5691"/>
            <a:ext cx="9144000" cy="362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Add long copyright line here</a:t>
            </a:r>
          </a:p>
        </p:txBody>
      </p:sp>
      <p:sp>
        <p:nvSpPr>
          <p:cNvPr id="6" name="MGH Yellow Line">
            <a:extLst>
              <a:ext uri="{FF2B5EF4-FFF2-40B4-BE49-F238E27FC236}">
                <a16:creationId xmlns:a16="http://schemas.microsoft.com/office/drawing/2014/main" id="{F20163A4-4644-4B17-9C8A-EF42A992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7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6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11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2160">
          <p15:clr>
            <a:srgbClr val="F26B43"/>
          </p15:clr>
        </p15:guide>
        <p15:guide id="13" pos="3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14C897A-4409-4F96-826A-7AE9F12819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5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9DC5F79-D657-4B2E-8FAB-C143E5618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2057" y="3899700"/>
            <a:ext cx="5321563" cy="730357"/>
          </a:xfrm>
        </p:spPr>
        <p:txBody>
          <a:bodyPr/>
          <a:lstStyle/>
          <a:p>
            <a:r>
              <a:rPr lang="en-US" sz="2000" b="1" dirty="0"/>
              <a:t>Strategic Capacity Planning </a:t>
            </a:r>
            <a:br>
              <a:rPr lang="en-US" sz="2000" b="1" dirty="0"/>
            </a:br>
            <a:r>
              <a:rPr lang="en-US" sz="2000" b="1" dirty="0"/>
              <a:t>for Products and Services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9F268B-4D44-410E-9686-AEB4FDBAB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7239" y="4718304"/>
            <a:ext cx="4663440" cy="1236726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b="1" dirty="0"/>
              <a:t>Operations Management</a:t>
            </a:r>
          </a:p>
          <a:p>
            <a:pPr>
              <a:spcBef>
                <a:spcPts val="300"/>
              </a:spcBef>
            </a:pPr>
            <a:r>
              <a:rPr lang="en-IN" dirty="0"/>
              <a:t>FOURTEENTH EDITION</a:t>
            </a:r>
          </a:p>
          <a:p>
            <a:pPr>
              <a:spcBef>
                <a:spcPts val="1200"/>
              </a:spcBef>
            </a:pPr>
            <a:r>
              <a:rPr lang="en-IN" dirty="0"/>
              <a:t>William J. Stevenson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75BF32-B42F-470F-B1EE-DD2931D14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dirty="0"/>
              <a:t>© 2021 McGraw Hill. All rights reserved. Authorized only for instructor use in the classroom.</a:t>
            </a:r>
          </a:p>
          <a:p>
            <a:pPr lvl="0"/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028515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Efficiency and Utilization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1479743"/>
          </a:xfrm>
        </p:spPr>
        <p:txBody>
          <a:bodyPr/>
          <a:lstStyle/>
          <a:p>
            <a:r>
              <a:rPr lang="en-US" b="1" dirty="0"/>
              <a:t>Design Capacity = 50 trucks per day</a:t>
            </a:r>
          </a:p>
          <a:p>
            <a:r>
              <a:rPr lang="en-US" b="1" dirty="0"/>
              <a:t>Effective Capacity = 40 trucks per day</a:t>
            </a:r>
          </a:p>
          <a:p>
            <a:r>
              <a:rPr lang="en-US" b="1" dirty="0"/>
              <a:t>Actual Output = 36 trucks per day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5532012"/>
              </p:ext>
            </p:extLst>
          </p:nvPr>
        </p:nvGraphicFramePr>
        <p:xfrm>
          <a:off x="1219200" y="3049750"/>
          <a:ext cx="602456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10" name="Equation" r:id="rId3" imgW="2679264" imgH="418893" progId="Equation.3">
                  <p:embed/>
                </p:oleObj>
              </mc:Choice>
              <mc:Fallback>
                <p:oleObj name="Equation" r:id="rId3" imgW="2679264" imgH="41889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49750"/>
                        <a:ext cx="6024563" cy="942975"/>
                      </a:xfrm>
                      <a:prstGeom prst="rect">
                        <a:avLst/>
                      </a:prstGeom>
                      <a:solidFill>
                        <a:srgbClr val="C4BD97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883012"/>
              </p:ext>
            </p:extLst>
          </p:nvPr>
        </p:nvGraphicFramePr>
        <p:xfrm>
          <a:off x="1333499" y="4469296"/>
          <a:ext cx="579596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11" name="Equation" r:id="rId5" imgW="2577847" imgH="418893" progId="Equation.3">
                  <p:embed/>
                </p:oleObj>
              </mc:Choice>
              <mc:Fallback>
                <p:oleObj name="Equation" r:id="rId5" imgW="2577847" imgH="41889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499" y="4469296"/>
                        <a:ext cx="5795963" cy="942975"/>
                      </a:xfrm>
                      <a:prstGeom prst="rect">
                        <a:avLst/>
                      </a:prstGeom>
                      <a:solidFill>
                        <a:srgbClr val="C4BD97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2068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Determinants of Effective Capacity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Facilities</a:t>
            </a:r>
          </a:p>
          <a:p>
            <a:pPr>
              <a:spcBef>
                <a:spcPts val="600"/>
              </a:spcBef>
            </a:pPr>
            <a:r>
              <a:rPr lang="en-US" dirty="0"/>
              <a:t>Product and service factors</a:t>
            </a:r>
          </a:p>
          <a:p>
            <a:pPr>
              <a:spcBef>
                <a:spcPts val="600"/>
              </a:spcBef>
            </a:pPr>
            <a:r>
              <a:rPr lang="en-US" dirty="0"/>
              <a:t>Process factors</a:t>
            </a:r>
          </a:p>
          <a:p>
            <a:pPr>
              <a:spcBef>
                <a:spcPts val="600"/>
              </a:spcBef>
            </a:pPr>
            <a:r>
              <a:rPr lang="en-US" dirty="0"/>
              <a:t>Human factors</a:t>
            </a:r>
          </a:p>
          <a:p>
            <a:pPr>
              <a:spcBef>
                <a:spcPts val="600"/>
              </a:spcBef>
            </a:pPr>
            <a:r>
              <a:rPr lang="en-US" dirty="0"/>
              <a:t>Policy factors</a:t>
            </a:r>
          </a:p>
          <a:p>
            <a:pPr>
              <a:spcBef>
                <a:spcPts val="600"/>
              </a:spcBef>
            </a:pPr>
            <a:r>
              <a:rPr lang="en-US" dirty="0"/>
              <a:t>Operational factors</a:t>
            </a:r>
          </a:p>
          <a:p>
            <a:pPr>
              <a:spcBef>
                <a:spcPts val="600"/>
              </a:spcBef>
            </a:pPr>
            <a:r>
              <a:rPr lang="en-US" dirty="0"/>
              <a:t>Supply chain factors</a:t>
            </a:r>
          </a:p>
          <a:p>
            <a:pPr>
              <a:spcBef>
                <a:spcPts val="600"/>
              </a:spcBef>
            </a:pPr>
            <a:r>
              <a:rPr lang="en-US" dirty="0"/>
              <a:t>External factors</a:t>
            </a:r>
          </a:p>
        </p:txBody>
      </p:sp>
    </p:spTree>
    <p:extLst>
      <p:ext uri="{BB962C8B-B14F-4D97-AF65-F5344CB8AC3E}">
        <p14:creationId xmlns:p14="http://schemas.microsoft.com/office/powerpoint/2010/main" val="1754070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04800"/>
            <a:ext cx="8458200" cy="678611"/>
          </a:xfrm>
        </p:spPr>
        <p:txBody>
          <a:bodyPr/>
          <a:lstStyle/>
          <a:p>
            <a:r>
              <a:rPr lang="en-US" dirty="0"/>
              <a:t>Factors that determine effective capacity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5.4</a:t>
            </a:r>
          </a:p>
        </p:txBody>
      </p:sp>
      <p:graphicFrame>
        <p:nvGraphicFramePr>
          <p:cNvPr id="9" name="Tabl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1149588"/>
              </p:ext>
            </p:extLst>
          </p:nvPr>
        </p:nvGraphicFramePr>
        <p:xfrm>
          <a:off x="1093107" y="1173299"/>
          <a:ext cx="6957786" cy="4398962"/>
        </p:xfrm>
        <a:graphic>
          <a:graphicData uri="http://schemas.openxmlformats.org/drawingml/2006/table">
            <a:tbl>
              <a:tblPr firstRow="1" bandRow="1"/>
              <a:tblGrid>
                <a:gridCol w="3478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8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Facilities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5.	Compensation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1.	Design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6.	Learning rates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2.	Location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7.	Absenteeism and labor turnover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3.	Layout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lphaUcPeriod" startAt="5"/>
                        <a:tabLst>
                          <a:tab pos="2286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Policy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4.	Environment 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lphaUcPeriod" startAt="6"/>
                        <a:tabLst>
                          <a:tab pos="2286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Operational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B.	Product/service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	Scheduling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219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1.	Design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2.	Materials management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2874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2.	Product or service mix 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3.	Quality assurance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C.	Process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4.	Maintenance policies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1.	Quantity capabilities 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5.	Equipment breakdowns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2.	Quality capabilities 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G.	Supply chain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D.	Human factors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H.	External factors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1.	Job content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1. Product standards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2.	Job design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2. Safety regulations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3.	Training and experience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3. Unions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4.	Motivation </a:t>
                      </a:r>
                    </a:p>
                  </a:txBody>
                  <a:tcPr marL="118982" marR="1189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4. Pollution control standards</a:t>
                      </a:r>
                    </a:p>
                  </a:txBody>
                  <a:tcPr marL="118982" marR="11898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8" name="Content Placeholder 4"/>
          <p:cNvSpPr>
            <a:spLocks noGrp="1"/>
          </p:cNvSpPr>
          <p:nvPr>
            <p:ph sz="quarter" idx="14"/>
          </p:nvPr>
        </p:nvSpPr>
        <p:spPr>
          <a:xfrm>
            <a:off x="342900" y="5660570"/>
            <a:ext cx="8458200" cy="365761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rgbClr val="006A9F"/>
                </a:solidFill>
              </a:rPr>
              <a:t>TABLE 5.2  </a:t>
            </a:r>
            <a:r>
              <a:rPr lang="en-US" sz="1800" dirty="0">
                <a:solidFill>
                  <a:srgbClr val="211D1E"/>
                </a:solidFill>
              </a:rPr>
              <a:t>Factors that determine effective capacity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74978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 Formulation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/>
              <a:t>Strategies are typically based on assumptions and predictions about:</a:t>
            </a:r>
          </a:p>
          <a:p>
            <a:pPr lvl="1"/>
            <a:r>
              <a:rPr lang="en-US" dirty="0"/>
              <a:t>Long-term demand patterns</a:t>
            </a:r>
          </a:p>
          <a:p>
            <a:pPr lvl="1"/>
            <a:r>
              <a:rPr lang="en-US" dirty="0"/>
              <a:t>Technological change</a:t>
            </a:r>
          </a:p>
          <a:p>
            <a:pPr lvl="1"/>
            <a:r>
              <a:rPr lang="en-US" dirty="0"/>
              <a:t>Competitor behavior</a:t>
            </a:r>
          </a:p>
        </p:txBody>
      </p:sp>
    </p:spTree>
    <p:extLst>
      <p:ext uri="{BB962C8B-B14F-4D97-AF65-F5344CB8AC3E}">
        <p14:creationId xmlns:p14="http://schemas.microsoft.com/office/powerpoint/2010/main" val="2936991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Capacity Strategies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/>
              <a:t>Leading</a:t>
            </a:r>
          </a:p>
          <a:p>
            <a:pPr lvl="1"/>
            <a:r>
              <a:rPr lang="en-US" dirty="0"/>
              <a:t>Build capacity in anticipation of future demand increases</a:t>
            </a:r>
          </a:p>
          <a:p>
            <a:pPr>
              <a:spcBef>
                <a:spcPts val="800"/>
              </a:spcBef>
            </a:pPr>
            <a:r>
              <a:rPr lang="en-US" b="1" dirty="0"/>
              <a:t>Following</a:t>
            </a:r>
          </a:p>
          <a:p>
            <a:pPr lvl="1"/>
            <a:r>
              <a:rPr lang="en-US" dirty="0"/>
              <a:t>Build capacity when demand exceeds current capacity</a:t>
            </a:r>
          </a:p>
          <a:p>
            <a:pPr>
              <a:spcBef>
                <a:spcPts val="800"/>
              </a:spcBef>
            </a:pPr>
            <a:r>
              <a:rPr lang="en-US" b="1" dirty="0"/>
              <a:t>Tracking</a:t>
            </a:r>
          </a:p>
          <a:p>
            <a:pPr lvl="1"/>
            <a:r>
              <a:rPr lang="en-US" dirty="0"/>
              <a:t>Similar to the following strategy, but adds capacity in relatively small increments to keep pace with increasing demand</a:t>
            </a:r>
          </a:p>
        </p:txBody>
      </p:sp>
    </p:spTree>
    <p:extLst>
      <p:ext uri="{BB962C8B-B14F-4D97-AF65-F5344CB8AC3E}">
        <p14:creationId xmlns:p14="http://schemas.microsoft.com/office/powerpoint/2010/main" val="561169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Capacity Cushion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Capacity cushion</a:t>
            </a:r>
          </a:p>
          <a:p>
            <a:pPr lvl="1"/>
            <a:r>
              <a:rPr lang="en-US" dirty="0"/>
              <a:t>Extra capacity used to offset demand uncertainty</a:t>
            </a:r>
          </a:p>
          <a:p>
            <a:pPr lvl="1"/>
            <a:r>
              <a:rPr lang="en-US" dirty="0"/>
              <a:t>Capacity cushion = 100% − utilization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Capacity cushion strategy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Organizations that have greater demand uncertainty typically have greater capacity cushions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Organizations that have standard products and services generally have smaller capacity cushions</a:t>
            </a:r>
          </a:p>
        </p:txBody>
      </p:sp>
    </p:spTree>
    <p:extLst>
      <p:ext uri="{BB962C8B-B14F-4D97-AF65-F5344CB8AC3E}">
        <p14:creationId xmlns:p14="http://schemas.microsoft.com/office/powerpoint/2010/main" val="1325263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in Capacity 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marL="457200" indent="-457200">
              <a:spcBef>
                <a:spcPts val="800"/>
              </a:spcBef>
              <a:buFontTx/>
              <a:buAutoNum type="arabicPeriod"/>
            </a:pPr>
            <a:r>
              <a:rPr lang="en-US" dirty="0"/>
              <a:t>Estimate future capacity requirements</a:t>
            </a:r>
          </a:p>
          <a:p>
            <a:pPr marL="457200" indent="-457200">
              <a:spcBef>
                <a:spcPts val="800"/>
              </a:spcBef>
              <a:buFontTx/>
              <a:buAutoNum type="arabicPeriod"/>
            </a:pPr>
            <a:r>
              <a:rPr lang="en-US" dirty="0"/>
              <a:t>Evaluate existing capacity and facilities; identify gaps</a:t>
            </a:r>
          </a:p>
          <a:p>
            <a:pPr marL="457200" indent="-457200">
              <a:spcBef>
                <a:spcPts val="800"/>
              </a:spcBef>
              <a:buFontTx/>
              <a:buAutoNum type="arabicPeriod"/>
            </a:pPr>
            <a:r>
              <a:rPr lang="en-US" dirty="0"/>
              <a:t>Identify alternatives for meeting requirements</a:t>
            </a:r>
          </a:p>
          <a:p>
            <a:pPr marL="457200" indent="-457200">
              <a:spcBef>
                <a:spcPts val="800"/>
              </a:spcBef>
              <a:buFontTx/>
              <a:buAutoNum type="arabicPeriod"/>
            </a:pPr>
            <a:r>
              <a:rPr lang="en-US" dirty="0"/>
              <a:t>Conduct financial analyses</a:t>
            </a:r>
          </a:p>
          <a:p>
            <a:pPr marL="457200" indent="-457200">
              <a:spcBef>
                <a:spcPts val="800"/>
              </a:spcBef>
              <a:buFontTx/>
              <a:buAutoNum type="arabicPeriod"/>
            </a:pPr>
            <a:r>
              <a:rPr lang="en-US" dirty="0"/>
              <a:t>Assess key qualitative issues</a:t>
            </a:r>
          </a:p>
          <a:p>
            <a:pPr marL="457200" indent="-457200">
              <a:spcBef>
                <a:spcPts val="800"/>
              </a:spcBef>
              <a:buFontTx/>
              <a:buAutoNum type="arabicPeriod"/>
            </a:pPr>
            <a:r>
              <a:rPr lang="en-US" dirty="0"/>
              <a:t>Select the best alternative for the long term</a:t>
            </a:r>
          </a:p>
          <a:p>
            <a:pPr marL="457200" indent="-457200">
              <a:spcBef>
                <a:spcPts val="800"/>
              </a:spcBef>
              <a:buFontTx/>
              <a:buAutoNum type="arabicPeriod"/>
            </a:pPr>
            <a:r>
              <a:rPr lang="en-US" dirty="0"/>
              <a:t>Implement alternative chosen</a:t>
            </a:r>
          </a:p>
          <a:p>
            <a:pPr marL="457200" indent="-457200">
              <a:spcBef>
                <a:spcPts val="800"/>
              </a:spcBef>
              <a:buFontTx/>
              <a:buAutoNum type="arabicPeriod"/>
            </a:pPr>
            <a:r>
              <a:rPr lang="en-US" dirty="0"/>
              <a:t>Monitor results</a:t>
            </a:r>
          </a:p>
        </p:txBody>
      </p:sp>
    </p:spTree>
    <p:extLst>
      <p:ext uri="{BB962C8B-B14F-4D97-AF65-F5344CB8AC3E}">
        <p14:creationId xmlns:p14="http://schemas.microsoft.com/office/powerpoint/2010/main" val="306812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Forecasting Capacity Requirements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dirty="0"/>
              <a:t>Long-term considerations relate to overall </a:t>
            </a:r>
            <a:r>
              <a:rPr lang="en-US" b="1" i="1" dirty="0"/>
              <a:t>level</a:t>
            </a:r>
            <a:r>
              <a:rPr lang="en-US" dirty="0"/>
              <a:t> of capacity requirements</a:t>
            </a:r>
          </a:p>
          <a:p>
            <a:pPr lvl="1"/>
            <a:r>
              <a:rPr lang="en-US" dirty="0"/>
              <a:t>Require forecasting demand over a time horizon and converting those needs into capacity requirements</a:t>
            </a:r>
          </a:p>
          <a:p>
            <a:pPr>
              <a:spcBef>
                <a:spcPts val="800"/>
              </a:spcBef>
            </a:pPr>
            <a:r>
              <a:rPr lang="en-US" dirty="0"/>
              <a:t>Short-term considerations relate to probable </a:t>
            </a:r>
            <a:r>
              <a:rPr lang="en-US" b="1" i="1" dirty="0"/>
              <a:t>variations</a:t>
            </a:r>
            <a:r>
              <a:rPr lang="en-US" dirty="0"/>
              <a:t> in capacity requirements</a:t>
            </a:r>
          </a:p>
          <a:p>
            <a:pPr lvl="1"/>
            <a:r>
              <a:rPr lang="en-US" dirty="0"/>
              <a:t>Less concerned with cycles and trends than with seasonal variations and other variations from average</a:t>
            </a:r>
          </a:p>
        </p:txBody>
      </p:sp>
    </p:spTree>
    <p:extLst>
      <p:ext uri="{BB962C8B-B14F-4D97-AF65-F5344CB8AC3E}">
        <p14:creationId xmlns:p14="http://schemas.microsoft.com/office/powerpoint/2010/main" val="1508369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Processing Requirements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1280961"/>
          </a:xfrm>
        </p:spPr>
        <p:txBody>
          <a:bodyPr/>
          <a:lstStyle/>
          <a:p>
            <a:r>
              <a:rPr lang="en-US" dirty="0"/>
              <a:t>Calculating processing requirements requires reasonably accurate demand forecasts, standard processing times, and available work time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51704"/>
              </p:ext>
            </p:extLst>
          </p:nvPr>
        </p:nvGraphicFramePr>
        <p:xfrm>
          <a:off x="744538" y="2616114"/>
          <a:ext cx="7592992" cy="3504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9" name="Equation" r:id="rId3" imgW="3796496" imgH="1752187" progId="Equation.DSMT4">
                  <p:embed/>
                </p:oleObj>
              </mc:Choice>
              <mc:Fallback>
                <p:oleObj name="Equation" r:id="rId3" imgW="3796496" imgH="175218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538" y="2616114"/>
                        <a:ext cx="7592992" cy="35043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7415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Capacity Planning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5.4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BF064-54B6-448C-BCF8-3FC0AD95B1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1" y="1276708"/>
            <a:ext cx="8458200" cy="4704991"/>
          </a:xfrm>
        </p:spPr>
        <p:txBody>
          <a:bodyPr/>
          <a:lstStyle/>
          <a:p>
            <a:r>
              <a:rPr lang="en-US" dirty="0"/>
              <a:t>Service capacity planning can present a number of challenges related to:</a:t>
            </a:r>
          </a:p>
          <a:p>
            <a:pPr lvl="1"/>
            <a:r>
              <a:rPr lang="en-US" b="1" dirty="0"/>
              <a:t>The need to be near customers</a:t>
            </a:r>
          </a:p>
          <a:p>
            <a:pPr lvl="2"/>
            <a:r>
              <a:rPr lang="en-US" dirty="0"/>
              <a:t>Convenience </a:t>
            </a:r>
          </a:p>
          <a:p>
            <a:pPr lvl="1"/>
            <a:r>
              <a:rPr lang="en-US" b="1" dirty="0"/>
              <a:t>The inability to store services</a:t>
            </a:r>
          </a:p>
          <a:p>
            <a:pPr lvl="2"/>
            <a:r>
              <a:rPr lang="en-US" dirty="0"/>
              <a:t>Cannot store services for consumption later</a:t>
            </a:r>
            <a:endParaRPr lang="en-US" sz="2200" dirty="0"/>
          </a:p>
          <a:p>
            <a:pPr lvl="1"/>
            <a:r>
              <a:rPr lang="en-US" b="1" dirty="0"/>
              <a:t>The degree of demand volatility</a:t>
            </a:r>
          </a:p>
          <a:p>
            <a:pPr lvl="2"/>
            <a:r>
              <a:rPr lang="en-US" dirty="0"/>
              <a:t>Volume and timing of demand</a:t>
            </a:r>
          </a:p>
          <a:p>
            <a:pPr lvl="2"/>
            <a:r>
              <a:rPr lang="en-US" dirty="0"/>
              <a:t>Time required to service individual customers</a:t>
            </a:r>
          </a:p>
        </p:txBody>
      </p:sp>
    </p:spTree>
    <p:extLst>
      <p:ext uri="{BB962C8B-B14F-4D97-AF65-F5344CB8AC3E}">
        <p14:creationId xmlns:p14="http://schemas.microsoft.com/office/powerpoint/2010/main" val="4209690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Objective: Chapter 5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27DE6EC-CE7E-4C51-A6B2-273AB5F5B3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2900" y="1276708"/>
            <a:ext cx="8503920" cy="5120640"/>
          </a:xfrm>
        </p:spPr>
        <p:txBody>
          <a:bodyPr/>
          <a:lstStyle/>
          <a:p>
            <a:pPr marL="914400" indent="-914400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You should be able to:</a:t>
            </a:r>
          </a:p>
          <a:p>
            <a:pPr marL="1139825" lvl="1" indent="-1139825" defTabSz="56991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/>
              <a:t>LO 5.1	Name the three key questions in capacity planning</a:t>
            </a:r>
          </a:p>
          <a:p>
            <a:pPr marL="914400" lvl="1" indent="-914400" defTabSz="56991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/>
              <a:t>LO 5.2		Explain the importance of capacity planning</a:t>
            </a:r>
          </a:p>
          <a:p>
            <a:pPr marL="914400" lvl="1" indent="-914400" defTabSz="56991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/>
              <a:t>LO 5.3		Describe ways of defining and measuring capacity</a:t>
            </a:r>
          </a:p>
          <a:p>
            <a:pPr marL="914400" lvl="1" indent="-914400" defTabSz="56991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/>
              <a:t>LO 5.4		Name several determinants of effective capacity</a:t>
            </a:r>
          </a:p>
          <a:p>
            <a:pPr marL="1139825" lvl="1" indent="-1139825" defTabSz="569913">
              <a:spcBef>
                <a:spcPts val="600"/>
              </a:spcBef>
              <a:spcAft>
                <a:spcPts val="600"/>
              </a:spcAft>
              <a:buNone/>
              <a:tabLst>
                <a:tab pos="1139825" algn="l"/>
              </a:tabLst>
            </a:pPr>
            <a:r>
              <a:rPr lang="en-US" sz="2000" dirty="0"/>
              <a:t>LO 5.5		Discuss factors to consider when deciding whether to perform in-house or outsource</a:t>
            </a:r>
          </a:p>
          <a:p>
            <a:pPr marL="1139825" lvl="1" indent="-1139825" defTabSz="56991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/>
              <a:t>LO 5.6		Discuss the major considerations related to developing capacity alternatives</a:t>
            </a:r>
          </a:p>
          <a:p>
            <a:pPr marL="1139825" lvl="1" indent="-1139825" defTabSz="56991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/>
              <a:t>LO 5.7		Describe the steps used to resolve constraint issues</a:t>
            </a:r>
          </a:p>
          <a:p>
            <a:pPr marL="1139825" lvl="1" indent="-1139825" defTabSz="56991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/>
              <a:t>LO 5.8		Briefly describe approaches that are useful for evaluating capacity alternatives</a:t>
            </a:r>
          </a:p>
        </p:txBody>
      </p:sp>
    </p:spTree>
    <p:extLst>
      <p:ext uri="{BB962C8B-B14F-4D97-AF65-F5344CB8AC3E}">
        <p14:creationId xmlns:p14="http://schemas.microsoft.com/office/powerpoint/2010/main" val="4160080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Demand Management Strategies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Strategies used to offset capacity limitations and that are intended to achieve a closer match between supply and demand</a:t>
            </a:r>
          </a:p>
          <a:p>
            <a:pPr lvl="1"/>
            <a:r>
              <a:rPr lang="en-US" dirty="0"/>
              <a:t>Pricing</a:t>
            </a:r>
          </a:p>
          <a:p>
            <a:pPr lvl="1"/>
            <a:r>
              <a:rPr lang="en-US" dirty="0"/>
              <a:t>Promotions</a:t>
            </a:r>
          </a:p>
          <a:p>
            <a:pPr lvl="1"/>
            <a:r>
              <a:rPr lang="en-US" dirty="0"/>
              <a:t>Discounts</a:t>
            </a:r>
          </a:p>
          <a:p>
            <a:pPr lvl="1"/>
            <a:r>
              <a:rPr lang="en-US" dirty="0"/>
              <a:t>Other tactics to shift demand from peak periods into slow periods</a:t>
            </a:r>
          </a:p>
        </p:txBody>
      </p:sp>
    </p:spTree>
    <p:extLst>
      <p:ext uri="{BB962C8B-B14F-4D97-AF65-F5344CB8AC3E}">
        <p14:creationId xmlns:p14="http://schemas.microsoft.com/office/powerpoint/2010/main" val="1738964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In-House or Outsource?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5.5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BF064-54B6-448C-BCF8-3FC0AD95B1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1" y="1276708"/>
            <a:ext cx="8458200" cy="4954166"/>
          </a:xfrm>
        </p:spPr>
        <p:txBody>
          <a:bodyPr/>
          <a:lstStyle/>
          <a:p>
            <a:r>
              <a:rPr lang="en-US" dirty="0"/>
              <a:t>Once capacity requirements are determined, the organization must decide whether to produce a good or service itself or outsource</a:t>
            </a:r>
          </a:p>
          <a:p>
            <a:r>
              <a:rPr lang="en-US" dirty="0"/>
              <a:t>Factors to consider:</a:t>
            </a:r>
          </a:p>
          <a:p>
            <a:pPr lvl="1"/>
            <a:r>
              <a:rPr lang="en-US" sz="2200" dirty="0"/>
              <a:t>Available capacity</a:t>
            </a:r>
          </a:p>
          <a:p>
            <a:pPr lvl="1"/>
            <a:r>
              <a:rPr lang="en-US" sz="2200" dirty="0"/>
              <a:t>Expertise</a:t>
            </a:r>
          </a:p>
          <a:p>
            <a:pPr lvl="1"/>
            <a:r>
              <a:rPr lang="en-US" sz="2200" dirty="0"/>
              <a:t>Quality considerations</a:t>
            </a:r>
          </a:p>
          <a:p>
            <a:pPr lvl="1"/>
            <a:r>
              <a:rPr lang="en-US" sz="2200" dirty="0"/>
              <a:t>The nature of demand</a:t>
            </a:r>
          </a:p>
          <a:p>
            <a:pPr lvl="1"/>
            <a:r>
              <a:rPr lang="en-US" sz="2200" dirty="0"/>
              <a:t>Cost</a:t>
            </a:r>
          </a:p>
          <a:p>
            <a:pPr lvl="1"/>
            <a:r>
              <a:rPr lang="en-US" sz="2200" dirty="0"/>
              <a:t>Risks</a:t>
            </a:r>
          </a:p>
        </p:txBody>
      </p:sp>
    </p:spTree>
    <p:extLst>
      <p:ext uri="{BB962C8B-B14F-4D97-AF65-F5344CB8AC3E}">
        <p14:creationId xmlns:p14="http://schemas.microsoft.com/office/powerpoint/2010/main" val="2994233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Capacity Alternatives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5.6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BF064-54B6-448C-BCF8-3FC0AD95B1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1" y="1276708"/>
            <a:ext cx="8458200" cy="4766283"/>
          </a:xfrm>
        </p:spPr>
        <p:txBody>
          <a:bodyPr/>
          <a:lstStyle/>
          <a:p>
            <a:r>
              <a:rPr lang="en-US" dirty="0"/>
              <a:t>Things that can be done to enhance capacity management:</a:t>
            </a:r>
          </a:p>
          <a:p>
            <a:pPr lvl="1"/>
            <a:r>
              <a:rPr lang="en-US" dirty="0"/>
              <a:t>Design flexibility into systems</a:t>
            </a:r>
          </a:p>
          <a:p>
            <a:pPr lvl="1"/>
            <a:r>
              <a:rPr lang="en-US" dirty="0"/>
              <a:t>Take stage of life cycle into account</a:t>
            </a:r>
          </a:p>
          <a:p>
            <a:pPr lvl="1"/>
            <a:r>
              <a:rPr lang="en-US" dirty="0"/>
              <a:t>Take a “big-picture” approach to capacity changes</a:t>
            </a:r>
          </a:p>
          <a:p>
            <a:pPr lvl="1"/>
            <a:r>
              <a:rPr lang="en-US" dirty="0"/>
              <a:t>Prepare to deal with capacity “chunks”</a:t>
            </a:r>
          </a:p>
          <a:p>
            <a:pPr lvl="1"/>
            <a:r>
              <a:rPr lang="en-US" dirty="0"/>
              <a:t>Attempt to smooth capacity requirements</a:t>
            </a:r>
          </a:p>
          <a:p>
            <a:pPr lvl="1"/>
            <a:r>
              <a:rPr lang="en-US" dirty="0"/>
              <a:t>Identify the optimal operating level</a:t>
            </a:r>
          </a:p>
          <a:p>
            <a:pPr lvl="1"/>
            <a:r>
              <a:rPr lang="en-US" dirty="0"/>
              <a:t>Choose a strategy if expansion is involved</a:t>
            </a:r>
          </a:p>
        </p:txBody>
      </p:sp>
    </p:spTree>
    <p:extLst>
      <p:ext uri="{BB962C8B-B14F-4D97-AF65-F5344CB8AC3E}">
        <p14:creationId xmlns:p14="http://schemas.microsoft.com/office/powerpoint/2010/main" val="853346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Bottleneck Operation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5.6</a:t>
            </a:r>
          </a:p>
        </p:txBody>
      </p:sp>
      <p:pic>
        <p:nvPicPr>
          <p:cNvPr id="11" name="Picture 3" descr="Graphic shows 4 operations, each producing 10/hr. However a bottleneck operation follows, which only allows 30/hr production.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3400" y="1504950"/>
            <a:ext cx="4426072" cy="2036536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FD7BF064-54B6-448C-BCF8-3FC0AD95B1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353878" y="1291222"/>
            <a:ext cx="3577848" cy="2418991"/>
          </a:xfrm>
        </p:spPr>
        <p:txBody>
          <a:bodyPr/>
          <a:lstStyle/>
          <a:p>
            <a:r>
              <a:rPr lang="en-US" dirty="0"/>
              <a:t>An operation in a sequence of operations whose capacity is lower than that of the other operations</a:t>
            </a:r>
          </a:p>
        </p:txBody>
      </p:sp>
    </p:spTree>
    <p:extLst>
      <p:ext uri="{BB962C8B-B14F-4D97-AF65-F5344CB8AC3E}">
        <p14:creationId xmlns:p14="http://schemas.microsoft.com/office/powerpoint/2010/main" val="18515437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Operating Level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5.6</a:t>
            </a:r>
          </a:p>
        </p:txBody>
      </p:sp>
      <p:pic>
        <p:nvPicPr>
          <p:cNvPr id="20482" name="Picture 3" descr="Graphed is a curve that starts high, dips low, and rises again. At its low point, a dotted line leads down to Optimal rate and across to Minimum cost.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7" y="1263992"/>
            <a:ext cx="6943725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849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Economies and Diseconomies of Scale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5.6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BF064-54B6-448C-BCF8-3FC0AD95B1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1" y="1276708"/>
            <a:ext cx="8458200" cy="4876442"/>
          </a:xfrm>
        </p:spPr>
        <p:txBody>
          <a:bodyPr/>
          <a:lstStyle/>
          <a:p>
            <a:r>
              <a:rPr lang="en-US" b="1" dirty="0"/>
              <a:t>Economies of scale</a:t>
            </a:r>
          </a:p>
          <a:p>
            <a:pPr lvl="1"/>
            <a:r>
              <a:rPr lang="en-US" dirty="0"/>
              <a:t>If output rate is less than the optimal level, increasing the output rate results in decreasing average per unit costs</a:t>
            </a:r>
          </a:p>
          <a:p>
            <a:r>
              <a:rPr lang="en-US" b="1" dirty="0"/>
              <a:t>Diseconomies of scale</a:t>
            </a:r>
          </a:p>
          <a:p>
            <a:pPr lvl="1"/>
            <a:r>
              <a:rPr lang="en-US" dirty="0"/>
              <a:t>If the output rate is more than the optimal level, increasing the output rate results in increasing average costs per unit</a:t>
            </a:r>
          </a:p>
        </p:txBody>
      </p:sp>
    </p:spTree>
    <p:extLst>
      <p:ext uri="{BB962C8B-B14F-4D97-AF65-F5344CB8AC3E}">
        <p14:creationId xmlns:p14="http://schemas.microsoft.com/office/powerpoint/2010/main" val="26819043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Economies of Scale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753030"/>
          </a:xfrm>
        </p:spPr>
        <p:txBody>
          <a:bodyPr/>
          <a:lstStyle/>
          <a:p>
            <a:r>
              <a:rPr lang="en-US" b="1" dirty="0"/>
              <a:t>Economies of scale</a:t>
            </a:r>
          </a:p>
          <a:p>
            <a:pPr lvl="1"/>
            <a:r>
              <a:rPr lang="en-US" dirty="0"/>
              <a:t>If output rate is less than the optimal level, increasing the output rate results in decreasing average per unit costs</a:t>
            </a:r>
          </a:p>
          <a:p>
            <a:pPr lvl="1"/>
            <a:r>
              <a:rPr lang="en-US" dirty="0"/>
              <a:t>Reasons for economies of scale:</a:t>
            </a:r>
          </a:p>
          <a:p>
            <a:pPr lvl="2"/>
            <a:r>
              <a:rPr lang="en-US" dirty="0"/>
              <a:t>Fixed costs are spread over a larger number of units</a:t>
            </a:r>
          </a:p>
          <a:p>
            <a:pPr lvl="2"/>
            <a:r>
              <a:rPr lang="en-US" dirty="0"/>
              <a:t>Construction costs increase at a decreasing rate as facility size increases</a:t>
            </a:r>
          </a:p>
          <a:p>
            <a:pPr lvl="2"/>
            <a:r>
              <a:rPr lang="en-US" dirty="0"/>
              <a:t>Processing costs decrease due to standardization</a:t>
            </a:r>
          </a:p>
        </p:txBody>
      </p:sp>
    </p:spTree>
    <p:extLst>
      <p:ext uri="{BB962C8B-B14F-4D97-AF65-F5344CB8AC3E}">
        <p14:creationId xmlns:p14="http://schemas.microsoft.com/office/powerpoint/2010/main" val="2581656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Diseconomies of Scale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20891"/>
          </a:xfrm>
        </p:spPr>
        <p:txBody>
          <a:bodyPr/>
          <a:lstStyle/>
          <a:p>
            <a:r>
              <a:rPr lang="en-US" b="1" dirty="0"/>
              <a:t>Diseconomies of scale</a:t>
            </a:r>
          </a:p>
          <a:p>
            <a:pPr lvl="1"/>
            <a:r>
              <a:rPr lang="en-US" dirty="0"/>
              <a:t>If the output rate is more than the optimal level, increasing the output rate results in increasing average per unit costs</a:t>
            </a:r>
          </a:p>
          <a:p>
            <a:pPr lvl="1"/>
            <a:r>
              <a:rPr lang="en-US" dirty="0"/>
              <a:t>Reasons for diseconomies of scale</a:t>
            </a:r>
          </a:p>
          <a:p>
            <a:pPr lvl="2"/>
            <a:r>
              <a:rPr lang="en-US" dirty="0"/>
              <a:t>Distribution costs increase due to traffic congestion and shipping from a centralized facility rather than multiple smaller facilities</a:t>
            </a:r>
          </a:p>
          <a:p>
            <a:pPr lvl="2"/>
            <a:r>
              <a:rPr lang="en-US" dirty="0"/>
              <a:t>Complexity increases costs</a:t>
            </a:r>
          </a:p>
          <a:p>
            <a:pPr lvl="2"/>
            <a:r>
              <a:rPr lang="en-US" dirty="0"/>
              <a:t>Inflexibility can be an issue</a:t>
            </a:r>
          </a:p>
          <a:p>
            <a:pPr lvl="2"/>
            <a:r>
              <a:rPr lang="en-US" dirty="0"/>
              <a:t>Additional levels of bureaucracy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456322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04800"/>
            <a:ext cx="8458200" cy="678611"/>
          </a:xfrm>
        </p:spPr>
        <p:txBody>
          <a:bodyPr/>
          <a:lstStyle/>
          <a:p>
            <a:r>
              <a:rPr lang="en-US" dirty="0"/>
              <a:t>Facility Size and Optimal Operating Level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5.6</a:t>
            </a:r>
          </a:p>
        </p:txBody>
      </p:sp>
      <p:pic>
        <p:nvPicPr>
          <p:cNvPr id="6" name="Picture 3" descr="Graphic shows the smaller the manufacturing plant, the higher average cost per unit and lower output rate.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197" y="1228724"/>
            <a:ext cx="6249607" cy="5030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914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 Management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r>
              <a:rPr lang="en-US" b="1" dirty="0"/>
              <a:t>Constraint</a:t>
            </a:r>
          </a:p>
          <a:p>
            <a:pPr lvl="1"/>
            <a:r>
              <a:rPr lang="en-US" dirty="0"/>
              <a:t>Something that limits the performance of a process or system in achieving its goals</a:t>
            </a:r>
          </a:p>
          <a:p>
            <a:pPr lvl="1"/>
            <a:r>
              <a:rPr lang="en-US" dirty="0"/>
              <a:t>Categories</a:t>
            </a:r>
          </a:p>
          <a:p>
            <a:pPr lvl="2"/>
            <a:r>
              <a:rPr lang="en-US" dirty="0"/>
              <a:t>Market</a:t>
            </a:r>
          </a:p>
          <a:p>
            <a:pPr lvl="2"/>
            <a:r>
              <a:rPr lang="en-US" dirty="0"/>
              <a:t>Resource</a:t>
            </a:r>
          </a:p>
          <a:p>
            <a:pPr lvl="2"/>
            <a:r>
              <a:rPr lang="en-US" dirty="0"/>
              <a:t>Material</a:t>
            </a:r>
          </a:p>
          <a:p>
            <a:pPr lvl="2"/>
            <a:r>
              <a:rPr lang="en-US" dirty="0"/>
              <a:t>Financial</a:t>
            </a:r>
          </a:p>
          <a:p>
            <a:pPr lvl="2"/>
            <a:r>
              <a:rPr lang="en-US" dirty="0"/>
              <a:t>Knowledge or competency</a:t>
            </a:r>
          </a:p>
          <a:p>
            <a:pPr lvl="2"/>
            <a:r>
              <a:rPr lang="en-US" dirty="0"/>
              <a:t>Policy</a:t>
            </a:r>
          </a:p>
        </p:txBody>
      </p:sp>
    </p:spTree>
    <p:extLst>
      <p:ext uri="{BB962C8B-B14F-4D97-AF65-F5344CB8AC3E}">
        <p14:creationId xmlns:p14="http://schemas.microsoft.com/office/powerpoint/2010/main" val="58261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Capacity 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Capacity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The upper limit or ceiling on the load that an operating unit can handle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Capacity needs include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Equipment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Space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Employee skills</a:t>
            </a:r>
          </a:p>
        </p:txBody>
      </p:sp>
    </p:spTree>
    <p:extLst>
      <p:ext uri="{BB962C8B-B14F-4D97-AF65-F5344CB8AC3E}">
        <p14:creationId xmlns:p14="http://schemas.microsoft.com/office/powerpoint/2010/main" val="30207406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Resolving Constraint Issues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dirty="0"/>
              <a:t>Identify the most pressing constraint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dirty="0"/>
              <a:t>Change the operation to achieve maximum benefit, given the constraint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dirty="0"/>
              <a:t>Make sure other portions of the process are supportive of the constraint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dirty="0"/>
              <a:t>Explore and evaluate ways to overcome the constraint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dirty="0"/>
              <a:t>Repeat the process until the constraint levels are at acceptable levels</a:t>
            </a:r>
          </a:p>
        </p:txBody>
      </p:sp>
    </p:spTree>
    <p:extLst>
      <p:ext uri="{BB962C8B-B14F-4D97-AF65-F5344CB8AC3E}">
        <p14:creationId xmlns:p14="http://schemas.microsoft.com/office/powerpoint/2010/main" val="9121195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Alternatives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b="1" dirty="0"/>
              <a:t>Alternatives should be evaluated from varying perspectives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Economic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Is it economically feasible?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How much will it cost?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How soon can we have it?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What will operating and maintenance costs be?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What will its useful life be?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Will it be compatible with present personnel and present operations?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Non-economic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Public opinion</a:t>
            </a:r>
          </a:p>
        </p:txBody>
      </p:sp>
    </p:spTree>
    <p:extLst>
      <p:ext uri="{BB962C8B-B14F-4D97-AF65-F5344CB8AC3E}">
        <p14:creationId xmlns:p14="http://schemas.microsoft.com/office/powerpoint/2010/main" val="40071048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Alternatives (cont.)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r>
              <a:rPr lang="en-US" dirty="0"/>
              <a:t>Techniques for Evaluating Alternatives</a:t>
            </a:r>
          </a:p>
          <a:p>
            <a:pPr lvl="1"/>
            <a:r>
              <a:rPr lang="en-US" dirty="0"/>
              <a:t>Cost-volume analysis</a:t>
            </a:r>
          </a:p>
          <a:p>
            <a:pPr lvl="1"/>
            <a:r>
              <a:rPr lang="en-US" dirty="0"/>
              <a:t>Financial analysis</a:t>
            </a:r>
          </a:p>
          <a:p>
            <a:pPr lvl="1"/>
            <a:r>
              <a:rPr lang="en-US" dirty="0"/>
              <a:t>Decision theory</a:t>
            </a:r>
          </a:p>
          <a:p>
            <a:pPr lvl="1"/>
            <a:r>
              <a:rPr lang="en-US" dirty="0"/>
              <a:t>Waiting-line analysis</a:t>
            </a:r>
          </a:p>
          <a:p>
            <a:pPr lvl="1"/>
            <a:r>
              <a:rPr lang="en-US" dirty="0"/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2745296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Cost-Volume Analysis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/>
              <a:t>Cost-volume analysis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Focuses on the relationship between cost, revenue, and volume of output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Fixed Costs (FC)</a:t>
            </a:r>
          </a:p>
          <a:p>
            <a:pPr marL="855663" lvl="3" indent="-2317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/>
              <a:t>Tend to remain constant regardless of output volume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Variable Costs (VC)</a:t>
            </a:r>
          </a:p>
          <a:p>
            <a:pPr marL="855663" lvl="3" indent="-2317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/>
              <a:t>Vary directly with volume of output</a:t>
            </a:r>
          </a:p>
          <a:p>
            <a:pPr marL="855663" lvl="3" indent="-2317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/>
              <a:t>VC = Quantity(</a:t>
            </a:r>
            <a:r>
              <a:rPr lang="en-US" sz="1600" i="1" dirty="0"/>
              <a:t>Q</a:t>
            </a:r>
            <a:r>
              <a:rPr lang="en-US" sz="1600" dirty="0"/>
              <a:t>) × variable cost per unit (</a:t>
            </a:r>
            <a:r>
              <a:rPr lang="en-US" sz="1600" i="1" dirty="0"/>
              <a:t>v</a:t>
            </a:r>
            <a:r>
              <a:rPr lang="en-US" sz="1600" dirty="0"/>
              <a:t>)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Total Cost</a:t>
            </a:r>
          </a:p>
          <a:p>
            <a:pPr marL="855663" lvl="3" indent="-2317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/>
              <a:t>TC = FC + VC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Total Revenue (TR)</a:t>
            </a:r>
          </a:p>
          <a:p>
            <a:pPr marL="855663" lvl="3" indent="-2317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/>
              <a:t>TR = revenue per unit (</a:t>
            </a:r>
            <a:r>
              <a:rPr lang="en-US" sz="1600" i="1" dirty="0"/>
              <a:t>R</a:t>
            </a:r>
            <a:r>
              <a:rPr lang="en-US" sz="1600" dirty="0"/>
              <a:t>) × </a:t>
            </a:r>
            <a:r>
              <a:rPr lang="en-US" sz="1600" i="1" dirty="0"/>
              <a:t>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6479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Break-Even Point (BEP)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2592925"/>
          </a:xfrm>
        </p:spPr>
        <p:txBody>
          <a:bodyPr/>
          <a:lstStyle/>
          <a:p>
            <a:r>
              <a:rPr lang="en-US" b="1" dirty="0"/>
              <a:t>BEP</a:t>
            </a:r>
          </a:p>
          <a:p>
            <a:pPr lvl="1"/>
            <a:r>
              <a:rPr lang="en-US" dirty="0"/>
              <a:t>The volume of output at which total cost and total revenue are equal</a:t>
            </a:r>
          </a:p>
          <a:p>
            <a:pPr lvl="1"/>
            <a:r>
              <a:rPr lang="en-US" dirty="0"/>
              <a:t>Profit (</a:t>
            </a:r>
            <a:r>
              <a:rPr lang="en-US" i="1" dirty="0"/>
              <a:t>P</a:t>
            </a:r>
            <a:r>
              <a:rPr lang="en-US" dirty="0"/>
              <a:t>) = TR – TC = </a:t>
            </a:r>
            <a:r>
              <a:rPr lang="en-US" i="1" dirty="0"/>
              <a:t>R</a:t>
            </a:r>
            <a:r>
              <a:rPr lang="en-US" dirty="0"/>
              <a:t> × </a:t>
            </a:r>
            <a:r>
              <a:rPr lang="en-US" i="1" dirty="0"/>
              <a:t>Q</a:t>
            </a:r>
            <a:r>
              <a:rPr lang="en-US" dirty="0"/>
              <a:t> – (FC + </a:t>
            </a:r>
            <a:r>
              <a:rPr lang="en-US" i="1" dirty="0"/>
              <a:t>v</a:t>
            </a:r>
            <a:r>
              <a:rPr lang="en-US" dirty="0"/>
              <a:t> × </a:t>
            </a:r>
            <a:r>
              <a:rPr lang="en-US" i="1" dirty="0"/>
              <a:t>Q</a:t>
            </a:r>
            <a:r>
              <a:rPr lang="en-US" dirty="0"/>
              <a:t>)</a:t>
            </a:r>
          </a:p>
          <a:p>
            <a:pPr lvl="4">
              <a:buNone/>
            </a:pPr>
            <a:r>
              <a:rPr lang="en-US" sz="2400" dirty="0"/>
              <a:t>	= </a:t>
            </a:r>
            <a:r>
              <a:rPr lang="en-US" sz="2400" i="1" dirty="0"/>
              <a:t>Q(R – v) – </a:t>
            </a:r>
            <a:r>
              <a:rPr lang="en-US" sz="2400" dirty="0"/>
              <a:t>FC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011363" y="3962400"/>
          <a:ext cx="195103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5" name="Equation" r:id="rId3" imgW="812433" imgH="393539" progId="Equation.3">
                  <p:embed/>
                </p:oleObj>
              </mc:Choice>
              <mc:Fallback>
                <p:oleObj name="Equation" r:id="rId3" imgW="812433" imgH="39353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1363" y="3962400"/>
                        <a:ext cx="1951037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71651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Cost-Volume Relationships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5.8</a:t>
            </a:r>
          </a:p>
        </p:txBody>
      </p:sp>
      <p:pic>
        <p:nvPicPr>
          <p:cNvPr id="22530" name="Picture 3" descr="Five graphs showing cost-volume relationships.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2" y="1268349"/>
            <a:ext cx="6543675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2671A9C-7FB2-43A0-8F9D-28DE3ABE125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US" dirty="0">
                <a:hlinkClick r:id="rId3" action="ppaction://hlinksldjump"/>
              </a:rPr>
              <a:t>Access the text alternative for slide images.</a:t>
            </a:r>
            <a:endParaRPr lang="en-US" dirty="0">
              <a:hlinkClick r:id="" action="ppaction://noaction"/>
            </a:endParaRPr>
          </a:p>
        </p:txBody>
      </p:sp>
    </p:spTree>
    <p:extLst>
      <p:ext uri="{BB962C8B-B14F-4D97-AF65-F5344CB8AC3E}">
        <p14:creationId xmlns:p14="http://schemas.microsoft.com/office/powerpoint/2010/main" val="23179222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Cost-Volume Relationships (cont.)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5.8</a:t>
            </a:r>
          </a:p>
        </p:txBody>
      </p:sp>
      <p:pic>
        <p:nvPicPr>
          <p:cNvPr id="5" name="Picture 3" descr="Two graphs showing a break-even problem with step fixed costs.&#10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477742"/>
            <a:ext cx="5943600" cy="2762026"/>
          </a:xfrm>
          <a:prstGeom prst="rect">
            <a:avLst/>
          </a:prstGeom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4528457"/>
            <a:ext cx="8458200" cy="1702417"/>
          </a:xfrm>
        </p:spPr>
        <p:txBody>
          <a:bodyPr/>
          <a:lstStyle/>
          <a:p>
            <a:r>
              <a:rPr lang="en-US" sz="2200" dirty="0"/>
              <a:t>Capacity alternatives may involve step costs, which are costs that increase stepwise as potential volume increases</a:t>
            </a:r>
          </a:p>
          <a:p>
            <a:pPr lvl="1"/>
            <a:r>
              <a:rPr lang="en-US" sz="2200" dirty="0"/>
              <a:t>The implication of such a situation is the possible occurrence of multiple break-even quantities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ED40913-4349-46BB-AC87-1EE345FF20C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US" dirty="0">
                <a:hlinkClick r:id="rId3" action="ppaction://hlinksldjump"/>
              </a:rPr>
              <a:t>Access the text alternative for slide images.</a:t>
            </a:r>
            <a:endParaRPr lang="en-US" dirty="0">
              <a:hlinkClick r:id="" action="ppaction://noaction"/>
            </a:endParaRPr>
          </a:p>
        </p:txBody>
      </p:sp>
    </p:spTree>
    <p:extLst>
      <p:ext uri="{BB962C8B-B14F-4D97-AF65-F5344CB8AC3E}">
        <p14:creationId xmlns:p14="http://schemas.microsoft.com/office/powerpoint/2010/main" val="32961752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Cost-Volume Analysis Assumptions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r>
              <a:rPr lang="en-US" sz="2200" dirty="0"/>
              <a:t>Cost-volume analysis is a viable tool for comparing capacity alternatives if certain assumptions are satisfied</a:t>
            </a:r>
          </a:p>
          <a:p>
            <a:pPr lvl="1"/>
            <a:r>
              <a:rPr lang="en-US" sz="2200" dirty="0"/>
              <a:t>One product is involved</a:t>
            </a:r>
          </a:p>
          <a:p>
            <a:pPr lvl="1"/>
            <a:r>
              <a:rPr lang="en-US" sz="2200" dirty="0"/>
              <a:t>Everything produced can be sold</a:t>
            </a:r>
          </a:p>
          <a:p>
            <a:pPr lvl="1"/>
            <a:r>
              <a:rPr lang="en-US" sz="2200" dirty="0"/>
              <a:t>The variable cost per unit is the same regardless of volume</a:t>
            </a:r>
          </a:p>
          <a:p>
            <a:pPr lvl="1"/>
            <a:r>
              <a:rPr lang="en-US" sz="2200" dirty="0"/>
              <a:t>Fixed costs do not change with volume changes, or they are step changes</a:t>
            </a:r>
          </a:p>
          <a:p>
            <a:pPr lvl="1"/>
            <a:r>
              <a:rPr lang="en-US" sz="2200" dirty="0"/>
              <a:t>The revenue per unit is the same regardless of volume</a:t>
            </a:r>
          </a:p>
          <a:p>
            <a:pPr lvl="1"/>
            <a:r>
              <a:rPr lang="en-US" sz="2200" dirty="0"/>
              <a:t>Revenue per unit exceeds variable cost per unit</a:t>
            </a:r>
          </a:p>
        </p:txBody>
      </p:sp>
    </p:spTree>
    <p:extLst>
      <p:ext uri="{BB962C8B-B14F-4D97-AF65-F5344CB8AC3E}">
        <p14:creationId xmlns:p14="http://schemas.microsoft.com/office/powerpoint/2010/main" val="1418736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Analysis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r>
              <a:rPr lang="en-US" b="1" dirty="0"/>
              <a:t>Cash flow</a:t>
            </a:r>
          </a:p>
          <a:p>
            <a:pPr lvl="1"/>
            <a:r>
              <a:rPr lang="en-US" dirty="0"/>
              <a:t>The difference between cash received from sales and other sources and cash outflow for labor, material, overhead, and taxes</a:t>
            </a:r>
          </a:p>
          <a:p>
            <a:r>
              <a:rPr lang="en-US" b="1" dirty="0"/>
              <a:t>Present value</a:t>
            </a:r>
          </a:p>
          <a:p>
            <a:pPr lvl="1"/>
            <a:r>
              <a:rPr lang="en-US" dirty="0"/>
              <a:t>The sum, in current value, of all future cash flow of an investment proposal</a:t>
            </a:r>
          </a:p>
        </p:txBody>
      </p:sp>
    </p:spTree>
    <p:extLst>
      <p:ext uri="{BB962C8B-B14F-4D97-AF65-F5344CB8AC3E}">
        <p14:creationId xmlns:p14="http://schemas.microsoft.com/office/powerpoint/2010/main" val="20861083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 Strategy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1800" b="1" dirty="0"/>
              <a:t>Capacity planning impacts all areas of the organization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sz="1800" dirty="0"/>
              <a:t>It determines the conditions under which operations will have to function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sz="1800" dirty="0"/>
              <a:t>Flexibility allows an organization to be agile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sz="1600" dirty="0"/>
              <a:t>It reduces the organization’s dependence on forecast accuracy and reliability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sz="1600" dirty="0"/>
              <a:t>Many organizations utilize capacity cushions to achieve flexibility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sz="1800" dirty="0"/>
              <a:t>Bottleneck management is one way by which organizations can enhance their effective capacities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sz="1800" dirty="0"/>
              <a:t>Capacity expansion strategies are important organizational considerations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sz="1600" dirty="0"/>
              <a:t>Expand-early strategy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sz="1600" dirty="0"/>
              <a:t>Wait-and-see strategy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sz="1800" dirty="0"/>
              <a:t>Capacity contraction is sometimes necessary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sz="1600" dirty="0"/>
              <a:t>Capacity disposal strategies become important under these </a:t>
            </a:r>
          </a:p>
          <a:p>
            <a:pPr lvl="2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sz="1600" dirty="0"/>
              <a:t>	conditions</a:t>
            </a:r>
          </a:p>
        </p:txBody>
      </p:sp>
    </p:spTree>
    <p:extLst>
      <p:ext uri="{BB962C8B-B14F-4D97-AF65-F5344CB8AC3E}">
        <p14:creationId xmlns:p14="http://schemas.microsoft.com/office/powerpoint/2010/main" val="3636694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Capacity Planning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Goal</a:t>
            </a:r>
          </a:p>
          <a:p>
            <a:pPr lvl="1"/>
            <a:r>
              <a:rPr lang="en-US" dirty="0"/>
              <a:t>To achieve a match between the long-term supply capabilities of an organization and the predicted level of long-term demand</a:t>
            </a:r>
          </a:p>
          <a:p>
            <a:pPr lvl="2"/>
            <a:r>
              <a:rPr lang="en-US" dirty="0"/>
              <a:t>Overcapacity </a:t>
            </a:r>
            <a:r>
              <a:rPr lang="en-US" dirty="0">
                <a:sym typeface="Wingdings" pitchFamily="2" charset="2"/>
              </a:rPr>
              <a:t> operating costs that are too high</a:t>
            </a:r>
          </a:p>
          <a:p>
            <a:pPr lvl="2"/>
            <a:r>
              <a:rPr lang="en-US" dirty="0" err="1">
                <a:sym typeface="Wingdings" pitchFamily="2" charset="2"/>
              </a:rPr>
              <a:t>Undercapacity</a:t>
            </a:r>
            <a:r>
              <a:rPr lang="en-US" dirty="0">
                <a:sym typeface="Wingdings" pitchFamily="2" charset="2"/>
              </a:rPr>
              <a:t>  strained resources and possible loss of customers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0335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F92C4D4-C867-4E2F-BF62-33A518B42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End of Main Content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30F02A-B1AC-4A6F-B7C6-6A288F03C2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© 2021 McGraw Hill. All rights reserved. Authorized only for instructor use in the classroom.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2434628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88242-31AB-427B-8857-866D707A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Content: Text Alternatives for Images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979305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Cost-Volume Relationships 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The first graph has a horizontal line for Fixed Cost, a positive slope line for Total variable cost, and a parallel line labeled Total Cost = VC + FC. The second graph has a line resembling y=x labeled Total Revenue. The third graph has the Total Revenue line, with a lower-sloped line intersecting. The point where the lines cross is the BEP units. Above that line and below the TR line is profit; below that line and above the TR line is loss. The fourth graph shows a positive-slope line, where the part of the line above the x-axis is labeled profit, and below is labeled Loss. The fifth graph shows two intersecting lines labeled Profit from alternative A and Profit from alternative B. They intersect at the point of indifference.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729012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Cost-Volume Relationships (cont.) 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Part A is titled Step fixed costs and variable costs. The steps are made up of triangles with fixed cost horizontal and FC+VC=TC making up the step. This pattern repeats for 1, 2, and 3 machines. Part B is titled Multiple break-even points, and also has three steps, but only areas 2 and 3 have BEPs. 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80997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Capacity Planning Questions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400"/>
              </a:spcAft>
            </a:pPr>
            <a:r>
              <a:rPr lang="en-US" sz="2200" b="1" dirty="0"/>
              <a:t>Key questions:</a:t>
            </a:r>
          </a:p>
          <a:p>
            <a:pPr lvl="1">
              <a:spcBef>
                <a:spcPts val="600"/>
              </a:spcBef>
              <a:spcAft>
                <a:spcPts val="400"/>
              </a:spcAft>
            </a:pPr>
            <a:r>
              <a:rPr lang="en-US" sz="2200" b="1" dirty="0"/>
              <a:t>What kind</a:t>
            </a:r>
            <a:r>
              <a:rPr lang="en-US" sz="2200" dirty="0"/>
              <a:t> of capacity is needed?</a:t>
            </a:r>
          </a:p>
          <a:p>
            <a:pPr lvl="1">
              <a:spcBef>
                <a:spcPts val="600"/>
              </a:spcBef>
              <a:spcAft>
                <a:spcPts val="400"/>
              </a:spcAft>
            </a:pPr>
            <a:r>
              <a:rPr lang="en-US" sz="2200" b="1" dirty="0"/>
              <a:t>How much</a:t>
            </a:r>
            <a:r>
              <a:rPr lang="en-US" sz="2200" dirty="0"/>
              <a:t> is needed to match demand?</a:t>
            </a:r>
          </a:p>
          <a:p>
            <a:pPr lvl="1">
              <a:spcBef>
                <a:spcPts val="600"/>
              </a:spcBef>
              <a:spcAft>
                <a:spcPts val="400"/>
              </a:spcAft>
            </a:pPr>
            <a:r>
              <a:rPr lang="en-US" sz="2200" b="1" dirty="0"/>
              <a:t>When</a:t>
            </a:r>
            <a:r>
              <a:rPr lang="en-US" sz="2200" dirty="0"/>
              <a:t> is it needed?</a:t>
            </a:r>
          </a:p>
          <a:p>
            <a:pPr>
              <a:spcBef>
                <a:spcPts val="600"/>
              </a:spcBef>
              <a:spcAft>
                <a:spcPts val="400"/>
              </a:spcAft>
            </a:pPr>
            <a:r>
              <a:rPr lang="en-US" sz="2200" b="1" dirty="0"/>
              <a:t>Related questions:</a:t>
            </a:r>
          </a:p>
          <a:p>
            <a:pPr lvl="1">
              <a:spcBef>
                <a:spcPts val="600"/>
              </a:spcBef>
              <a:spcAft>
                <a:spcPts val="400"/>
              </a:spcAft>
            </a:pPr>
            <a:r>
              <a:rPr lang="en-US" sz="2200" dirty="0"/>
              <a:t>How much will it cost?</a:t>
            </a:r>
          </a:p>
          <a:p>
            <a:pPr lvl="1">
              <a:spcBef>
                <a:spcPts val="600"/>
              </a:spcBef>
              <a:spcAft>
                <a:spcPts val="400"/>
              </a:spcAft>
            </a:pPr>
            <a:r>
              <a:rPr lang="en-US" sz="2200" dirty="0"/>
              <a:t>What are the potential benefits and risks?</a:t>
            </a:r>
          </a:p>
          <a:p>
            <a:pPr lvl="1">
              <a:spcBef>
                <a:spcPts val="600"/>
              </a:spcBef>
              <a:spcAft>
                <a:spcPts val="400"/>
              </a:spcAft>
            </a:pPr>
            <a:r>
              <a:rPr lang="en-US" sz="2200" dirty="0"/>
              <a:t>Are there sustainability issues?</a:t>
            </a:r>
          </a:p>
          <a:p>
            <a:pPr lvl="1">
              <a:spcBef>
                <a:spcPts val="600"/>
              </a:spcBef>
              <a:spcAft>
                <a:spcPts val="400"/>
              </a:spcAft>
            </a:pPr>
            <a:r>
              <a:rPr lang="en-US" sz="2200" dirty="0"/>
              <a:t>Should capacity be changed all at once, or through several smaller changes?</a:t>
            </a:r>
          </a:p>
          <a:p>
            <a:pPr lvl="1">
              <a:spcBef>
                <a:spcPts val="600"/>
              </a:spcBef>
              <a:spcAft>
                <a:spcPts val="400"/>
              </a:spcAft>
            </a:pPr>
            <a:r>
              <a:rPr lang="en-US" sz="2200" dirty="0"/>
              <a:t>Can the supply chain handle the necessary changes?</a:t>
            </a:r>
          </a:p>
        </p:txBody>
      </p:sp>
    </p:spTree>
    <p:extLst>
      <p:ext uri="{BB962C8B-B14F-4D97-AF65-F5344CB8AC3E}">
        <p14:creationId xmlns:p14="http://schemas.microsoft.com/office/powerpoint/2010/main" val="2392896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Capacity Decisions Are Strategic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b="1" dirty="0"/>
              <a:t>Capacity decisions</a:t>
            </a:r>
          </a:p>
          <a:p>
            <a:pPr marL="342000" lvl="1" indent="-3420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Impact the ability of the organization to meet future demands</a:t>
            </a:r>
          </a:p>
          <a:p>
            <a:pPr marL="342000" lvl="1" indent="-3420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Affect operating costs</a:t>
            </a:r>
          </a:p>
          <a:p>
            <a:pPr marL="342000" lvl="1" indent="-3420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Are a major determinant of initial cost</a:t>
            </a:r>
          </a:p>
          <a:p>
            <a:pPr marL="342000" lvl="1" indent="-3420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Often involve long-term commitment of resources</a:t>
            </a:r>
          </a:p>
          <a:p>
            <a:pPr marL="342000" lvl="1" indent="-3420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Can affect competitiveness</a:t>
            </a:r>
          </a:p>
          <a:p>
            <a:pPr marL="342000" lvl="1" indent="-3420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Affect the ease of management</a:t>
            </a:r>
          </a:p>
          <a:p>
            <a:pPr marL="342000" lvl="1" indent="-3420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Have become more important and complex due to globalization</a:t>
            </a:r>
          </a:p>
          <a:p>
            <a:pPr marL="342000" lvl="1" indent="-3420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Need to be planned for in advance due to their consumption of financial and other resources</a:t>
            </a:r>
          </a:p>
        </p:txBody>
      </p:sp>
    </p:spTree>
    <p:extLst>
      <p:ext uri="{BB962C8B-B14F-4D97-AF65-F5344CB8AC3E}">
        <p14:creationId xmlns:p14="http://schemas.microsoft.com/office/powerpoint/2010/main" val="307295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and Measuring Capacity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/>
              <a:t>Measure capacity in units that do not require updating</a:t>
            </a:r>
          </a:p>
          <a:p>
            <a:pPr lvl="1"/>
            <a:r>
              <a:rPr lang="en-US" dirty="0"/>
              <a:t>Why is measuring capacity in dollars problematic?</a:t>
            </a:r>
          </a:p>
          <a:p>
            <a:pPr>
              <a:spcBef>
                <a:spcPts val="800"/>
              </a:spcBef>
            </a:pPr>
            <a:r>
              <a:rPr lang="en-US" b="1" dirty="0"/>
              <a:t>Two useful definitions of capacity</a:t>
            </a:r>
          </a:p>
          <a:p>
            <a:pPr lvl="1"/>
            <a:r>
              <a:rPr lang="en-US" b="1" dirty="0"/>
              <a:t>Design capacity</a:t>
            </a:r>
          </a:p>
          <a:p>
            <a:pPr lvl="2"/>
            <a:r>
              <a:rPr lang="en-US" dirty="0"/>
              <a:t>The maximum output rate or service capacity an operation, process, or facility is designed for</a:t>
            </a:r>
            <a:endParaRPr lang="en-US" sz="2200" dirty="0"/>
          </a:p>
          <a:p>
            <a:pPr lvl="1"/>
            <a:r>
              <a:rPr lang="en-US" b="1" dirty="0"/>
              <a:t>Effective capacity</a:t>
            </a:r>
          </a:p>
          <a:p>
            <a:pPr lvl="2"/>
            <a:r>
              <a:rPr lang="en-US" dirty="0"/>
              <a:t>Design capacity minus allowances such as personal time and maintenance</a:t>
            </a:r>
          </a:p>
        </p:txBody>
      </p:sp>
    </p:spTree>
    <p:extLst>
      <p:ext uri="{BB962C8B-B14F-4D97-AF65-F5344CB8AC3E}">
        <p14:creationId xmlns:p14="http://schemas.microsoft.com/office/powerpoint/2010/main" val="2902162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Measures of capacity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5.3</a:t>
            </a:r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BDD014C2-A8B2-4C4F-8989-484234F24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607793"/>
              </p:ext>
            </p:extLst>
          </p:nvPr>
        </p:nvGraphicFramePr>
        <p:xfrm>
          <a:off x="457200" y="1436916"/>
          <a:ext cx="8120743" cy="3912169"/>
        </p:xfrm>
        <a:graphic>
          <a:graphicData uri="http://schemas.openxmlformats.org/drawingml/2006/table">
            <a:tbl>
              <a:tblPr firstRow="1" bandRow="1"/>
              <a:tblGrid>
                <a:gridCol w="1894114">
                  <a:extLst>
                    <a:ext uri="{9D8B030D-6E8A-4147-A177-3AD203B41FA5}">
                      <a16:colId xmlns:a16="http://schemas.microsoft.com/office/drawing/2014/main" val="858553794"/>
                    </a:ext>
                  </a:extLst>
                </a:gridCol>
                <a:gridCol w="2204323">
                  <a:extLst>
                    <a:ext uri="{9D8B030D-6E8A-4147-A177-3AD203B41FA5}">
                      <a16:colId xmlns:a16="http://schemas.microsoft.com/office/drawing/2014/main" val="1368933213"/>
                    </a:ext>
                  </a:extLst>
                </a:gridCol>
                <a:gridCol w="4022306">
                  <a:extLst>
                    <a:ext uri="{9D8B030D-6E8A-4147-A177-3AD203B41FA5}">
                      <a16:colId xmlns:a16="http://schemas.microsoft.com/office/drawing/2014/main" val="4173476136"/>
                    </a:ext>
                  </a:extLst>
                </a:gridCol>
              </a:tblGrid>
              <a:tr h="3574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Business</a:t>
                      </a:r>
                    </a:p>
                  </a:txBody>
                  <a:tcPr marL="171450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Inputs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Outputs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326762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Auto manufacturing</a:t>
                      </a:r>
                    </a:p>
                  </a:txBody>
                  <a:tcPr marL="171450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Labor hours, machine hours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Number of cars per shift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66705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Steel mill</a:t>
                      </a:r>
                    </a:p>
                  </a:txBody>
                  <a:tcPr marL="171450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Furnace size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Tons of steel per day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74951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Oil refinery</a:t>
                      </a:r>
                    </a:p>
                  </a:txBody>
                  <a:tcPr marL="171450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Refinery size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Gallons of fuel per day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6130433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Farming</a:t>
                      </a:r>
                    </a:p>
                  </a:txBody>
                  <a:tcPr marL="171450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Number of acres, number of cows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Bushels of grain per acre per year, gallons of milk per day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4363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Restaurant</a:t>
                      </a:r>
                    </a:p>
                  </a:txBody>
                  <a:tcPr marL="171450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Number of tables, seating capacity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Number of meals served per day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24259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Theater</a:t>
                      </a:r>
                    </a:p>
                  </a:txBody>
                  <a:tcPr marL="171450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Number of seats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Number of tickets sold per performance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21777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Retail sales</a:t>
                      </a:r>
                    </a:p>
                  </a:txBody>
                  <a:tcPr marL="171450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Square feet of floor space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231F20"/>
                          </a:solidFill>
                          <a:effectLst/>
                          <a:latin typeface="Constantia" panose="02030602050306030303" pitchFamily="18" charset="0"/>
                        </a:rPr>
                        <a:t>Revenue generated per day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307588"/>
                  </a:ext>
                </a:extLst>
              </a:tr>
            </a:tbl>
          </a:graphicData>
        </a:graphic>
      </p:graphicFrame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899" y="5628641"/>
            <a:ext cx="8235043" cy="365760"/>
          </a:xfrm>
        </p:spPr>
        <p:txBody>
          <a:bodyPr anchor="ctr"/>
          <a:lstStyle/>
          <a:p>
            <a:pPr marL="725805" marR="810895" algn="ctr">
              <a:lnSpc>
                <a:spcPts val="1320"/>
              </a:lnSpc>
              <a:spcAft>
                <a:spcPts val="0"/>
              </a:spcAft>
            </a:pPr>
            <a:r>
              <a:rPr lang="en-US" sz="1800" b="1" dirty="0">
                <a:solidFill>
                  <a:srgbClr val="006B9E"/>
                </a:solidFill>
                <a:ea typeface="Calibri" panose="020F0502020204030204" pitchFamily="34" charset="0"/>
              </a:rPr>
              <a:t>TABLE 5.1   </a:t>
            </a:r>
            <a:r>
              <a:rPr lang="en-US" sz="1800" dirty="0">
                <a:solidFill>
                  <a:srgbClr val="231F2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Measures of capacity</a:t>
            </a:r>
            <a:endParaRPr lang="en-US" sz="18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918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System Effectiveness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1"/>
          </p:nvPr>
        </p:nvSpPr>
        <p:spPr>
          <a:xfrm>
            <a:off x="0" y="6270170"/>
            <a:ext cx="1311965" cy="321643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5.3</a:t>
            </a:r>
            <a:endParaRPr lang="en-US" sz="1800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4"/>
          </p:nvPr>
        </p:nvSpPr>
        <p:spPr>
          <a:xfrm>
            <a:off x="342900" y="1248229"/>
            <a:ext cx="8458200" cy="2046514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Actual output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The rate of output actually achieved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It cannot exceed effective capacity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Efficiency</a:t>
            </a:r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705346"/>
              </p:ext>
            </p:extLst>
          </p:nvPr>
        </p:nvGraphicFramePr>
        <p:xfrm>
          <a:off x="2667000" y="3402013"/>
          <a:ext cx="431165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2" name="Equation" r:id="rId3" imgW="1917539" imgH="418893" progId="Equation.3">
                  <p:embed/>
                </p:oleObj>
              </mc:Choice>
              <mc:Fallback>
                <p:oleObj name="Equation" r:id="rId3" imgW="1917539" imgH="41889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402013"/>
                        <a:ext cx="4311650" cy="942975"/>
                      </a:xfrm>
                      <a:prstGeom prst="rect">
                        <a:avLst/>
                      </a:prstGeom>
                      <a:solidFill>
                        <a:srgbClr val="C4BD97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5"/>
          <p:cNvSpPr>
            <a:spLocks noGrp="1"/>
          </p:cNvSpPr>
          <p:nvPr>
            <p:ph sz="quarter" idx="15"/>
          </p:nvPr>
        </p:nvSpPr>
        <p:spPr>
          <a:xfrm>
            <a:off x="400958" y="4451758"/>
            <a:ext cx="8458200" cy="454307"/>
          </a:xfrm>
        </p:spPr>
        <p:txBody>
          <a:bodyPr/>
          <a:lstStyle/>
          <a:p>
            <a:r>
              <a:rPr lang="en-US" b="1" dirty="0"/>
              <a:t>Utilization</a:t>
            </a:r>
            <a:endParaRPr lang="en-US" dirty="0"/>
          </a:p>
        </p:txBody>
      </p:sp>
      <p:graphicFrame>
        <p:nvGraphicFramePr>
          <p:cNvPr id="1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334451"/>
              </p:ext>
            </p:extLst>
          </p:nvPr>
        </p:nvGraphicFramePr>
        <p:xfrm>
          <a:off x="2667000" y="5013085"/>
          <a:ext cx="408305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3" name="Equation" r:id="rId5" imgW="1816667" imgH="419146" progId="Equation.3">
                  <p:embed/>
                </p:oleObj>
              </mc:Choice>
              <mc:Fallback>
                <p:oleObj name="Equation" r:id="rId5" imgW="1816667" imgH="41914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5013085"/>
                        <a:ext cx="4083050" cy="942975"/>
                      </a:xfrm>
                      <a:prstGeom prst="rect">
                        <a:avLst/>
                      </a:prstGeom>
                      <a:solidFill>
                        <a:srgbClr val="C4BD97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2667000" y="6063080"/>
            <a:ext cx="4311650" cy="454307"/>
          </a:xfrm>
        </p:spPr>
        <p:txBody>
          <a:bodyPr/>
          <a:lstStyle/>
          <a:p>
            <a:pPr algn="ctr"/>
            <a:r>
              <a:rPr lang="en-US" sz="2200" dirty="0"/>
              <a:t>Measured as percentages</a:t>
            </a:r>
          </a:p>
        </p:txBody>
      </p:sp>
    </p:spTree>
    <p:extLst>
      <p:ext uri="{BB962C8B-B14F-4D97-AF65-F5344CB8AC3E}">
        <p14:creationId xmlns:p14="http://schemas.microsoft.com/office/powerpoint/2010/main" val="19432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84F6219E-3D47-41AC-9893-1108D06AA07D}"/>
    </a:ext>
  </a:extLst>
</a:theme>
</file>

<file path=ppt/theme/theme2.xml><?xml version="1.0" encoding="utf-8"?>
<a:theme xmlns:a="http://schemas.openxmlformats.org/drawingml/2006/main" name="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3.xml><?xml version="1.0" encoding="utf-8"?>
<a:theme xmlns:a="http://schemas.openxmlformats.org/drawingml/2006/main" name="Closing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FEE61EC3-6634-45B5-BF77-FBC9B835BC79}"/>
    </a:ext>
  </a:extLst>
</a:theme>
</file>

<file path=ppt/theme/theme4.xml><?xml version="1.0" encoding="utf-8"?>
<a:theme xmlns:a="http://schemas.openxmlformats.org/drawingml/2006/main" name="DividerSlide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A15A20A0-BEE6-47A5-BC6B-F87134FBF13C}"/>
    </a:ext>
  </a:extLst>
</a:theme>
</file>

<file path=ppt/theme/theme5.xml><?xml version="1.0" encoding="utf-8"?>
<a:theme xmlns:a="http://schemas.openxmlformats.org/drawingml/2006/main" name="ImageDescriptionAppendixSlideMaster">
  <a:themeElements>
    <a:clrScheme name="Custom 12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22313DF8-AA3F-4A8D-9652-6DDC53D759ED}"/>
    </a:ext>
  </a:extLst>
</a:theme>
</file>

<file path=ppt/theme/theme6.xml><?xml version="1.0" encoding="utf-8"?>
<a:theme xmlns:a="http://schemas.openxmlformats.org/drawingml/2006/main" name="1_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7.xml><?xml version="1.0" encoding="utf-8"?>
<a:theme xmlns:a="http://schemas.openxmlformats.org/drawingml/2006/main" name="1_Closing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FEE61EC3-6634-45B5-BF77-FBC9B835BC79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MHHE_Generic Accessible PPT Template_Editorial_v9_2019</Template>
  <TotalTime>975</TotalTime>
  <Words>2232</Words>
  <Application>Microsoft Office PowerPoint</Application>
  <PresentationFormat>On-screen Show (4:3)</PresentationFormat>
  <Paragraphs>363</Paragraphs>
  <Slides>43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7" baseType="lpstr">
      <vt:lpstr>Arial</vt:lpstr>
      <vt:lpstr>Calibri</vt:lpstr>
      <vt:lpstr>Constantia</vt:lpstr>
      <vt:lpstr>Times New Roman</vt:lpstr>
      <vt:lpstr>Wingdings</vt:lpstr>
      <vt:lpstr>Title Slides Master</vt:lpstr>
      <vt:lpstr>MainContentSlideMaster</vt:lpstr>
      <vt:lpstr>ClosingMaster</vt:lpstr>
      <vt:lpstr>DividerSlideMaster</vt:lpstr>
      <vt:lpstr>ImageDescriptionAppendixSlideMaster</vt:lpstr>
      <vt:lpstr>1_MainContentSlideMaster</vt:lpstr>
      <vt:lpstr>1_ClosingMaster</vt:lpstr>
      <vt:lpstr>Equation</vt:lpstr>
      <vt:lpstr>MathType 6.0 Equation</vt:lpstr>
      <vt:lpstr>Chapter 5</vt:lpstr>
      <vt:lpstr>Learning Objective: Chapter 5</vt:lpstr>
      <vt:lpstr>Capacity Planning</vt:lpstr>
      <vt:lpstr>Strategic Capacity Planning</vt:lpstr>
      <vt:lpstr>Capacity Planning Questions</vt:lpstr>
      <vt:lpstr>Capacity Decisions Are Strategic</vt:lpstr>
      <vt:lpstr>Defining and Measuring Capacity</vt:lpstr>
      <vt:lpstr>Measures of capacity</vt:lpstr>
      <vt:lpstr>Measuring System Effectiveness</vt:lpstr>
      <vt:lpstr>Example – Efficiency and Utilization</vt:lpstr>
      <vt:lpstr>Determinants of Effective Capacity</vt:lpstr>
      <vt:lpstr>Factors that determine effective capacity</vt:lpstr>
      <vt:lpstr>Strategy Formulation</vt:lpstr>
      <vt:lpstr>Capacity Strategies</vt:lpstr>
      <vt:lpstr>Capacity Cushion</vt:lpstr>
      <vt:lpstr>Steps in Capacity Planning</vt:lpstr>
      <vt:lpstr>Forecasting Capacity Requirements</vt:lpstr>
      <vt:lpstr>Calculating Processing Requirements</vt:lpstr>
      <vt:lpstr>Service Capacity Planning</vt:lpstr>
      <vt:lpstr>Demand Management Strategies</vt:lpstr>
      <vt:lpstr>In-House or Outsource?</vt:lpstr>
      <vt:lpstr>Developing Capacity Alternatives</vt:lpstr>
      <vt:lpstr>Bottleneck Operation</vt:lpstr>
      <vt:lpstr>Optimal Operating Level</vt:lpstr>
      <vt:lpstr>Economies and Diseconomies of Scale</vt:lpstr>
      <vt:lpstr>Economies of Scale</vt:lpstr>
      <vt:lpstr>Diseconomies of Scale</vt:lpstr>
      <vt:lpstr>Facility Size and Optimal Operating Level</vt:lpstr>
      <vt:lpstr>Constraint Management</vt:lpstr>
      <vt:lpstr>Resolving Constraint Issues</vt:lpstr>
      <vt:lpstr>Evaluating Alternatives</vt:lpstr>
      <vt:lpstr>Evaluating Alternatives (cont.)</vt:lpstr>
      <vt:lpstr>Cost-Volume Analysis</vt:lpstr>
      <vt:lpstr>Break-Even Point (BEP)</vt:lpstr>
      <vt:lpstr>Cost-Volume Relationships</vt:lpstr>
      <vt:lpstr>Cost-Volume Relationships (cont.)</vt:lpstr>
      <vt:lpstr>Cost-Volume Analysis Assumptions</vt:lpstr>
      <vt:lpstr>Financial Analysis</vt:lpstr>
      <vt:lpstr>Operations Strategy</vt:lpstr>
      <vt:lpstr>End of Main Content</vt:lpstr>
      <vt:lpstr>Accessibility Content: Text Alternatives for Images</vt:lpstr>
      <vt:lpstr>Cost-Volume Relationships - Text Alternative</vt:lpstr>
      <vt:lpstr>Cost-Volume Relationships (cont.) - Text Alternative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of Four Title Slide Options</dc:title>
  <dc:creator>Prasanna kumar. Tripathy</dc:creator>
  <cp:keywords>PPT</cp:keywords>
  <cp:lastModifiedBy>Prasanna kumar. Tripathy</cp:lastModifiedBy>
  <cp:revision>263</cp:revision>
  <dcterms:created xsi:type="dcterms:W3CDTF">2019-07-27T05:34:11Z</dcterms:created>
  <dcterms:modified xsi:type="dcterms:W3CDTF">2020-05-23T09:33:40Z</dcterms:modified>
</cp:coreProperties>
</file>