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 id="2147483709" r:id="rId7"/>
  </p:sldMasterIdLst>
  <p:notesMasterIdLst>
    <p:notesMasterId r:id="rId52"/>
  </p:notesMasterIdLst>
  <p:sldIdLst>
    <p:sldId id="256" r:id="rId8"/>
    <p:sldId id="266" r:id="rId9"/>
    <p:sldId id="333" r:id="rId10"/>
    <p:sldId id="334" r:id="rId11"/>
    <p:sldId id="291" r:id="rId12"/>
    <p:sldId id="294" r:id="rId13"/>
    <p:sldId id="295" r:id="rId14"/>
    <p:sldId id="296" r:id="rId15"/>
    <p:sldId id="336" r:id="rId16"/>
    <p:sldId id="298" r:id="rId17"/>
    <p:sldId id="299" r:id="rId18"/>
    <p:sldId id="300" r:id="rId19"/>
    <p:sldId id="301" r:id="rId20"/>
    <p:sldId id="302" r:id="rId21"/>
    <p:sldId id="303" r:id="rId22"/>
    <p:sldId id="304" r:id="rId23"/>
    <p:sldId id="305" r:id="rId24"/>
    <p:sldId id="306" r:id="rId25"/>
    <p:sldId id="307" r:id="rId26"/>
    <p:sldId id="308" r:id="rId27"/>
    <p:sldId id="310" r:id="rId28"/>
    <p:sldId id="311" r:id="rId29"/>
    <p:sldId id="312" r:id="rId30"/>
    <p:sldId id="313" r:id="rId31"/>
    <p:sldId id="314" r:id="rId32"/>
    <p:sldId id="315" r:id="rId33"/>
    <p:sldId id="316" r:id="rId34"/>
    <p:sldId id="317" r:id="rId35"/>
    <p:sldId id="318" r:id="rId36"/>
    <p:sldId id="337" r:id="rId37"/>
    <p:sldId id="319" r:id="rId38"/>
    <p:sldId id="320" r:id="rId39"/>
    <p:sldId id="321" r:id="rId40"/>
    <p:sldId id="322" r:id="rId41"/>
    <p:sldId id="338" r:id="rId42"/>
    <p:sldId id="323" r:id="rId43"/>
    <p:sldId id="324" r:id="rId44"/>
    <p:sldId id="325" r:id="rId45"/>
    <p:sldId id="326" r:id="rId46"/>
    <p:sldId id="329" r:id="rId47"/>
    <p:sldId id="331" r:id="rId48"/>
    <p:sldId id="260" r:id="rId49"/>
    <p:sldId id="289" r:id="rId50"/>
    <p:sldId id="29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333"/>
            <p14:sldId id="334"/>
            <p14:sldId id="291"/>
            <p14:sldId id="294"/>
            <p14:sldId id="295"/>
            <p14:sldId id="296"/>
            <p14:sldId id="336"/>
            <p14:sldId id="298"/>
            <p14:sldId id="299"/>
            <p14:sldId id="300"/>
            <p14:sldId id="301"/>
            <p14:sldId id="302"/>
            <p14:sldId id="303"/>
            <p14:sldId id="304"/>
            <p14:sldId id="305"/>
            <p14:sldId id="306"/>
            <p14:sldId id="307"/>
            <p14:sldId id="308"/>
            <p14:sldId id="310"/>
            <p14:sldId id="311"/>
            <p14:sldId id="312"/>
            <p14:sldId id="313"/>
            <p14:sldId id="314"/>
            <p14:sldId id="315"/>
            <p14:sldId id="316"/>
            <p14:sldId id="317"/>
            <p14:sldId id="318"/>
            <p14:sldId id="337"/>
            <p14:sldId id="319"/>
            <p14:sldId id="320"/>
            <p14:sldId id="321"/>
            <p14:sldId id="322"/>
            <p14:sldId id="338"/>
            <p14:sldId id="323"/>
            <p14:sldId id="324"/>
            <p14:sldId id="325"/>
            <p14:sldId id="326"/>
            <p14:sldId id="329"/>
            <p14:sldId id="331"/>
            <p14:sldId id="260"/>
          </p14:sldIdLst>
        </p14:section>
        <p14:section name="Appendix: Image Descriptions for Unsighted Students" id="{5246AAD0-6037-4CD3-AD36-3BE050666DFF}">
          <p14:sldIdLst>
            <p14:sldId id="289"/>
            <p14:sldId id="29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DD9C3"/>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79359" autoAdjust="0"/>
  </p:normalViewPr>
  <p:slideViewPr>
    <p:cSldViewPr snapToGrid="0" showGuides="1">
      <p:cViewPr varScale="1">
        <p:scale>
          <a:sx n="90" d="100"/>
          <a:sy n="90" d="100"/>
        </p:scale>
        <p:origin x="900" y="90"/>
      </p:cViewPr>
      <p:guideLst>
        <p:guide pos="3264"/>
        <p:guide orient="horz" pos="2256"/>
        <p:guide pos="5640"/>
      </p:guideLst>
    </p:cSldViewPr>
  </p:slideViewPr>
  <p:outlineViewPr>
    <p:cViewPr>
      <p:scale>
        <a:sx n="33" d="100"/>
        <a:sy n="33" d="100"/>
      </p:scale>
      <p:origin x="0" y="312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commentAuthors" Target="commentAuthors.xml"/><Relationship Id="rId5" Type="http://schemas.openxmlformats.org/officeDocument/2006/relationships/slideMaster" Target="slideMasters/slideMaster5.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tableStyles" Target="tableStyle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266810150"/>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7644570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latin typeface="Calibri" panose="020F0502020204030204" pitchFamily="34" charset="0"/>
                <a:cs typeface="Calibri" panose="020F0502020204030204" pitchFamily="34" charset="0"/>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242800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793547373"/>
      </p:ext>
    </p:extLst>
  </p:cSld>
  <p:clrMap bg1="lt1" tx1="dk1" bg2="lt2" tx2="dk2" accent1="accent1" accent2="accent2" accent3="accent3" accent4="accent4" accent5="accent5" accent6="accent6" hlink="hlink" folHlink="folHlink"/>
  <p:sldLayoutIdLst>
    <p:sldLayoutId id="2147483706" r:id="rId1"/>
    <p:sldLayoutId id="2147483707"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9844377"/>
      </p:ext>
    </p:extLst>
  </p:cSld>
  <p:clrMap bg1="lt1" tx1="dk1" bg2="lt2" tx2="dk2" accent1="accent1" accent2="accent2" accent3="accent3" accent4="accent4" accent5="accent5" accent6="accent6" hlink="hlink" folHlink="folHlink"/>
  <p:sldLayoutIdLst>
    <p:sldLayoutId id="2147483710"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2160">
          <p15:clr>
            <a:srgbClr val="F26B43"/>
          </p15:clr>
        </p15:guide>
        <p15:guide id="13" pos="3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4.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8.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image" Target="../media/image13.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3.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2</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3"/>
            <a:ext cx="3544283" cy="731520"/>
          </a:xfrm>
        </p:spPr>
        <p:txBody>
          <a:bodyPr/>
          <a:lstStyle/>
          <a:p>
            <a:r>
              <a:rPr lang="en-US" sz="2000" b="1" dirty="0"/>
              <a:t>Competitiveness, Strategy, </a:t>
            </a:r>
            <a:br>
              <a:rPr lang="en-US" sz="2000" b="1" dirty="0"/>
            </a:br>
            <a:r>
              <a:rPr lang="en-US" sz="2000" b="1" dirty="0"/>
              <a:t>and Productivity</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Mission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Mission</a:t>
            </a:r>
            <a:endParaRPr lang="en-US" dirty="0"/>
          </a:p>
          <a:p>
            <a:pPr lvl="1"/>
            <a:r>
              <a:rPr lang="en-US" dirty="0"/>
              <a:t>The reason for an organization’s existence</a:t>
            </a:r>
          </a:p>
          <a:p>
            <a:r>
              <a:rPr lang="en-US" b="1" dirty="0"/>
              <a:t>Mission statement</a:t>
            </a:r>
          </a:p>
          <a:p>
            <a:pPr lvl="1"/>
            <a:r>
              <a:rPr lang="en-US" dirty="0"/>
              <a:t>States the purpose of the organization</a:t>
            </a:r>
          </a:p>
          <a:p>
            <a:pPr lvl="1"/>
            <a:r>
              <a:rPr lang="en-US" dirty="0"/>
              <a:t>The mission statement should answer the question of “What business are we in?”</a:t>
            </a:r>
          </a:p>
        </p:txBody>
      </p:sp>
    </p:spTree>
    <p:extLst>
      <p:ext uri="{BB962C8B-B14F-4D97-AF65-F5344CB8AC3E}">
        <p14:creationId xmlns:p14="http://schemas.microsoft.com/office/powerpoint/2010/main" val="1195918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solidFill>
                  <a:schemeClr val="tx1"/>
                </a:solidFill>
              </a:rPr>
              <a:t>Mission Statement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489397" y="1602540"/>
            <a:ext cx="7753082" cy="365760"/>
          </a:xfrm>
        </p:spPr>
        <p:txBody>
          <a:bodyPr/>
          <a:lstStyle/>
          <a:p>
            <a:r>
              <a:rPr lang="en-US" sz="2000" b="1" dirty="0">
                <a:solidFill>
                  <a:srgbClr val="006891"/>
                </a:solidFill>
              </a:rPr>
              <a:t>TABLE 2.1 </a:t>
            </a:r>
            <a:r>
              <a:rPr lang="en-US" sz="2000" dirty="0">
                <a:solidFill>
                  <a:srgbClr val="211D1E"/>
                </a:solidFill>
              </a:rPr>
              <a:t>Selected portions of company mission statements</a:t>
            </a: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2060919852"/>
              </p:ext>
            </p:extLst>
          </p:nvPr>
        </p:nvGraphicFramePr>
        <p:xfrm>
          <a:off x="611330" y="2201162"/>
          <a:ext cx="7921340" cy="2834640"/>
        </p:xfrm>
        <a:graphic>
          <a:graphicData uri="http://schemas.openxmlformats.org/drawingml/2006/table">
            <a:tbl>
              <a:tblPr firstRow="1" bandRow="1">
                <a:tableStyleId>{5C22544A-7EE6-4342-B048-85BDC9FD1C3A}</a:tableStyleId>
              </a:tblPr>
              <a:tblGrid>
                <a:gridCol w="1739820">
                  <a:extLst>
                    <a:ext uri="{9D8B030D-6E8A-4147-A177-3AD203B41FA5}">
                      <a16:colId xmlns:a16="http://schemas.microsoft.com/office/drawing/2014/main" val="20000"/>
                    </a:ext>
                  </a:extLst>
                </a:gridCol>
                <a:gridCol w="6181520">
                  <a:extLst>
                    <a:ext uri="{9D8B030D-6E8A-4147-A177-3AD203B41FA5}">
                      <a16:colId xmlns:a16="http://schemas.microsoft.com/office/drawing/2014/main" val="20001"/>
                    </a:ext>
                  </a:extLst>
                </a:gridCol>
              </a:tblGrid>
              <a:tr h="308882">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i="0" u="none" strike="noStrike" cap="none" normalizeH="0" baseline="0" dirty="0">
                          <a:ln>
                            <a:noFill/>
                          </a:ln>
                          <a:solidFill>
                            <a:srgbClr val="333333"/>
                          </a:solidFill>
                          <a:effectLst/>
                          <a:latin typeface="Arial" charset="0"/>
                        </a:rPr>
                        <a:t>Microsoft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dirty="0">
                          <a:ln>
                            <a:noFill/>
                          </a:ln>
                          <a:solidFill>
                            <a:srgbClr val="333333"/>
                          </a:solidFill>
                          <a:effectLst/>
                          <a:latin typeface="Arial" charset="0"/>
                        </a:rPr>
                        <a:t>To help people and businesses throughout the world to realize their full potential.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0"/>
                  </a:ext>
                </a:extLst>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i="0" u="none" strike="noStrike" cap="none" normalizeH="0" baseline="0" dirty="0">
                          <a:ln>
                            <a:noFill/>
                          </a:ln>
                          <a:solidFill>
                            <a:srgbClr val="333333"/>
                          </a:solidFill>
                          <a:effectLst/>
                          <a:latin typeface="Arial" charset="0"/>
                        </a:rPr>
                        <a:t>Verizon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dirty="0">
                          <a:ln>
                            <a:noFill/>
                          </a:ln>
                          <a:solidFill>
                            <a:srgbClr val="333333"/>
                          </a:solidFill>
                          <a:effectLst/>
                          <a:latin typeface="Arial" charset="0"/>
                        </a:rPr>
                        <a:t>To help people and businesses communicate with each other.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i="0" u="none" strike="noStrike" cap="none" normalizeH="0" baseline="0" dirty="0">
                          <a:ln>
                            <a:noFill/>
                          </a:ln>
                          <a:solidFill>
                            <a:srgbClr val="333333"/>
                          </a:solidFill>
                          <a:effectLst/>
                          <a:latin typeface="Arial" charset="0"/>
                        </a:rPr>
                        <a:t>Starbucks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dirty="0">
                          <a:ln>
                            <a:noFill/>
                          </a:ln>
                          <a:solidFill>
                            <a:srgbClr val="333333"/>
                          </a:solidFill>
                          <a:effectLst/>
                          <a:latin typeface="Arial" charset="0"/>
                        </a:rPr>
                        <a:t>To inspire and nurture the human spirit—one cup and one neighborhood at a 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1" i="0" u="none" strike="noStrike" cap="none" normalizeH="0" baseline="0" dirty="0">
                          <a:ln>
                            <a:noFill/>
                          </a:ln>
                          <a:solidFill>
                            <a:srgbClr val="333333"/>
                          </a:solidFill>
                          <a:effectLst/>
                          <a:latin typeface="Arial" charset="0"/>
                        </a:rPr>
                        <a:t>U.S. Dept. of Education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dirty="0">
                          <a:ln>
                            <a:noFill/>
                          </a:ln>
                          <a:solidFill>
                            <a:srgbClr val="333333"/>
                          </a:solidFill>
                          <a:effectLst/>
                          <a:latin typeface="Arial" charset="0"/>
                        </a:rPr>
                        <a:t>To promote student achievement and preparation for global competitiveness and fostering educational excellence and ensuring equal access.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22253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Goals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The mission statement serves as the basis for organizational goals</a:t>
            </a:r>
          </a:p>
          <a:p>
            <a:r>
              <a:rPr lang="en-US" b="1" dirty="0"/>
              <a:t>Goals</a:t>
            </a:r>
          </a:p>
          <a:p>
            <a:pPr lvl="1"/>
            <a:r>
              <a:rPr lang="en-US" dirty="0"/>
              <a:t>Provide detail and the scope of the mission</a:t>
            </a:r>
          </a:p>
          <a:p>
            <a:pPr lvl="2"/>
            <a:r>
              <a:rPr lang="en-US" dirty="0"/>
              <a:t>Goals can be viewed as organizational destinations</a:t>
            </a:r>
          </a:p>
          <a:p>
            <a:pPr lvl="1"/>
            <a:r>
              <a:rPr lang="en-US" dirty="0"/>
              <a:t>Goals serve as the basis for organizational strategies</a:t>
            </a:r>
          </a:p>
        </p:txBody>
      </p:sp>
    </p:spTree>
    <p:extLst>
      <p:ext uri="{BB962C8B-B14F-4D97-AF65-F5344CB8AC3E}">
        <p14:creationId xmlns:p14="http://schemas.microsoft.com/office/powerpoint/2010/main" val="672068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b="1" dirty="0"/>
              <a:t>Strategy</a:t>
            </a:r>
            <a:endParaRPr lang="en-US" dirty="0"/>
          </a:p>
          <a:p>
            <a:pPr lvl="1">
              <a:spcBef>
                <a:spcPts val="600"/>
              </a:spcBef>
            </a:pPr>
            <a:r>
              <a:rPr lang="en-US" dirty="0"/>
              <a:t>A plan for achieving organizational goals</a:t>
            </a:r>
          </a:p>
          <a:p>
            <a:pPr lvl="2">
              <a:spcBef>
                <a:spcPts val="600"/>
              </a:spcBef>
            </a:pPr>
            <a:r>
              <a:rPr lang="en-US" dirty="0"/>
              <a:t>Serves as a roadmap for reaching the organizational destinations</a:t>
            </a:r>
          </a:p>
          <a:p>
            <a:pPr lvl="1">
              <a:spcBef>
                <a:spcPts val="600"/>
              </a:spcBef>
            </a:pPr>
            <a:r>
              <a:rPr lang="en-US" dirty="0"/>
              <a:t>Organizations have</a:t>
            </a:r>
          </a:p>
          <a:p>
            <a:pPr lvl="2">
              <a:spcBef>
                <a:spcPts val="600"/>
              </a:spcBef>
            </a:pPr>
            <a:r>
              <a:rPr lang="en-US" i="1" dirty="0"/>
              <a:t>Organizational strategies</a:t>
            </a:r>
          </a:p>
          <a:p>
            <a:pPr marL="982800" lvl="3" indent="-284400">
              <a:spcBef>
                <a:spcPts val="600"/>
              </a:spcBef>
              <a:buFont typeface="Arial" pitchFamily="34" charset="0"/>
              <a:buChar char="•"/>
            </a:pPr>
            <a:r>
              <a:rPr lang="en-US" sz="1800" dirty="0"/>
              <a:t>Overall strategies that relate to the entire organization</a:t>
            </a:r>
          </a:p>
          <a:p>
            <a:pPr marL="982800" lvl="3" indent="-284400">
              <a:spcBef>
                <a:spcPts val="600"/>
              </a:spcBef>
              <a:buFont typeface="Arial" pitchFamily="34" charset="0"/>
              <a:buChar char="•"/>
            </a:pPr>
            <a:r>
              <a:rPr lang="en-US" sz="1800" dirty="0"/>
              <a:t>Support the achievement of organizational goals and mission</a:t>
            </a:r>
          </a:p>
          <a:p>
            <a:pPr lvl="2">
              <a:spcBef>
                <a:spcPts val="600"/>
              </a:spcBef>
            </a:pPr>
            <a:r>
              <a:rPr lang="en-US" i="1" dirty="0"/>
              <a:t>Functional level strategies</a:t>
            </a:r>
          </a:p>
          <a:p>
            <a:pPr marL="987552" lvl="3" indent="-285750">
              <a:spcBef>
                <a:spcPts val="600"/>
              </a:spcBef>
              <a:buFont typeface="Arial" panose="020B0604020202020204" pitchFamily="34" charset="0"/>
              <a:buChar char="•"/>
            </a:pPr>
            <a:r>
              <a:rPr lang="en-US" sz="1800" dirty="0"/>
              <a:t>Strategies that relate to each of the functional areas and that support achievement of the organizational strategy</a:t>
            </a:r>
          </a:p>
        </p:txBody>
      </p:sp>
    </p:spTree>
    <p:extLst>
      <p:ext uri="{BB962C8B-B14F-4D97-AF65-F5344CB8AC3E}">
        <p14:creationId xmlns:p14="http://schemas.microsoft.com/office/powerpoint/2010/main" val="1754070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Tactics and Operations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Tactics</a:t>
            </a:r>
          </a:p>
          <a:p>
            <a:pPr lvl="1"/>
            <a:r>
              <a:rPr lang="en-US" dirty="0"/>
              <a:t>The methods and actions taken to accomplish strategies</a:t>
            </a:r>
          </a:p>
          <a:p>
            <a:pPr lvl="1"/>
            <a:r>
              <a:rPr lang="en-US" dirty="0"/>
              <a:t>The “how to” part of the process</a:t>
            </a:r>
          </a:p>
          <a:p>
            <a:r>
              <a:rPr lang="en-US" b="1" dirty="0"/>
              <a:t>Operations</a:t>
            </a:r>
            <a:r>
              <a:rPr lang="en-US" dirty="0"/>
              <a:t> </a:t>
            </a:r>
          </a:p>
          <a:p>
            <a:pPr lvl="1"/>
            <a:r>
              <a:rPr lang="en-US" dirty="0"/>
              <a:t>The actual “doing” part of the process</a:t>
            </a:r>
          </a:p>
        </p:txBody>
      </p:sp>
    </p:spTree>
    <p:extLst>
      <p:ext uri="{BB962C8B-B14F-4D97-AF65-F5344CB8AC3E}">
        <p14:creationId xmlns:p14="http://schemas.microsoft.com/office/powerpoint/2010/main" val="4074978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Core Competencies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2">
                    <a:lumMod val="50000"/>
                  </a:schemeClr>
                </a:solidFill>
              </a:rPr>
              <a:t>Core competencies</a:t>
            </a:r>
            <a:endParaRPr lang="en-US" dirty="0">
              <a:solidFill>
                <a:schemeClr val="tx2">
                  <a:lumMod val="50000"/>
                </a:schemeClr>
              </a:solidFill>
            </a:endParaRPr>
          </a:p>
          <a:p>
            <a:pPr marL="0" lvl="1" indent="0">
              <a:buSzPct val="75000"/>
              <a:buNone/>
            </a:pPr>
            <a:r>
              <a:rPr lang="en-US" dirty="0">
                <a:solidFill>
                  <a:schemeClr val="tx1"/>
                </a:solidFill>
              </a:rPr>
              <a:t>The special attributes or abilities that give an organization a </a:t>
            </a:r>
            <a:r>
              <a:rPr lang="en-US" i="1" dirty="0">
                <a:solidFill>
                  <a:schemeClr val="tx1"/>
                </a:solidFill>
              </a:rPr>
              <a:t>competitive edge</a:t>
            </a:r>
          </a:p>
          <a:p>
            <a:pPr marL="347472" lvl="2" indent="-347472">
              <a:buSzPct val="75000"/>
            </a:pPr>
            <a:r>
              <a:rPr lang="en-US" sz="2400" dirty="0">
                <a:solidFill>
                  <a:schemeClr val="tx2">
                    <a:lumMod val="75000"/>
                  </a:schemeClr>
                </a:solidFill>
              </a:rPr>
              <a:t>To be effective, core competencies and strategies need to be aligned</a:t>
            </a:r>
          </a:p>
        </p:txBody>
      </p:sp>
    </p:spTree>
    <p:extLst>
      <p:ext uri="{BB962C8B-B14F-4D97-AF65-F5344CB8AC3E}">
        <p14:creationId xmlns:p14="http://schemas.microsoft.com/office/powerpoint/2010/main" val="2936991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Sample Operations 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graphicFrame>
        <p:nvGraphicFramePr>
          <p:cNvPr id="7" name="Group 3"/>
          <p:cNvGraphicFramePr>
            <a:graphicFrameLocks noGrp="1"/>
          </p:cNvGraphicFramePr>
          <p:nvPr>
            <p:ph idx="4294967295"/>
            <p:extLst>
              <p:ext uri="{D42A27DB-BD31-4B8C-83A1-F6EECF244321}">
                <p14:modId xmlns:p14="http://schemas.microsoft.com/office/powerpoint/2010/main" val="3403358054"/>
              </p:ext>
            </p:extLst>
          </p:nvPr>
        </p:nvGraphicFramePr>
        <p:xfrm>
          <a:off x="1293743" y="1192530"/>
          <a:ext cx="7086600" cy="5038344"/>
        </p:xfrm>
        <a:graphic>
          <a:graphicData uri="http://schemas.openxmlformats.org/drawingml/2006/table">
            <a:tbl>
              <a:tblPr firstRow="1" bandRow="1"/>
              <a:tblGrid>
                <a:gridCol w="1706033">
                  <a:extLst>
                    <a:ext uri="{9D8B030D-6E8A-4147-A177-3AD203B41FA5}">
                      <a16:colId xmlns:a16="http://schemas.microsoft.com/office/drawing/2014/main" val="20000"/>
                    </a:ext>
                  </a:extLst>
                </a:gridCol>
                <a:gridCol w="2256366">
                  <a:extLst>
                    <a:ext uri="{9D8B030D-6E8A-4147-A177-3AD203B41FA5}">
                      <a16:colId xmlns:a16="http://schemas.microsoft.com/office/drawing/2014/main" val="20001"/>
                    </a:ext>
                  </a:extLst>
                </a:gridCol>
                <a:gridCol w="3124201">
                  <a:extLst>
                    <a:ext uri="{9D8B030D-6E8A-4147-A177-3AD203B41FA5}">
                      <a16:colId xmlns:a16="http://schemas.microsoft.com/office/drawing/2014/main" val="20002"/>
                    </a:ext>
                  </a:extLst>
                </a:gridCol>
              </a:tblGrid>
              <a:tr h="4953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Organizational Strategy</a:t>
                      </a:r>
                    </a:p>
                  </a:txBody>
                  <a:tcPr marL="118982" marR="118982" anchor="b"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Operations Strategy</a:t>
                      </a:r>
                    </a:p>
                  </a:txBody>
                  <a:tcPr marL="118982" marR="118982"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Examples of Companies or Services</a:t>
                      </a:r>
                    </a:p>
                  </a:txBody>
                  <a:tcPr marL="118982" marR="118982" anchor="b"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extLst>
                  <a:ext uri="{0D108BD9-81ED-4DB2-BD59-A6C34878D82A}">
                    <a16:rowId xmlns:a16="http://schemas.microsoft.com/office/drawing/2014/main" val="10000"/>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Low Price</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Low cost</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U.S. first-class postage</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Wal-Mart</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1"/>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Responsiveness</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Short processing times</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On-time delivery</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McDonald’s restaurants</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FedEx</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2"/>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Differentiation:</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High Quality</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High performance design and/or high quality processing</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Consistent quality</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Sony TV</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Coca-Cola</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3"/>
                  </a:ext>
                </a:extLst>
              </a:tr>
              <a:tr h="4953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Differentiation:</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Newness</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Innovation</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3M, Apple</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4"/>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Differentiation:</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Variety</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Flexibility</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Volume</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Burger King (“Have it your way”)</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McDonald’s (“Buses Welcome”)</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5"/>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Differentiation:</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Service</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Superior customer service</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Disneyland</a:t>
                      </a:r>
                    </a:p>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IBM</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6"/>
                  </a:ext>
                </a:extLst>
              </a:tr>
              <a:tr h="52228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Differentiation:</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tx1"/>
                          </a:solidFill>
                          <a:effectLst/>
                          <a:latin typeface="Arial" charset="0"/>
                        </a:rPr>
                        <a:t>Location</a:t>
                      </a:r>
                    </a:p>
                  </a:txBody>
                  <a:tcPr marL="118982" marR="118982"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Convenience</a:t>
                      </a:r>
                    </a:p>
                  </a:txBody>
                  <a:tcPr marL="118982" marR="11898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Arial" charset="0"/>
                        </a:rPr>
                        <a:t>Supermarkets; mall stores</a:t>
                      </a:r>
                    </a:p>
                  </a:txBody>
                  <a:tcPr marL="118982" marR="118982"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561169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Strategy Formulation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3363" indent="-233363">
              <a:lnSpc>
                <a:spcPct val="90000"/>
              </a:lnSpc>
              <a:spcBef>
                <a:spcPts val="600"/>
              </a:spcBef>
            </a:pPr>
            <a:r>
              <a:rPr lang="en-US" dirty="0">
                <a:solidFill>
                  <a:schemeClr val="tx1"/>
                </a:solidFill>
              </a:rPr>
              <a:t>Effective strategy formulation requires taking into account:</a:t>
            </a:r>
          </a:p>
          <a:p>
            <a:pPr marL="342000" lvl="1">
              <a:lnSpc>
                <a:spcPct val="90000"/>
              </a:lnSpc>
              <a:spcBef>
                <a:spcPts val="600"/>
              </a:spcBef>
            </a:pPr>
            <a:r>
              <a:rPr lang="en-US" dirty="0">
                <a:solidFill>
                  <a:schemeClr val="tx1"/>
                </a:solidFill>
              </a:rPr>
              <a:t>Core competencies</a:t>
            </a:r>
          </a:p>
          <a:p>
            <a:pPr marL="342000" lvl="1">
              <a:lnSpc>
                <a:spcPct val="90000"/>
              </a:lnSpc>
              <a:spcBef>
                <a:spcPts val="600"/>
              </a:spcBef>
            </a:pPr>
            <a:r>
              <a:rPr lang="en-US" dirty="0">
                <a:solidFill>
                  <a:schemeClr val="tx1"/>
                </a:solidFill>
              </a:rPr>
              <a:t>Environmental scanning</a:t>
            </a:r>
          </a:p>
          <a:p>
            <a:pPr marL="648000" lvl="2">
              <a:lnSpc>
                <a:spcPct val="90000"/>
              </a:lnSpc>
              <a:spcBef>
                <a:spcPts val="600"/>
              </a:spcBef>
            </a:pPr>
            <a:r>
              <a:rPr lang="en-US" dirty="0">
                <a:solidFill>
                  <a:schemeClr val="tx1"/>
                </a:solidFill>
              </a:rPr>
              <a:t>SWOT: Strengths, Weaknesses, Opportunities, and Threats </a:t>
            </a:r>
          </a:p>
          <a:p>
            <a:pPr>
              <a:spcBef>
                <a:spcPts val="600"/>
              </a:spcBef>
            </a:pPr>
            <a:r>
              <a:rPr lang="en-US" dirty="0">
                <a:solidFill>
                  <a:schemeClr val="tx1"/>
                </a:solidFill>
              </a:rPr>
              <a:t>Successful strategy formulation also requires taking into account:</a:t>
            </a:r>
          </a:p>
          <a:p>
            <a:pPr marL="342000" lvl="1">
              <a:lnSpc>
                <a:spcPct val="90000"/>
              </a:lnSpc>
              <a:spcBef>
                <a:spcPts val="600"/>
              </a:spcBef>
            </a:pPr>
            <a:r>
              <a:rPr lang="en-US" dirty="0">
                <a:solidFill>
                  <a:schemeClr val="tx1"/>
                </a:solidFill>
              </a:rPr>
              <a:t>Order qualifiers</a:t>
            </a:r>
          </a:p>
          <a:p>
            <a:pPr marL="342000" lvl="1">
              <a:lnSpc>
                <a:spcPct val="90000"/>
              </a:lnSpc>
              <a:spcBef>
                <a:spcPts val="600"/>
              </a:spcBef>
            </a:pPr>
            <a:r>
              <a:rPr lang="en-US" dirty="0">
                <a:solidFill>
                  <a:schemeClr val="tx1"/>
                </a:solidFill>
              </a:rPr>
              <a:t>Order winners</a:t>
            </a:r>
          </a:p>
        </p:txBody>
      </p:sp>
    </p:spTree>
    <p:extLst>
      <p:ext uri="{BB962C8B-B14F-4D97-AF65-F5344CB8AC3E}">
        <p14:creationId xmlns:p14="http://schemas.microsoft.com/office/powerpoint/2010/main" val="1325263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Strategy Formulation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Order qualifiers </a:t>
            </a:r>
          </a:p>
          <a:p>
            <a:pPr lvl="1"/>
            <a:r>
              <a:rPr lang="en-US" dirty="0">
                <a:solidFill>
                  <a:schemeClr val="tx1"/>
                </a:solidFill>
              </a:rPr>
              <a:t>Characteristics that customers perceive as minimum standards of acceptability for a product or service to be considered as a potential for purchase</a:t>
            </a:r>
          </a:p>
          <a:p>
            <a:pPr>
              <a:spcBef>
                <a:spcPts val="800"/>
              </a:spcBef>
            </a:pPr>
            <a:r>
              <a:rPr lang="en-US" b="1" dirty="0">
                <a:solidFill>
                  <a:schemeClr val="tx1"/>
                </a:solidFill>
              </a:rPr>
              <a:t>Order winners</a:t>
            </a:r>
          </a:p>
          <a:p>
            <a:pPr lvl="1"/>
            <a:r>
              <a:rPr lang="en-US" dirty="0">
                <a:solidFill>
                  <a:schemeClr val="tx1"/>
                </a:solidFill>
              </a:rPr>
              <a:t>Characteristics of an organization’s goods or services that cause it to be perceived as better than the competition</a:t>
            </a:r>
          </a:p>
        </p:txBody>
      </p:sp>
    </p:spTree>
    <p:extLst>
      <p:ext uri="{BB962C8B-B14F-4D97-AF65-F5344CB8AC3E}">
        <p14:creationId xmlns:p14="http://schemas.microsoft.com/office/powerpoint/2010/main" val="306812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Environmental Scanning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3363" indent="-233363"/>
            <a:r>
              <a:rPr lang="en-US" dirty="0">
                <a:solidFill>
                  <a:schemeClr val="tx1"/>
                </a:solidFill>
              </a:rPr>
              <a:t>Environmental scanning is necessary to identify</a:t>
            </a:r>
          </a:p>
          <a:p>
            <a:pPr marL="347472" lvl="1"/>
            <a:r>
              <a:rPr lang="en-US" dirty="0">
                <a:solidFill>
                  <a:schemeClr val="tx1"/>
                </a:solidFill>
              </a:rPr>
              <a:t>Internal factors</a:t>
            </a:r>
          </a:p>
          <a:p>
            <a:pPr lvl="2"/>
            <a:r>
              <a:rPr lang="en-US" dirty="0">
                <a:solidFill>
                  <a:schemeClr val="tx1"/>
                </a:solidFill>
              </a:rPr>
              <a:t>Strengths and weaknesses</a:t>
            </a:r>
          </a:p>
          <a:p>
            <a:pPr marL="347472" lvl="1"/>
            <a:r>
              <a:rPr lang="en-US" dirty="0">
                <a:solidFill>
                  <a:schemeClr val="tx1"/>
                </a:solidFill>
              </a:rPr>
              <a:t>External factors</a:t>
            </a:r>
          </a:p>
          <a:p>
            <a:pPr lvl="2"/>
            <a:r>
              <a:rPr lang="en-US" dirty="0">
                <a:solidFill>
                  <a:schemeClr val="tx1"/>
                </a:solidFill>
              </a:rPr>
              <a:t>Opportunities and threats</a:t>
            </a:r>
          </a:p>
        </p:txBody>
      </p:sp>
    </p:spTree>
    <p:extLst>
      <p:ext uri="{BB962C8B-B14F-4D97-AF65-F5344CB8AC3E}">
        <p14:creationId xmlns:p14="http://schemas.microsoft.com/office/powerpoint/2010/main" val="1508369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2: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914400" lvl="1" indent="-914400">
              <a:spcBef>
                <a:spcPts val="600"/>
              </a:spcBef>
              <a:spcAft>
                <a:spcPts val="600"/>
              </a:spcAft>
              <a:buNone/>
            </a:pPr>
            <a:r>
              <a:rPr lang="en-US" sz="2000" dirty="0"/>
              <a:t>You should be able to:</a:t>
            </a:r>
          </a:p>
          <a:p>
            <a:pPr marL="1005840" lvl="1" indent="-1005840">
              <a:spcBef>
                <a:spcPts val="600"/>
              </a:spcBef>
              <a:spcAft>
                <a:spcPts val="600"/>
              </a:spcAft>
              <a:buNone/>
            </a:pPr>
            <a:r>
              <a:rPr lang="en-US" sz="2000" dirty="0"/>
              <a:t>LO 2.1	List several ways that business organizations compete</a:t>
            </a:r>
          </a:p>
          <a:p>
            <a:pPr marL="1005840" lvl="1" indent="-1005840">
              <a:spcBef>
                <a:spcPts val="600"/>
              </a:spcBef>
              <a:spcAft>
                <a:spcPts val="600"/>
              </a:spcAft>
              <a:buNone/>
            </a:pPr>
            <a:r>
              <a:rPr lang="en-US" sz="2000" dirty="0"/>
              <a:t>LO 2.2	Name several reasons that business organizations fail</a:t>
            </a:r>
          </a:p>
          <a:p>
            <a:pPr marL="1005840" lvl="1" indent="-1005840">
              <a:spcBef>
                <a:spcPts val="600"/>
              </a:spcBef>
              <a:spcAft>
                <a:spcPts val="600"/>
              </a:spcAft>
              <a:buNone/>
            </a:pPr>
            <a:r>
              <a:rPr lang="en-US" sz="2000" dirty="0"/>
              <a:t>LO 2.3	Define the terms </a:t>
            </a:r>
            <a:r>
              <a:rPr lang="en-US" sz="2000" i="1" dirty="0"/>
              <a:t>mission</a:t>
            </a:r>
            <a:r>
              <a:rPr lang="en-US" sz="2000" dirty="0"/>
              <a:t> and </a:t>
            </a:r>
            <a:r>
              <a:rPr lang="en-US" sz="2000" i="1" dirty="0"/>
              <a:t>strategy</a:t>
            </a:r>
            <a:r>
              <a:rPr lang="en-US" sz="2000" dirty="0"/>
              <a:t> and explain why they are important</a:t>
            </a:r>
          </a:p>
          <a:p>
            <a:pPr marL="1005840" lvl="1" indent="-1005840">
              <a:spcBef>
                <a:spcPts val="600"/>
              </a:spcBef>
              <a:spcAft>
                <a:spcPts val="600"/>
              </a:spcAft>
              <a:buNone/>
            </a:pPr>
            <a:r>
              <a:rPr lang="en-US" sz="2000" dirty="0"/>
              <a:t>LO 2.4	Discuss and compare organization strategy and operations strategy and explain why it is important to link the two</a:t>
            </a:r>
          </a:p>
          <a:p>
            <a:pPr marL="1005840" lvl="1" indent="-1005840">
              <a:spcBef>
                <a:spcPts val="600"/>
              </a:spcBef>
              <a:spcAft>
                <a:spcPts val="600"/>
              </a:spcAft>
              <a:buNone/>
            </a:pPr>
            <a:r>
              <a:rPr lang="en-US" sz="2000" dirty="0"/>
              <a:t>LO 2.5	Describe and give examples of time-based strategies</a:t>
            </a:r>
          </a:p>
          <a:p>
            <a:pPr marL="1005840" lvl="1" indent="-1005840">
              <a:spcBef>
                <a:spcPts val="600"/>
              </a:spcBef>
              <a:spcAft>
                <a:spcPts val="600"/>
              </a:spcAft>
              <a:buNone/>
            </a:pPr>
            <a:r>
              <a:rPr lang="en-US" sz="2000" dirty="0"/>
              <a:t>LO 2.6	Define the term </a:t>
            </a:r>
            <a:r>
              <a:rPr lang="en-US" sz="2000" i="1" dirty="0"/>
              <a:t>productivity</a:t>
            </a:r>
            <a:r>
              <a:rPr lang="en-US" sz="2000" dirty="0"/>
              <a:t> and explain why it is important to organizations and to countries</a:t>
            </a:r>
          </a:p>
          <a:p>
            <a:pPr marL="1005840" lvl="1" indent="-1005840">
              <a:spcBef>
                <a:spcPts val="600"/>
              </a:spcBef>
              <a:spcAft>
                <a:spcPts val="600"/>
              </a:spcAft>
              <a:buNone/>
            </a:pPr>
            <a:r>
              <a:rPr lang="en-US" sz="2000" dirty="0"/>
              <a:t>LO 2.7	Describe several factors that affect productivity</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Key External Factors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spcBef>
                <a:spcPts val="600"/>
              </a:spcBef>
              <a:buFont typeface="+mj-lt"/>
              <a:buAutoNum type="arabicPeriod"/>
            </a:pPr>
            <a:r>
              <a:rPr lang="en-US" dirty="0">
                <a:solidFill>
                  <a:schemeClr val="tx1"/>
                </a:solidFill>
              </a:rPr>
              <a:t>Economic conditions</a:t>
            </a:r>
          </a:p>
          <a:p>
            <a:pPr marL="457200" indent="-457200">
              <a:spcBef>
                <a:spcPts val="600"/>
              </a:spcBef>
              <a:buFont typeface="+mj-lt"/>
              <a:buAutoNum type="arabicPeriod"/>
            </a:pPr>
            <a:r>
              <a:rPr lang="en-US" dirty="0">
                <a:solidFill>
                  <a:schemeClr val="tx1"/>
                </a:solidFill>
              </a:rPr>
              <a:t>Political conditions</a:t>
            </a:r>
          </a:p>
          <a:p>
            <a:pPr marL="457200" indent="-457200">
              <a:spcBef>
                <a:spcPts val="600"/>
              </a:spcBef>
              <a:buFont typeface="+mj-lt"/>
              <a:buAutoNum type="arabicPeriod"/>
            </a:pPr>
            <a:r>
              <a:rPr lang="en-US" dirty="0">
                <a:solidFill>
                  <a:schemeClr val="tx1"/>
                </a:solidFill>
              </a:rPr>
              <a:t>Legal environment</a:t>
            </a:r>
          </a:p>
          <a:p>
            <a:pPr marL="457200" indent="-457200">
              <a:spcBef>
                <a:spcPts val="600"/>
              </a:spcBef>
              <a:buFont typeface="+mj-lt"/>
              <a:buAutoNum type="arabicPeriod"/>
            </a:pPr>
            <a:r>
              <a:rPr lang="en-US" dirty="0">
                <a:solidFill>
                  <a:schemeClr val="tx1"/>
                </a:solidFill>
              </a:rPr>
              <a:t>Technology</a:t>
            </a:r>
          </a:p>
          <a:p>
            <a:pPr marL="457200" indent="-457200">
              <a:spcBef>
                <a:spcPts val="600"/>
              </a:spcBef>
              <a:buFont typeface="+mj-lt"/>
              <a:buAutoNum type="arabicPeriod"/>
            </a:pPr>
            <a:r>
              <a:rPr lang="en-US" dirty="0">
                <a:solidFill>
                  <a:schemeClr val="tx1"/>
                </a:solidFill>
              </a:rPr>
              <a:t>Competition</a:t>
            </a:r>
          </a:p>
          <a:p>
            <a:pPr marL="457200" indent="-457200">
              <a:spcBef>
                <a:spcPts val="600"/>
              </a:spcBef>
              <a:buFont typeface="+mj-lt"/>
              <a:buAutoNum type="arabicPeriod"/>
            </a:pPr>
            <a:r>
              <a:rPr lang="en-US" dirty="0">
                <a:solidFill>
                  <a:schemeClr val="tx1"/>
                </a:solidFill>
              </a:rPr>
              <a:t>Customers</a:t>
            </a:r>
          </a:p>
          <a:p>
            <a:pPr marL="457200" indent="-457200">
              <a:spcBef>
                <a:spcPts val="600"/>
              </a:spcBef>
              <a:buFont typeface="+mj-lt"/>
              <a:buAutoNum type="arabicPeriod"/>
            </a:pPr>
            <a:r>
              <a:rPr lang="en-US" dirty="0">
                <a:solidFill>
                  <a:schemeClr val="tx1"/>
                </a:solidFill>
              </a:rPr>
              <a:t>Suppliers</a:t>
            </a:r>
          </a:p>
          <a:p>
            <a:pPr marL="457200" indent="-457200">
              <a:spcBef>
                <a:spcPts val="600"/>
              </a:spcBef>
              <a:buFont typeface="+mj-lt"/>
              <a:buAutoNum type="arabicPeriod"/>
            </a:pPr>
            <a:r>
              <a:rPr lang="en-US" dirty="0">
                <a:solidFill>
                  <a:schemeClr val="tx1"/>
                </a:solidFill>
              </a:rPr>
              <a:t>Markets</a:t>
            </a:r>
          </a:p>
        </p:txBody>
      </p:sp>
    </p:spTree>
    <p:extLst>
      <p:ext uri="{BB962C8B-B14F-4D97-AF65-F5344CB8AC3E}">
        <p14:creationId xmlns:p14="http://schemas.microsoft.com/office/powerpoint/2010/main" val="1937415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Key Internal Factors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2.4</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4761234"/>
          </a:xfrm>
        </p:spPr>
        <p:txBody>
          <a:bodyPr/>
          <a:lstStyle/>
          <a:p>
            <a:pPr marL="457200" indent="-457200">
              <a:spcBef>
                <a:spcPts val="600"/>
              </a:spcBef>
              <a:buFont typeface="+mj-lt"/>
              <a:buAutoNum type="arabicPeriod"/>
            </a:pPr>
            <a:r>
              <a:rPr lang="en-US" dirty="0">
                <a:solidFill>
                  <a:schemeClr val="tx1"/>
                </a:solidFill>
              </a:rPr>
              <a:t>Human resources</a:t>
            </a:r>
          </a:p>
          <a:p>
            <a:pPr marL="457200" indent="-457200">
              <a:spcBef>
                <a:spcPts val="600"/>
              </a:spcBef>
              <a:buFont typeface="+mj-lt"/>
              <a:buAutoNum type="arabicPeriod"/>
            </a:pPr>
            <a:r>
              <a:rPr lang="en-US" dirty="0">
                <a:solidFill>
                  <a:schemeClr val="tx1"/>
                </a:solidFill>
              </a:rPr>
              <a:t>Facilities and equipment</a:t>
            </a:r>
          </a:p>
          <a:p>
            <a:pPr marL="457200" indent="-457200">
              <a:spcBef>
                <a:spcPts val="600"/>
              </a:spcBef>
              <a:buFont typeface="+mj-lt"/>
              <a:buAutoNum type="arabicPeriod"/>
            </a:pPr>
            <a:r>
              <a:rPr lang="en-US" dirty="0">
                <a:solidFill>
                  <a:schemeClr val="tx1"/>
                </a:solidFill>
              </a:rPr>
              <a:t>Financial resources</a:t>
            </a:r>
          </a:p>
          <a:p>
            <a:pPr marL="457200" indent="-457200">
              <a:spcBef>
                <a:spcPts val="600"/>
              </a:spcBef>
              <a:buFont typeface="+mj-lt"/>
              <a:buAutoNum type="arabicPeriod"/>
            </a:pPr>
            <a:r>
              <a:rPr lang="en-US" dirty="0">
                <a:solidFill>
                  <a:schemeClr val="tx1"/>
                </a:solidFill>
              </a:rPr>
              <a:t>Customers</a:t>
            </a:r>
          </a:p>
          <a:p>
            <a:pPr marL="457200" indent="-457200">
              <a:spcBef>
                <a:spcPts val="600"/>
              </a:spcBef>
              <a:buFont typeface="+mj-lt"/>
              <a:buAutoNum type="arabicPeriod"/>
            </a:pPr>
            <a:r>
              <a:rPr lang="en-US" dirty="0">
                <a:solidFill>
                  <a:schemeClr val="tx1"/>
                </a:solidFill>
              </a:rPr>
              <a:t>Products and services</a:t>
            </a:r>
          </a:p>
          <a:p>
            <a:pPr marL="457200" indent="-457200">
              <a:spcBef>
                <a:spcPts val="600"/>
              </a:spcBef>
              <a:buFont typeface="+mj-lt"/>
              <a:buAutoNum type="arabicPeriod"/>
            </a:pPr>
            <a:r>
              <a:rPr lang="en-US" dirty="0">
                <a:solidFill>
                  <a:schemeClr val="tx1"/>
                </a:solidFill>
              </a:rPr>
              <a:t>Technology</a:t>
            </a:r>
          </a:p>
          <a:p>
            <a:pPr marL="457200" indent="-457200">
              <a:spcBef>
                <a:spcPts val="600"/>
              </a:spcBef>
              <a:buFont typeface="+mj-lt"/>
              <a:buAutoNum type="arabicPeriod"/>
            </a:pPr>
            <a:r>
              <a:rPr lang="en-US" dirty="0">
                <a:solidFill>
                  <a:schemeClr val="tx1"/>
                </a:solidFill>
              </a:rPr>
              <a:t>Other</a:t>
            </a:r>
          </a:p>
        </p:txBody>
      </p:sp>
    </p:spTree>
    <p:extLst>
      <p:ext uri="{BB962C8B-B14F-4D97-AF65-F5344CB8AC3E}">
        <p14:creationId xmlns:p14="http://schemas.microsoft.com/office/powerpoint/2010/main" val="4209690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Mission and 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1"/>
                </a:solidFill>
              </a:rPr>
              <a:t>Supply Chain Strategy</a:t>
            </a:r>
          </a:p>
          <a:p>
            <a:pPr lvl="1"/>
            <a:r>
              <a:rPr lang="en-US" dirty="0">
                <a:solidFill>
                  <a:schemeClr val="tx1"/>
                </a:solidFill>
              </a:rPr>
              <a:t>How the organization should work with suppliers and policies relating to customer relationships and sustainability </a:t>
            </a:r>
          </a:p>
          <a:p>
            <a:r>
              <a:rPr lang="en-US" b="1" dirty="0">
                <a:solidFill>
                  <a:schemeClr val="tx1"/>
                </a:solidFill>
              </a:rPr>
              <a:t>Sustainability Strategy</a:t>
            </a:r>
          </a:p>
          <a:p>
            <a:pPr lvl="1"/>
            <a:r>
              <a:rPr lang="en-US" dirty="0">
                <a:solidFill>
                  <a:schemeClr val="tx1"/>
                </a:solidFill>
              </a:rPr>
              <a:t>Work with governmental regulations and interest groups to achieve sustainability goals</a:t>
            </a:r>
          </a:p>
          <a:p>
            <a:r>
              <a:rPr lang="en-US" b="1" dirty="0">
                <a:solidFill>
                  <a:schemeClr val="tx1"/>
                </a:solidFill>
              </a:rPr>
              <a:t>Global Strategy</a:t>
            </a:r>
          </a:p>
          <a:p>
            <a:pPr lvl="1"/>
            <a:r>
              <a:rPr lang="en-US" dirty="0">
                <a:solidFill>
                  <a:schemeClr val="tx1"/>
                </a:solidFill>
              </a:rPr>
              <a:t>Work with international suppliers/producers and also with countries where the products and services are sold</a:t>
            </a:r>
          </a:p>
        </p:txBody>
      </p:sp>
    </p:spTree>
    <p:extLst>
      <p:ext uri="{BB962C8B-B14F-4D97-AF65-F5344CB8AC3E}">
        <p14:creationId xmlns:p14="http://schemas.microsoft.com/office/powerpoint/2010/main" val="1738964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Operations Strategy</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914400" cy="365760"/>
          </a:xfrm>
        </p:spPr>
        <p:txBody>
          <a:bodyPr/>
          <a:lstStyle/>
          <a:p>
            <a:pPr lvl="0"/>
            <a:r>
              <a:rPr lang="en-US" sz="1800" b="1" dirty="0">
                <a:solidFill>
                  <a:srgbClr val="000000"/>
                </a:solidFill>
              </a:rPr>
              <a:t>LO 2.4</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4700022"/>
          </a:xfrm>
        </p:spPr>
        <p:txBody>
          <a:bodyPr/>
          <a:lstStyle/>
          <a:p>
            <a:pPr marL="233363" indent="-233363"/>
            <a:r>
              <a:rPr lang="en-US" b="1" dirty="0">
                <a:solidFill>
                  <a:schemeClr val="tx1"/>
                </a:solidFill>
              </a:rPr>
              <a:t>Operations strategy</a:t>
            </a:r>
            <a:r>
              <a:rPr lang="en-US" dirty="0">
                <a:solidFill>
                  <a:schemeClr val="tx1"/>
                </a:solidFill>
              </a:rPr>
              <a:t> </a:t>
            </a:r>
          </a:p>
          <a:p>
            <a:pPr marL="342000" lvl="1" indent="-285750"/>
            <a:r>
              <a:rPr lang="en-US" dirty="0">
                <a:solidFill>
                  <a:schemeClr val="tx1"/>
                </a:solidFill>
              </a:rPr>
              <a:t>The approach, consistent with organization strategy, that is used to guide the operations function</a:t>
            </a:r>
          </a:p>
        </p:txBody>
      </p:sp>
    </p:spTree>
    <p:extLst>
      <p:ext uri="{BB962C8B-B14F-4D97-AF65-F5344CB8AC3E}">
        <p14:creationId xmlns:p14="http://schemas.microsoft.com/office/powerpoint/2010/main" val="2994233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Strategic OM Decision Areas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2.4</a:t>
            </a:r>
          </a:p>
        </p:txBody>
      </p:sp>
      <p:graphicFrame>
        <p:nvGraphicFramePr>
          <p:cNvPr id="11" name="Group 3"/>
          <p:cNvGraphicFramePr>
            <a:graphicFrameLocks noGrp="1"/>
          </p:cNvGraphicFramePr>
          <p:nvPr>
            <p:extLst>
              <p:ext uri="{D42A27DB-BD31-4B8C-83A1-F6EECF244321}">
                <p14:modId xmlns:p14="http://schemas.microsoft.com/office/powerpoint/2010/main" val="3767717129"/>
              </p:ext>
            </p:extLst>
          </p:nvPr>
        </p:nvGraphicFramePr>
        <p:xfrm>
          <a:off x="796607" y="1473542"/>
          <a:ext cx="7550785" cy="4267200"/>
        </p:xfrm>
        <a:graphic>
          <a:graphicData uri="http://schemas.openxmlformats.org/drawingml/2006/table">
            <a:tbl>
              <a:tblPr firstRow="1" bandRow="1"/>
              <a:tblGrid>
                <a:gridCol w="2651760">
                  <a:extLst>
                    <a:ext uri="{9D8B030D-6E8A-4147-A177-3AD203B41FA5}">
                      <a16:colId xmlns:a16="http://schemas.microsoft.com/office/drawing/2014/main" val="20000"/>
                    </a:ext>
                  </a:extLst>
                </a:gridCol>
                <a:gridCol w="4899025">
                  <a:extLst>
                    <a:ext uri="{9D8B030D-6E8A-4147-A177-3AD203B41FA5}">
                      <a16:colId xmlns:a16="http://schemas.microsoft.com/office/drawing/2014/main" val="20001"/>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Decision Area</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What the Decisions Affect</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75000"/>
                      </a:schemeClr>
                    </a:solidFill>
                  </a:tcPr>
                </a:tc>
                <a:extLst>
                  <a:ext uri="{0D108BD9-81ED-4DB2-BD59-A6C34878D82A}">
                    <a16:rowId xmlns:a16="http://schemas.microsoft.com/office/drawing/2014/main" val="10000"/>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Product and service design</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quality, liability, and environmental issues</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1"/>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Capacity</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 structure, flexibility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2"/>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Process selection and layout</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flexibility, skill level needed, capacity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3"/>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Work design</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Quality of work life, employee safety, productivity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4"/>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Location</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visibility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5"/>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Quality</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Ability to meet or exceed customer expectations</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6"/>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Inventory</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shortages</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7"/>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Maintenance</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equipment reliability, productivity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8"/>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Scheduling</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Flexibility, efficiency</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09"/>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Supply chains</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quality, agility, shortages, vendor relations</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10"/>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Projects</a:t>
                      </a:r>
                    </a:p>
                  </a:txBody>
                  <a:tcPr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chemeClr val="tx1"/>
                          </a:solidFill>
                          <a:effectLst/>
                          <a:latin typeface="Arial" charset="0"/>
                        </a:rPr>
                        <a:t>Costs, new products, services, or operating systems</a:t>
                      </a:r>
                    </a:p>
                  </a:txBody>
                  <a:tcPr horzOverflow="overflow">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2">
                        <a:lumMod val="90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8533461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Quality-Based Strategies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2.4</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4673517"/>
          </a:xfrm>
        </p:spPr>
        <p:txBody>
          <a:bodyPr/>
          <a:lstStyle/>
          <a:p>
            <a:r>
              <a:rPr lang="en-US" b="1" dirty="0"/>
              <a:t>Quality-based strategy</a:t>
            </a:r>
          </a:p>
          <a:p>
            <a:pPr lvl="1"/>
            <a:r>
              <a:rPr lang="en-US" dirty="0"/>
              <a:t>Strategy that focuses on quality in all phases of an organization</a:t>
            </a:r>
          </a:p>
          <a:p>
            <a:pPr lvl="2"/>
            <a:r>
              <a:rPr lang="en-US" dirty="0"/>
              <a:t>Pursuit of such a strategy is rooted in a number of factors:</a:t>
            </a:r>
          </a:p>
          <a:p>
            <a:pPr marL="973138" lvl="3" indent="-339725"/>
            <a:r>
              <a:rPr lang="en-US" sz="1800" dirty="0"/>
              <a:t>Trying to overcome a poor quality reputation</a:t>
            </a:r>
          </a:p>
          <a:p>
            <a:pPr marL="973138" lvl="3" indent="-339725"/>
            <a:r>
              <a:rPr lang="en-US" sz="1800" dirty="0"/>
              <a:t>Desire to maintain a quality image</a:t>
            </a:r>
          </a:p>
          <a:p>
            <a:pPr marL="973138" lvl="3" indent="-339725"/>
            <a:r>
              <a:rPr lang="en-US" sz="1800" dirty="0"/>
              <a:t>A desire to catch up with the competition</a:t>
            </a:r>
          </a:p>
          <a:p>
            <a:pPr marL="973138" lvl="3" indent="-339725"/>
            <a:r>
              <a:rPr lang="en-US" sz="1800" dirty="0"/>
              <a:t>A part of a cost reduction strategy</a:t>
            </a:r>
          </a:p>
        </p:txBody>
      </p:sp>
    </p:spTree>
    <p:extLst>
      <p:ext uri="{BB962C8B-B14F-4D97-AF65-F5344CB8AC3E}">
        <p14:creationId xmlns:p14="http://schemas.microsoft.com/office/powerpoint/2010/main" val="1851543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Time-Based Strategies</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2.5</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9"/>
            <a:ext cx="8458200" cy="4739778"/>
          </a:xfrm>
        </p:spPr>
        <p:txBody>
          <a:bodyPr/>
          <a:lstStyle/>
          <a:p>
            <a:r>
              <a:rPr lang="en-US" b="1" dirty="0"/>
              <a:t>Time-based strategies</a:t>
            </a:r>
          </a:p>
          <a:p>
            <a:pPr lvl="1"/>
            <a:r>
              <a:rPr lang="en-US" dirty="0"/>
              <a:t>Strategies that focus on the reduction of time needed to accomplish tasks</a:t>
            </a:r>
          </a:p>
          <a:p>
            <a:pPr lvl="2"/>
            <a:r>
              <a:rPr lang="en-US" dirty="0"/>
              <a:t>It is believed that by reducing time, costs are lower, quality is higher, productivity is higher, time-to-market is faster, and customer service is improved</a:t>
            </a:r>
          </a:p>
        </p:txBody>
      </p:sp>
    </p:spTree>
    <p:extLst>
      <p:ext uri="{BB962C8B-B14F-4D97-AF65-F5344CB8AC3E}">
        <p14:creationId xmlns:p14="http://schemas.microsoft.com/office/powerpoint/2010/main" val="1314849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9EAB4-A0FA-423D-8142-561957039139}"/>
              </a:ext>
            </a:extLst>
          </p:cNvPr>
          <p:cNvSpPr>
            <a:spLocks noGrp="1"/>
          </p:cNvSpPr>
          <p:nvPr>
            <p:ph type="title"/>
          </p:nvPr>
        </p:nvSpPr>
        <p:spPr/>
        <p:txBody>
          <a:bodyPr/>
          <a:lstStyle/>
          <a:p>
            <a:r>
              <a:rPr lang="en-US" dirty="0"/>
              <a:t>Time-Based Strategies (cont.)</a:t>
            </a:r>
            <a:endParaRPr lang="en-IN" sz="1200" dirty="0"/>
          </a:p>
        </p:txBody>
      </p:sp>
      <p:sp>
        <p:nvSpPr>
          <p:cNvPr id="3" name="Content Placeholder 2">
            <a:extLst>
              <a:ext uri="{FF2B5EF4-FFF2-40B4-BE49-F238E27FC236}">
                <a16:creationId xmlns:a16="http://schemas.microsoft.com/office/drawing/2014/main" id="{2FF6F7AB-E856-4C80-97BA-70831CFAAEC9}"/>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2.5</a:t>
            </a:r>
          </a:p>
        </p:txBody>
      </p:sp>
      <p:sp>
        <p:nvSpPr>
          <p:cNvPr id="4" name="Content Placeholder 3">
            <a:extLst>
              <a:ext uri="{FF2B5EF4-FFF2-40B4-BE49-F238E27FC236}">
                <a16:creationId xmlns:a16="http://schemas.microsoft.com/office/drawing/2014/main" id="{FD7BF064-54B6-448C-BCF8-3FC0AD95B171}"/>
              </a:ext>
            </a:extLst>
          </p:cNvPr>
          <p:cNvSpPr>
            <a:spLocks noGrp="1"/>
          </p:cNvSpPr>
          <p:nvPr>
            <p:ph sz="quarter" idx="14"/>
          </p:nvPr>
        </p:nvSpPr>
        <p:spPr>
          <a:xfrm>
            <a:off x="342901" y="1276708"/>
            <a:ext cx="8458200" cy="4790263"/>
          </a:xfrm>
        </p:spPr>
        <p:txBody>
          <a:bodyPr/>
          <a:lstStyle/>
          <a:p>
            <a:r>
              <a:rPr lang="en-US" dirty="0"/>
              <a:t>Areas where organizations have achieved time reductions:</a:t>
            </a:r>
          </a:p>
          <a:p>
            <a:pPr lvl="1"/>
            <a:r>
              <a:rPr lang="en-US" dirty="0"/>
              <a:t>Planning time</a:t>
            </a:r>
          </a:p>
          <a:p>
            <a:pPr lvl="1"/>
            <a:r>
              <a:rPr lang="en-US" dirty="0"/>
              <a:t>Product/service design time</a:t>
            </a:r>
          </a:p>
          <a:p>
            <a:pPr lvl="1"/>
            <a:r>
              <a:rPr lang="en-US" dirty="0"/>
              <a:t>Processing time</a:t>
            </a:r>
          </a:p>
          <a:p>
            <a:pPr lvl="1"/>
            <a:r>
              <a:rPr lang="en-US" dirty="0"/>
              <a:t>Changeover time</a:t>
            </a:r>
          </a:p>
          <a:p>
            <a:pPr lvl="1"/>
            <a:r>
              <a:rPr lang="en-US" dirty="0"/>
              <a:t>Delivery time</a:t>
            </a:r>
          </a:p>
          <a:p>
            <a:pPr lvl="1"/>
            <a:r>
              <a:rPr lang="en-US" dirty="0"/>
              <a:t>Response time for complaints</a:t>
            </a:r>
          </a:p>
        </p:txBody>
      </p:sp>
    </p:spTree>
    <p:extLst>
      <p:ext uri="{BB962C8B-B14F-4D97-AF65-F5344CB8AC3E}">
        <p14:creationId xmlns:p14="http://schemas.microsoft.com/office/powerpoint/2010/main" val="2681904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Agile Operations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340320"/>
          </a:xfrm>
        </p:spPr>
        <p:txBody>
          <a:bodyPr/>
          <a:lstStyle/>
          <a:p>
            <a:r>
              <a:rPr lang="en-US" dirty="0"/>
              <a:t>Agile operations</a:t>
            </a:r>
          </a:p>
          <a:p>
            <a:pPr lvl="1"/>
            <a:r>
              <a:rPr lang="en-US" dirty="0"/>
              <a:t>A strategic approach for competitive advantage that emphasizes the use of flexibility to adapt and prosper in an environment of change</a:t>
            </a:r>
          </a:p>
          <a:p>
            <a:pPr lvl="2"/>
            <a:r>
              <a:rPr lang="en-US" dirty="0"/>
              <a:t>Involves the blending of several core competencies:</a:t>
            </a:r>
          </a:p>
          <a:p>
            <a:pPr marL="973138" lvl="3" indent="-339725" defTabSz="1195388">
              <a:buFont typeface="Arial" pitchFamily="34" charset="0"/>
              <a:buChar char="•"/>
            </a:pPr>
            <a:r>
              <a:rPr lang="en-US" sz="1800" dirty="0"/>
              <a:t>Cost</a:t>
            </a:r>
          </a:p>
          <a:p>
            <a:pPr marL="973138" lvl="3" indent="-339725" defTabSz="1195388">
              <a:buFont typeface="Arial" pitchFamily="34" charset="0"/>
              <a:buChar char="•"/>
            </a:pPr>
            <a:r>
              <a:rPr lang="en-US" sz="1800" dirty="0"/>
              <a:t>Quality</a:t>
            </a:r>
          </a:p>
          <a:p>
            <a:pPr marL="973138" lvl="3" indent="-339725" defTabSz="1195388">
              <a:buFont typeface="Arial" pitchFamily="34" charset="0"/>
              <a:buChar char="•"/>
            </a:pPr>
            <a:r>
              <a:rPr lang="en-US" sz="1800" dirty="0"/>
              <a:t>Reliability</a:t>
            </a:r>
          </a:p>
          <a:p>
            <a:pPr marL="973138" lvl="3" indent="-339725" defTabSz="1195388">
              <a:buFont typeface="Arial" pitchFamily="34" charset="0"/>
              <a:buChar char="•"/>
            </a:pPr>
            <a:r>
              <a:rPr lang="en-US" sz="1800" dirty="0"/>
              <a:t>Flexibility</a:t>
            </a:r>
          </a:p>
        </p:txBody>
      </p:sp>
    </p:spTree>
    <p:extLst>
      <p:ext uri="{BB962C8B-B14F-4D97-AF65-F5344CB8AC3E}">
        <p14:creationId xmlns:p14="http://schemas.microsoft.com/office/powerpoint/2010/main" val="258165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Balanced Scorecard Approach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81191"/>
          </a:xfrm>
        </p:spPr>
        <p:txBody>
          <a:bodyPr/>
          <a:lstStyle/>
          <a:p>
            <a:pPr>
              <a:spcBef>
                <a:spcPts val="600"/>
              </a:spcBef>
              <a:spcAft>
                <a:spcPts val="600"/>
              </a:spcAft>
            </a:pPr>
            <a:r>
              <a:rPr lang="en-US" sz="2000" dirty="0"/>
              <a:t>A top-down </a:t>
            </a:r>
            <a:r>
              <a:rPr lang="en-US" sz="2000" i="1" dirty="0"/>
              <a:t>management system </a:t>
            </a:r>
            <a:r>
              <a:rPr lang="en-US" sz="2000" dirty="0"/>
              <a:t>that organizations can use to clarify their vision and strategy and transform them into action</a:t>
            </a:r>
          </a:p>
          <a:p>
            <a:pPr lvl="1">
              <a:spcBef>
                <a:spcPts val="600"/>
              </a:spcBef>
              <a:spcAft>
                <a:spcPts val="600"/>
              </a:spcAft>
            </a:pPr>
            <a:r>
              <a:rPr lang="en-US" sz="2000" dirty="0"/>
              <a:t>Develop objectives</a:t>
            </a:r>
          </a:p>
          <a:p>
            <a:pPr lvl="1">
              <a:spcBef>
                <a:spcPts val="600"/>
              </a:spcBef>
              <a:spcAft>
                <a:spcPts val="600"/>
              </a:spcAft>
            </a:pPr>
            <a:r>
              <a:rPr lang="en-US" sz="2000" dirty="0"/>
              <a:t>Develop metrics and targets for each objective</a:t>
            </a:r>
          </a:p>
          <a:p>
            <a:pPr lvl="1">
              <a:spcBef>
                <a:spcPts val="600"/>
              </a:spcBef>
              <a:spcAft>
                <a:spcPts val="600"/>
              </a:spcAft>
            </a:pPr>
            <a:r>
              <a:rPr lang="en-US" sz="2000" dirty="0"/>
              <a:t>Develop initiatives to achieve objectives</a:t>
            </a:r>
          </a:p>
          <a:p>
            <a:pPr lvl="1">
              <a:spcBef>
                <a:spcPts val="600"/>
              </a:spcBef>
              <a:spcAft>
                <a:spcPts val="600"/>
              </a:spcAft>
            </a:pPr>
            <a:r>
              <a:rPr lang="en-US" sz="2000" dirty="0"/>
              <a:t>Identify links among the various perspectives</a:t>
            </a:r>
          </a:p>
          <a:p>
            <a:pPr lvl="2">
              <a:spcBef>
                <a:spcPts val="600"/>
              </a:spcBef>
              <a:spcAft>
                <a:spcPts val="600"/>
              </a:spcAft>
            </a:pPr>
            <a:r>
              <a:rPr lang="en-US" sz="1800" dirty="0"/>
              <a:t>Finance</a:t>
            </a:r>
          </a:p>
          <a:p>
            <a:pPr lvl="2">
              <a:spcBef>
                <a:spcPts val="600"/>
              </a:spcBef>
              <a:spcAft>
                <a:spcPts val="600"/>
              </a:spcAft>
            </a:pPr>
            <a:r>
              <a:rPr lang="en-US" sz="1800" dirty="0"/>
              <a:t>Customer</a:t>
            </a:r>
          </a:p>
          <a:p>
            <a:pPr lvl="2">
              <a:spcBef>
                <a:spcPts val="600"/>
              </a:spcBef>
              <a:spcAft>
                <a:spcPts val="600"/>
              </a:spcAft>
            </a:pPr>
            <a:r>
              <a:rPr lang="en-US" sz="1800" dirty="0"/>
              <a:t>Internal business processes</a:t>
            </a:r>
          </a:p>
          <a:p>
            <a:pPr lvl="2">
              <a:spcBef>
                <a:spcPts val="600"/>
              </a:spcBef>
              <a:spcAft>
                <a:spcPts val="600"/>
              </a:spcAft>
            </a:pPr>
            <a:r>
              <a:rPr lang="en-US" sz="1800" dirty="0"/>
              <a:t>Learning and growth</a:t>
            </a:r>
          </a:p>
          <a:p>
            <a:pPr lvl="1">
              <a:spcBef>
                <a:spcPts val="600"/>
              </a:spcBef>
              <a:spcAft>
                <a:spcPts val="600"/>
              </a:spcAft>
            </a:pPr>
            <a:r>
              <a:rPr lang="en-US" sz="2000" dirty="0"/>
              <a:t>Monitor results</a:t>
            </a:r>
          </a:p>
        </p:txBody>
      </p:sp>
    </p:spTree>
    <p:extLst>
      <p:ext uri="{BB962C8B-B14F-4D97-AF65-F5344CB8AC3E}">
        <p14:creationId xmlns:p14="http://schemas.microsoft.com/office/powerpoint/2010/main" val="124563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Cold Hard Fact</a:t>
            </a:r>
          </a:p>
        </p:txBody>
      </p:sp>
      <p:sp>
        <p:nvSpPr>
          <p:cNvPr id="3" name="Content Placeholder 2"/>
          <p:cNvSpPr>
            <a:spLocks noGrp="1"/>
          </p:cNvSpPr>
          <p:nvPr>
            <p:ph sz="quarter" idx="11"/>
          </p:nvPr>
        </p:nvSpPr>
        <p:spPr>
          <a:xfrm>
            <a:off x="342900" y="1276709"/>
            <a:ext cx="8458200" cy="5167634"/>
          </a:xfrm>
        </p:spPr>
        <p:txBody>
          <a:bodyPr/>
          <a:lstStyle/>
          <a:p>
            <a:r>
              <a:rPr lang="en-US" dirty="0"/>
              <a:t>Better quality, higher productivity, lower costs, and the ability to respond quickly to customer needs are more important than ever, and…</a:t>
            </a:r>
          </a:p>
          <a:p>
            <a:pPr lvl="1" algn="ctr">
              <a:buNone/>
            </a:pPr>
            <a:r>
              <a:rPr lang="en-US" sz="3200" dirty="0"/>
              <a:t>the bar is getting higher</a:t>
            </a:r>
            <a:endParaRPr lang="en-US" dirty="0"/>
          </a:p>
        </p:txBody>
      </p:sp>
    </p:spTree>
    <p:extLst>
      <p:ext uri="{BB962C8B-B14F-4D97-AF65-F5344CB8AC3E}">
        <p14:creationId xmlns:p14="http://schemas.microsoft.com/office/powerpoint/2010/main" val="292031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The Balanced Scorecard</a:t>
            </a:r>
          </a:p>
        </p:txBody>
      </p:sp>
      <p:sp>
        <p:nvSpPr>
          <p:cNvPr id="8" name="Content Placeholder 2"/>
          <p:cNvSpPr>
            <a:spLocks noGrp="1"/>
          </p:cNvSpPr>
          <p:nvPr>
            <p:ph sz="quarter" idx="11"/>
          </p:nvPr>
        </p:nvSpPr>
        <p:spPr>
          <a:xfrm>
            <a:off x="-5436" y="6240498"/>
            <a:ext cx="1035951" cy="319861"/>
          </a:xfrm>
        </p:spPr>
        <p:txBody>
          <a:bodyPr/>
          <a:lstStyle/>
          <a:p>
            <a:r>
              <a:rPr lang="en-US" sz="1800" b="1" dirty="0">
                <a:solidFill>
                  <a:schemeClr val="tx1"/>
                </a:solidFill>
              </a:rPr>
              <a:t>LO 2.5</a:t>
            </a:r>
          </a:p>
        </p:txBody>
      </p:sp>
      <p:pic>
        <p:nvPicPr>
          <p:cNvPr id="17" name="Picture 3" descr="A flow chart of the Balanced Scorecard."/>
          <p:cNvPicPr>
            <a:picLocks noGrp="1" noChangeAspect="1"/>
          </p:cNvPicPr>
          <p:nvPr>
            <p:ph idx="4294967295"/>
          </p:nvPr>
        </p:nvPicPr>
        <p:blipFill>
          <a:blip r:embed="rId2">
            <a:extLst>
              <a:ext uri="{28A0092B-C50C-407E-A947-70E740481C1C}">
                <a14:useLocalDpi xmlns:a14="http://schemas.microsoft.com/office/drawing/2010/main" val="0"/>
              </a:ext>
            </a:extLst>
          </a:blip>
          <a:srcRect l="-50742" r="-50742"/>
          <a:stretch>
            <a:fillRect/>
          </a:stretch>
        </p:blipFill>
        <p:spPr>
          <a:xfrm>
            <a:off x="571499" y="1498452"/>
            <a:ext cx="8229600" cy="4572000"/>
          </a:xfrm>
          <a:prstGeom prst="rect">
            <a:avLst/>
          </a:prstGeom>
        </p:spPr>
      </p:pic>
      <p:sp>
        <p:nvSpPr>
          <p:cNvPr id="9" name="Content Placeholder 4"/>
          <p:cNvSpPr>
            <a:spLocks noGrp="1"/>
          </p:cNvSpPr>
          <p:nvPr>
            <p:ph sz="quarter" idx="14"/>
          </p:nvPr>
        </p:nvSpPr>
        <p:spPr>
          <a:xfrm>
            <a:off x="5834113" y="1343733"/>
            <a:ext cx="2738388" cy="778690"/>
          </a:xfrm>
        </p:spPr>
        <p:txBody>
          <a:bodyPr/>
          <a:lstStyle/>
          <a:p>
            <a:r>
              <a:rPr lang="en-US" sz="1800" b="1" dirty="0">
                <a:solidFill>
                  <a:srgbClr val="006891"/>
                </a:solidFill>
                <a:latin typeface="+mj-lt"/>
              </a:rPr>
              <a:t>FIGURE 2.2 </a:t>
            </a:r>
            <a:endParaRPr lang="en-US" sz="1800" dirty="0">
              <a:solidFill>
                <a:srgbClr val="006891"/>
              </a:solidFill>
              <a:latin typeface="+mj-lt"/>
            </a:endParaRPr>
          </a:p>
          <a:p>
            <a:r>
              <a:rPr lang="en-US" sz="1800" dirty="0">
                <a:solidFill>
                  <a:srgbClr val="211D1E"/>
                </a:solidFill>
                <a:latin typeface="+mj-lt"/>
              </a:rPr>
              <a:t>The Balanced Scorecard</a:t>
            </a:r>
            <a:endParaRPr lang="en-US" sz="1800" dirty="0">
              <a:latin typeface="+mj-lt"/>
            </a:endParaRPr>
          </a:p>
        </p:txBody>
      </p:sp>
      <p:sp>
        <p:nvSpPr>
          <p:cNvPr id="10" name="Content Placeholder 5"/>
          <p:cNvSpPr>
            <a:spLocks noGrp="1"/>
          </p:cNvSpPr>
          <p:nvPr>
            <p:ph sz="quarter" idx="15"/>
          </p:nvPr>
        </p:nvSpPr>
        <p:spPr>
          <a:xfrm>
            <a:off x="3377649" y="6225171"/>
            <a:ext cx="5766351" cy="319861"/>
          </a:xfrm>
        </p:spPr>
        <p:txBody>
          <a:bodyPr/>
          <a:lstStyle/>
          <a:p>
            <a:r>
              <a:rPr lang="en-US" sz="800" dirty="0"/>
              <a:t>Source: Adapted from Robert S. Kaplan and David P. Norton, “Using the Balanced Scorecard as a Strategic Management System,” Harvard Business Review (January-February 1996): 76.</a:t>
            </a:r>
          </a:p>
        </p:txBody>
      </p:sp>
    </p:spTree>
    <p:extLst>
      <p:ext uri="{BB962C8B-B14F-4D97-AF65-F5344CB8AC3E}">
        <p14:creationId xmlns:p14="http://schemas.microsoft.com/office/powerpoint/2010/main" val="27003216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Productivity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b="1" dirty="0">
                <a:solidFill>
                  <a:schemeClr val="tx1"/>
                </a:solidFill>
              </a:rPr>
              <a:t>Productivity</a:t>
            </a:r>
          </a:p>
          <a:p>
            <a:pPr lvl="1"/>
            <a:r>
              <a:rPr lang="en-US" dirty="0">
                <a:solidFill>
                  <a:schemeClr val="tx1"/>
                </a:solidFill>
              </a:rPr>
              <a:t>A measure of the effective use of resources, usually expressed as the ratio of output to input</a:t>
            </a:r>
            <a:endParaRPr lang="en-US" b="1" dirty="0">
              <a:solidFill>
                <a:schemeClr val="tx1"/>
              </a:solidFill>
            </a:endParaRPr>
          </a:p>
          <a:p>
            <a:r>
              <a:rPr lang="en-US" b="1" dirty="0">
                <a:solidFill>
                  <a:schemeClr val="tx1"/>
                </a:solidFill>
              </a:rPr>
              <a:t>Productivity measures are useful for</a:t>
            </a:r>
          </a:p>
          <a:p>
            <a:pPr lvl="1"/>
            <a:r>
              <a:rPr lang="en-US" dirty="0">
                <a:solidFill>
                  <a:schemeClr val="tx1"/>
                </a:solidFill>
              </a:rPr>
              <a:t>Tracking an operating unit’s performance over time</a:t>
            </a:r>
          </a:p>
          <a:p>
            <a:pPr lvl="1"/>
            <a:r>
              <a:rPr lang="en-US" dirty="0">
                <a:solidFill>
                  <a:schemeClr val="tx1"/>
                </a:solidFill>
              </a:rPr>
              <a:t>Judging the performance of an entire industry or country</a:t>
            </a:r>
          </a:p>
        </p:txBody>
      </p:sp>
    </p:spTree>
    <p:extLst>
      <p:ext uri="{BB962C8B-B14F-4D97-AF65-F5344CB8AC3E}">
        <p14:creationId xmlns:p14="http://schemas.microsoft.com/office/powerpoint/2010/main" val="3573914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Why Productivity Matters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dirty="0"/>
              <a:t>High productivity is linked to higher standards of living</a:t>
            </a:r>
          </a:p>
          <a:p>
            <a:pPr lvl="1"/>
            <a:r>
              <a:rPr lang="en-US" dirty="0"/>
              <a:t>As an economy replaces manufacturing jobs with lower productivity service jobs, it is more difficult to maintain high standards of living</a:t>
            </a:r>
          </a:p>
          <a:p>
            <a:r>
              <a:rPr lang="en-US" dirty="0"/>
              <a:t>Higher productivity relative to the competition leads to competitive advantage in the marketplace</a:t>
            </a:r>
          </a:p>
          <a:p>
            <a:pPr lvl="1"/>
            <a:r>
              <a:rPr lang="en-US" dirty="0"/>
              <a:t>Pricing and profit effects</a:t>
            </a:r>
          </a:p>
          <a:p>
            <a:r>
              <a:rPr lang="en-US" dirty="0"/>
              <a:t>For an industry, high relative productivity makes it less likely it will be supplanted by foreign industry</a:t>
            </a:r>
          </a:p>
        </p:txBody>
      </p:sp>
    </p:spTree>
    <p:extLst>
      <p:ext uri="{BB962C8B-B14F-4D97-AF65-F5344CB8AC3E}">
        <p14:creationId xmlns:p14="http://schemas.microsoft.com/office/powerpoint/2010/main" val="582617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Productivity Measures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2.6</a:t>
            </a:r>
          </a:p>
        </p:txBody>
      </p:sp>
      <p:graphicFrame>
        <p:nvGraphicFramePr>
          <p:cNvPr id="6" name="Object 3"/>
          <p:cNvGraphicFramePr>
            <a:graphicFrameLocks noChangeAspect="1"/>
          </p:cNvGraphicFramePr>
          <p:nvPr>
            <p:extLst>
              <p:ext uri="{D42A27DB-BD31-4B8C-83A1-F6EECF244321}">
                <p14:modId xmlns:p14="http://schemas.microsoft.com/office/powerpoint/2010/main" val="715510322"/>
              </p:ext>
            </p:extLst>
          </p:nvPr>
        </p:nvGraphicFramePr>
        <p:xfrm>
          <a:off x="447675" y="1504950"/>
          <a:ext cx="2235200" cy="665163"/>
        </p:xfrm>
        <a:graphic>
          <a:graphicData uri="http://schemas.openxmlformats.org/presentationml/2006/ole">
            <mc:AlternateContent xmlns:mc="http://schemas.openxmlformats.org/markup-compatibility/2006">
              <mc:Choice xmlns:v="urn:schemas-microsoft-com:vml" Requires="v">
                <p:oleObj spid="_x0000_s13542" name="Equation" r:id="rId3" imgW="1409356" imgH="418893" progId="Equation.DSMT4">
                  <p:embed/>
                </p:oleObj>
              </mc:Choice>
              <mc:Fallback>
                <p:oleObj name="Equation" r:id="rId3" imgW="1409356" imgH="418893" progId="Equation.DSMT4">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75" y="1504950"/>
                        <a:ext cx="2235200" cy="665163"/>
                      </a:xfrm>
                      <a:prstGeom prst="rect">
                        <a:avLst/>
                      </a:prstGeom>
                      <a:solidFill>
                        <a:srgbClr val="C4BD97"/>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3581733009"/>
              </p:ext>
            </p:extLst>
          </p:nvPr>
        </p:nvGraphicFramePr>
        <p:xfrm>
          <a:off x="457200" y="2362200"/>
          <a:ext cx="5097463" cy="625475"/>
        </p:xfrm>
        <a:graphic>
          <a:graphicData uri="http://schemas.openxmlformats.org/presentationml/2006/ole">
            <mc:AlternateContent xmlns:mc="http://schemas.openxmlformats.org/markup-compatibility/2006">
              <mc:Choice xmlns:v="urn:schemas-microsoft-com:vml" Requires="v">
                <p:oleObj spid="_x0000_s13543" name="Equation" r:id="rId5" imgW="3210315" imgH="394404" progId="Equation.3">
                  <p:embed/>
                </p:oleObj>
              </mc:Choice>
              <mc:Fallback>
                <p:oleObj name="Equation" r:id="rId5" imgW="3210315" imgH="394404" progId="Equation.3">
                  <p:embed/>
                  <p:pic>
                    <p:nvPicPr>
                      <p:cNvPr id="0" name="Object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2362200"/>
                        <a:ext cx="5097463" cy="625475"/>
                      </a:xfrm>
                      <a:prstGeom prst="rect">
                        <a:avLst/>
                      </a:prstGeom>
                      <a:solidFill>
                        <a:srgbClr val="C4BD97"/>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5"/>
          <p:cNvGraphicFramePr>
            <a:graphicFrameLocks noChangeAspect="1"/>
          </p:cNvGraphicFramePr>
          <p:nvPr>
            <p:extLst>
              <p:ext uri="{D42A27DB-BD31-4B8C-83A1-F6EECF244321}">
                <p14:modId xmlns:p14="http://schemas.microsoft.com/office/powerpoint/2010/main" val="1887311078"/>
              </p:ext>
            </p:extLst>
          </p:nvPr>
        </p:nvGraphicFramePr>
        <p:xfrm>
          <a:off x="461963" y="3184525"/>
          <a:ext cx="8605837" cy="625475"/>
        </p:xfrm>
        <a:graphic>
          <a:graphicData uri="http://schemas.openxmlformats.org/presentationml/2006/ole">
            <mc:AlternateContent xmlns:mc="http://schemas.openxmlformats.org/markup-compatibility/2006">
              <mc:Choice xmlns:v="urn:schemas-microsoft-com:vml" Requires="v">
                <p:oleObj spid="_x0000_s13544" name="Equation" r:id="rId7" imgW="5418095" imgH="394404" progId="Equation.3">
                  <p:embed/>
                </p:oleObj>
              </mc:Choice>
              <mc:Fallback>
                <p:oleObj name="Equation" r:id="rId7" imgW="5418095" imgH="394404" progId="Equation.3">
                  <p:embed/>
                  <p:pic>
                    <p:nvPicPr>
                      <p:cNvPr id="0" name="Object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1963" y="3184525"/>
                        <a:ext cx="8605837" cy="625475"/>
                      </a:xfrm>
                      <a:prstGeom prst="rect">
                        <a:avLst/>
                      </a:prstGeom>
                      <a:solidFill>
                        <a:srgbClr val="C4BD97"/>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6"/>
          <p:cNvGraphicFramePr>
            <a:graphicFrameLocks noChangeAspect="1"/>
          </p:cNvGraphicFramePr>
          <p:nvPr>
            <p:extLst>
              <p:ext uri="{D42A27DB-BD31-4B8C-83A1-F6EECF244321}">
                <p14:modId xmlns:p14="http://schemas.microsoft.com/office/powerpoint/2010/main" val="2861890106"/>
              </p:ext>
            </p:extLst>
          </p:nvPr>
        </p:nvGraphicFramePr>
        <p:xfrm>
          <a:off x="458788" y="4032250"/>
          <a:ext cx="5332412" cy="692150"/>
        </p:xfrm>
        <a:graphic>
          <a:graphicData uri="http://schemas.openxmlformats.org/presentationml/2006/ole">
            <mc:AlternateContent xmlns:mc="http://schemas.openxmlformats.org/markup-compatibility/2006">
              <mc:Choice xmlns:v="urn:schemas-microsoft-com:vml" Requires="v">
                <p:oleObj spid="_x0000_s13545" name="Equation" r:id="rId9" imgW="3031842" imgH="394404" progId="Equation.3">
                  <p:embed/>
                </p:oleObj>
              </mc:Choice>
              <mc:Fallback>
                <p:oleObj name="Equation" r:id="rId9" imgW="3031842" imgH="394404" progId="Equation.3">
                  <p:embed/>
                  <p:pic>
                    <p:nvPicPr>
                      <p:cNvPr id="0" name="Object 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8788" y="4032250"/>
                        <a:ext cx="5332412" cy="692150"/>
                      </a:xfrm>
                      <a:prstGeom prst="rect">
                        <a:avLst/>
                      </a:prstGeom>
                      <a:solidFill>
                        <a:srgbClr val="C4BD97"/>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12119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A63C7-EE6D-4ABD-BD5D-563136C5965B}"/>
              </a:ext>
            </a:extLst>
          </p:cNvPr>
          <p:cNvSpPr>
            <a:spLocks noGrp="1"/>
          </p:cNvSpPr>
          <p:nvPr>
            <p:ph type="title"/>
          </p:nvPr>
        </p:nvSpPr>
        <p:spPr/>
        <p:txBody>
          <a:bodyPr/>
          <a:lstStyle/>
          <a:p>
            <a:r>
              <a:rPr lang="en-US" dirty="0"/>
              <a:t>Table 2.8</a:t>
            </a:r>
            <a:br>
              <a:rPr lang="en-US" dirty="0"/>
            </a:br>
            <a:r>
              <a:rPr lang="en-US" dirty="0"/>
              <a:t>Some examples of partial productivity measures</a:t>
            </a:r>
            <a:endParaRPr lang="en-IN" dirty="0"/>
          </a:p>
        </p:txBody>
      </p:sp>
      <p:sp>
        <p:nvSpPr>
          <p:cNvPr id="3" name="Content Placeholder 2">
            <a:extLst>
              <a:ext uri="{FF2B5EF4-FFF2-40B4-BE49-F238E27FC236}">
                <a16:creationId xmlns:a16="http://schemas.microsoft.com/office/drawing/2014/main" id="{C57E7E18-2415-44A9-8ACC-741A0AA6FEF7}"/>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2.6</a:t>
            </a:r>
          </a:p>
        </p:txBody>
      </p:sp>
      <p:graphicFrame>
        <p:nvGraphicFramePr>
          <p:cNvPr id="16" name="Table 3"/>
          <p:cNvGraphicFramePr>
            <a:graphicFrameLocks noGrp="1"/>
          </p:cNvGraphicFramePr>
          <p:nvPr>
            <p:extLst>
              <p:ext uri="{D42A27DB-BD31-4B8C-83A1-F6EECF244321}">
                <p14:modId xmlns:p14="http://schemas.microsoft.com/office/powerpoint/2010/main" val="3631337916"/>
              </p:ext>
            </p:extLst>
          </p:nvPr>
        </p:nvGraphicFramePr>
        <p:xfrm>
          <a:off x="537062" y="1567543"/>
          <a:ext cx="8026367" cy="4120896"/>
        </p:xfrm>
        <a:graphic>
          <a:graphicData uri="http://schemas.openxmlformats.org/drawingml/2006/table">
            <a:tbl>
              <a:tblPr firstRow="1" bandRow="1">
                <a:tableStyleId>{5C22544A-7EE6-4342-B048-85BDC9FD1C3A}</a:tableStyleId>
              </a:tblPr>
              <a:tblGrid>
                <a:gridCol w="2553419">
                  <a:extLst>
                    <a:ext uri="{9D8B030D-6E8A-4147-A177-3AD203B41FA5}">
                      <a16:colId xmlns:a16="http://schemas.microsoft.com/office/drawing/2014/main" val="20000"/>
                    </a:ext>
                  </a:extLst>
                </a:gridCol>
                <a:gridCol w="5472948">
                  <a:extLst>
                    <a:ext uri="{9D8B030D-6E8A-4147-A177-3AD203B41FA5}">
                      <a16:colId xmlns:a16="http://schemas.microsoft.com/office/drawing/2014/main" val="20001"/>
                    </a:ext>
                  </a:extLst>
                </a:gridCol>
              </a:tblGrid>
              <a:tr h="1313278">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1" i="0" u="none" strike="noStrike" cap="none" normalizeH="0" baseline="0" dirty="0">
                          <a:ln>
                            <a:noFill/>
                          </a:ln>
                          <a:solidFill>
                            <a:schemeClr val="tx1"/>
                          </a:solidFill>
                          <a:effectLst/>
                          <a:latin typeface="Arial" charset="0"/>
                        </a:rPr>
                        <a:t>Labor productivity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Units of output per labor hour</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Units of output per shift</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Value-added per labor hour</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Dollar value of output per labor hour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0"/>
                  </a:ext>
                </a:extLst>
              </a:tr>
              <a:tr h="67438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1" i="0" u="none" strike="noStrike" cap="none" normalizeH="0" baseline="0" dirty="0">
                          <a:ln>
                            <a:noFill/>
                          </a:ln>
                          <a:solidFill>
                            <a:schemeClr val="tx1"/>
                          </a:solidFill>
                          <a:effectLst/>
                          <a:latin typeface="Arial" charset="0"/>
                        </a:rPr>
                        <a:t>Machine productivity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Units of output per machine hour</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Dollar value of output per machine hour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674386">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1" i="0" u="none" strike="noStrike" cap="none" normalizeH="0" baseline="0" dirty="0">
                          <a:ln>
                            <a:noFill/>
                          </a:ln>
                          <a:solidFill>
                            <a:schemeClr val="tx1"/>
                          </a:solidFill>
                          <a:effectLst/>
                          <a:latin typeface="Arial" charset="0"/>
                        </a:rPr>
                        <a:t>Capital productivity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Units of output per dollar input</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Dollar value of output per dollar input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72123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1" i="0" u="none" strike="noStrike" cap="none" normalizeH="0" baseline="0" dirty="0">
                          <a:ln>
                            <a:noFill/>
                          </a:ln>
                          <a:solidFill>
                            <a:schemeClr val="tx1"/>
                          </a:solidFill>
                          <a:effectLst/>
                          <a:latin typeface="Arial" charset="0"/>
                        </a:rPr>
                        <a:t>Enter productivity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Units of output per kilowatt-hour</a:t>
                      </a:r>
                    </a:p>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200" b="0" i="0" u="none" strike="noStrike" cap="none" normalizeH="0" baseline="0" dirty="0">
                          <a:ln>
                            <a:noFill/>
                          </a:ln>
                          <a:solidFill>
                            <a:schemeClr val="tx1"/>
                          </a:solidFill>
                          <a:effectLst/>
                          <a:latin typeface="Arial" charset="0"/>
                        </a:rPr>
                        <a:t>Dollar value of output per kilowatt-hour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58344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Productivity Calculation Example</a:t>
            </a:r>
          </a:p>
        </p:txBody>
      </p:sp>
      <p:sp>
        <p:nvSpPr>
          <p:cNvPr id="3" name="Content Placeholder 2"/>
          <p:cNvSpPr>
            <a:spLocks noGrp="1"/>
          </p:cNvSpPr>
          <p:nvPr>
            <p:ph sz="quarter" idx="11"/>
          </p:nvPr>
        </p:nvSpPr>
        <p:spPr>
          <a:xfrm>
            <a:off x="0" y="6225984"/>
            <a:ext cx="2133600" cy="377919"/>
          </a:xfrm>
        </p:spPr>
        <p:txBody>
          <a:bodyPr/>
          <a:lstStyle/>
          <a:p>
            <a:r>
              <a:rPr lang="en-US" sz="1800" b="1" dirty="0"/>
              <a:t>LO 2.4</a:t>
            </a:r>
          </a:p>
        </p:txBody>
      </p:sp>
      <p:sp>
        <p:nvSpPr>
          <p:cNvPr id="4" name="Content Placeholder 3"/>
          <p:cNvSpPr>
            <a:spLocks noGrp="1"/>
          </p:cNvSpPr>
          <p:nvPr>
            <p:ph sz="quarter" idx="14"/>
          </p:nvPr>
        </p:nvSpPr>
        <p:spPr>
          <a:xfrm>
            <a:off x="342900" y="1320800"/>
            <a:ext cx="8458200" cy="2880140"/>
          </a:xfrm>
        </p:spPr>
        <p:txBody>
          <a:bodyPr/>
          <a:lstStyle/>
          <a:p>
            <a:pPr>
              <a:spcBef>
                <a:spcPct val="0"/>
              </a:spcBef>
            </a:pPr>
            <a:r>
              <a:rPr lang="en-US" dirty="0">
                <a:solidFill>
                  <a:schemeClr val="tx1"/>
                </a:solidFill>
              </a:rPr>
              <a:t>Units produced: 	5,000 </a:t>
            </a:r>
          </a:p>
          <a:p>
            <a:pPr>
              <a:spcBef>
                <a:spcPct val="0"/>
              </a:spcBef>
            </a:pPr>
            <a:r>
              <a:rPr lang="en-US" dirty="0">
                <a:solidFill>
                  <a:schemeClr val="tx1"/>
                </a:solidFill>
              </a:rPr>
              <a:t>Standard price:	$30/unit</a:t>
            </a:r>
          </a:p>
          <a:p>
            <a:pPr>
              <a:spcBef>
                <a:spcPct val="0"/>
              </a:spcBef>
            </a:pPr>
            <a:r>
              <a:rPr lang="en-US" dirty="0">
                <a:solidFill>
                  <a:schemeClr val="tx1"/>
                </a:solidFill>
              </a:rPr>
              <a:t>Labor input:		500 hours</a:t>
            </a:r>
          </a:p>
          <a:p>
            <a:pPr>
              <a:spcBef>
                <a:spcPct val="0"/>
              </a:spcBef>
            </a:pPr>
            <a:r>
              <a:rPr lang="en-US" dirty="0">
                <a:solidFill>
                  <a:schemeClr val="tx1"/>
                </a:solidFill>
              </a:rPr>
              <a:t>Cost of labor:		$25/hour</a:t>
            </a:r>
          </a:p>
          <a:p>
            <a:pPr>
              <a:spcBef>
                <a:spcPct val="0"/>
              </a:spcBef>
            </a:pPr>
            <a:r>
              <a:rPr lang="en-US" dirty="0">
                <a:solidFill>
                  <a:schemeClr val="tx1"/>
                </a:solidFill>
              </a:rPr>
              <a:t>Cost of materials: 	$5,000</a:t>
            </a:r>
          </a:p>
          <a:p>
            <a:pPr>
              <a:spcBef>
                <a:spcPct val="0"/>
              </a:spcBef>
            </a:pPr>
            <a:r>
              <a:rPr lang="en-US" dirty="0">
                <a:solidFill>
                  <a:schemeClr val="tx1"/>
                </a:solidFill>
              </a:rPr>
              <a:t>Cost of overhead: 	2 × labor cost</a:t>
            </a:r>
            <a:endParaRPr lang="en-US" dirty="0"/>
          </a:p>
        </p:txBody>
      </p:sp>
      <p:sp>
        <p:nvSpPr>
          <p:cNvPr id="5" name="Content Placeholder 4"/>
          <p:cNvSpPr>
            <a:spLocks noGrp="1"/>
          </p:cNvSpPr>
          <p:nvPr>
            <p:ph sz="quarter" idx="15"/>
          </p:nvPr>
        </p:nvSpPr>
        <p:spPr>
          <a:xfrm>
            <a:off x="2902854" y="4599082"/>
            <a:ext cx="2220685" cy="1279204"/>
          </a:xfrm>
        </p:spPr>
        <p:txBody>
          <a:bodyPr/>
          <a:lstStyle/>
          <a:p>
            <a:r>
              <a:rPr lang="en-US" b="1" i="1" dirty="0"/>
              <a:t>What is the multifactor productivity?</a:t>
            </a:r>
          </a:p>
        </p:txBody>
      </p:sp>
    </p:spTree>
    <p:extLst>
      <p:ext uri="{BB962C8B-B14F-4D97-AF65-F5344CB8AC3E}">
        <p14:creationId xmlns:p14="http://schemas.microsoft.com/office/powerpoint/2010/main" val="6605560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66CB-6E25-4474-92FB-CBA8B58FD62E}"/>
              </a:ext>
            </a:extLst>
          </p:cNvPr>
          <p:cNvSpPr>
            <a:spLocks noGrp="1"/>
          </p:cNvSpPr>
          <p:nvPr>
            <p:ph type="title"/>
          </p:nvPr>
        </p:nvSpPr>
        <p:spPr/>
        <p:txBody>
          <a:bodyPr/>
          <a:lstStyle/>
          <a:p>
            <a:r>
              <a:rPr lang="en-US" dirty="0"/>
              <a:t>Solution</a:t>
            </a:r>
            <a:endParaRPr lang="en-IN" dirty="0"/>
          </a:p>
        </p:txBody>
      </p:sp>
      <p:sp>
        <p:nvSpPr>
          <p:cNvPr id="3" name="Content Placeholder 2">
            <a:extLst>
              <a:ext uri="{FF2B5EF4-FFF2-40B4-BE49-F238E27FC236}">
                <a16:creationId xmlns:a16="http://schemas.microsoft.com/office/drawing/2014/main" id="{DDF836D8-2C82-46C9-BA6E-62CB070F4F94}"/>
              </a:ext>
            </a:extLst>
          </p:cNvPr>
          <p:cNvSpPr>
            <a:spLocks noGrp="1"/>
          </p:cNvSpPr>
          <p:nvPr>
            <p:ph sz="quarter" idx="11"/>
          </p:nvPr>
        </p:nvSpPr>
        <p:spPr>
          <a:xfrm>
            <a:off x="0" y="6230874"/>
            <a:ext cx="1097280" cy="365760"/>
          </a:xfrm>
        </p:spPr>
        <p:txBody>
          <a:bodyPr/>
          <a:lstStyle/>
          <a:p>
            <a:pPr lvl="0"/>
            <a:r>
              <a:rPr lang="en-US" sz="1800" b="1" dirty="0">
                <a:solidFill>
                  <a:srgbClr val="000000"/>
                </a:solidFill>
              </a:rPr>
              <a:t>LO 2.6</a:t>
            </a:r>
          </a:p>
        </p:txBody>
      </p:sp>
      <p:graphicFrame>
        <p:nvGraphicFramePr>
          <p:cNvPr id="7" name="Object 3"/>
          <p:cNvGraphicFramePr>
            <a:graphicFrameLocks noChangeAspect="1"/>
          </p:cNvGraphicFramePr>
          <p:nvPr>
            <p:extLst>
              <p:ext uri="{D42A27DB-BD31-4B8C-83A1-F6EECF244321}">
                <p14:modId xmlns:p14="http://schemas.microsoft.com/office/powerpoint/2010/main" val="1741325837"/>
              </p:ext>
            </p:extLst>
          </p:nvPr>
        </p:nvGraphicFramePr>
        <p:xfrm>
          <a:off x="457200" y="1676400"/>
          <a:ext cx="5440363" cy="584200"/>
        </p:xfrm>
        <a:graphic>
          <a:graphicData uri="http://schemas.openxmlformats.org/presentationml/2006/ole">
            <mc:AlternateContent xmlns:mc="http://schemas.openxmlformats.org/markup-compatibility/2006">
              <mc:Choice xmlns:v="urn:schemas-microsoft-com:vml" Requires="v">
                <p:oleObj spid="_x0000_s10509" name="Equation" r:id="rId3" imgW="3426246" imgH="367963" progId="Equation.3">
                  <p:embed/>
                </p:oleObj>
              </mc:Choice>
              <mc:Fallback>
                <p:oleObj name="Equation" r:id="rId3" imgW="3426246" imgH="367963"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76400"/>
                        <a:ext cx="5440363" cy="584200"/>
                      </a:xfrm>
                      <a:prstGeom prst="rect">
                        <a:avLst/>
                      </a:prstGeom>
                      <a:noFill/>
                      <a:ln>
                        <a:noFill/>
                      </a:ln>
                      <a:effectLst/>
                      <a:extLst>
                        <a:ext uri="{909E8E84-426E-40DD-AFC4-6F175D3DCCD1}">
                          <a14:hiddenFill xmlns:a14="http://schemas.microsoft.com/office/drawing/2010/main">
                            <a:solidFill>
                              <a:srgbClr val="397968"/>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 name="Object 4"/>
          <p:cNvGraphicFramePr>
            <a:graphicFrameLocks noChangeAspect="1"/>
          </p:cNvGraphicFramePr>
          <p:nvPr>
            <p:extLst>
              <p:ext uri="{D42A27DB-BD31-4B8C-83A1-F6EECF244321}">
                <p14:modId xmlns:p14="http://schemas.microsoft.com/office/powerpoint/2010/main" val="2720427112"/>
              </p:ext>
            </p:extLst>
          </p:nvPr>
        </p:nvGraphicFramePr>
        <p:xfrm>
          <a:off x="2819400" y="2419350"/>
          <a:ext cx="6003925" cy="663575"/>
        </p:xfrm>
        <a:graphic>
          <a:graphicData uri="http://schemas.openxmlformats.org/presentationml/2006/ole">
            <mc:AlternateContent xmlns:mc="http://schemas.openxmlformats.org/markup-compatibility/2006">
              <mc:Choice xmlns:v="urn:schemas-microsoft-com:vml" Requires="v">
                <p:oleObj spid="_x0000_s10510" name="Equation" r:id="rId5" imgW="3783819" imgH="418893" progId="Equation.3">
                  <p:embed/>
                </p:oleObj>
              </mc:Choice>
              <mc:Fallback>
                <p:oleObj name="Equation" r:id="rId5" imgW="3783819" imgH="418893"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419350"/>
                        <a:ext cx="6003925" cy="663575"/>
                      </a:xfrm>
                      <a:prstGeom prst="rect">
                        <a:avLst/>
                      </a:prstGeom>
                      <a:noFill/>
                      <a:ln>
                        <a:noFill/>
                      </a:ln>
                      <a:effectLst/>
                      <a:extLst>
                        <a:ext uri="{909E8E84-426E-40DD-AFC4-6F175D3DCCD1}">
                          <a14:hiddenFill xmlns:a14="http://schemas.microsoft.com/office/drawing/2010/main">
                            <a:solidFill>
                              <a:srgbClr val="397968"/>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2" name="Object 5"/>
          <p:cNvGraphicFramePr>
            <a:graphicFrameLocks noChangeAspect="1"/>
          </p:cNvGraphicFramePr>
          <p:nvPr>
            <p:extLst>
              <p:ext uri="{D42A27DB-BD31-4B8C-83A1-F6EECF244321}">
                <p14:modId xmlns:p14="http://schemas.microsoft.com/office/powerpoint/2010/main" val="247908358"/>
              </p:ext>
            </p:extLst>
          </p:nvPr>
        </p:nvGraphicFramePr>
        <p:xfrm>
          <a:off x="2819400" y="3255963"/>
          <a:ext cx="1208088" cy="665162"/>
        </p:xfrm>
        <a:graphic>
          <a:graphicData uri="http://schemas.openxmlformats.org/presentationml/2006/ole">
            <mc:AlternateContent xmlns:mc="http://schemas.openxmlformats.org/markup-compatibility/2006">
              <mc:Choice xmlns:v="urn:schemas-microsoft-com:vml" Requires="v">
                <p:oleObj spid="_x0000_s10511" name="Equation" r:id="rId7" imgW="761724" imgH="418893" progId="Equation.3">
                  <p:embed/>
                </p:oleObj>
              </mc:Choice>
              <mc:Fallback>
                <p:oleObj name="Equation" r:id="rId7" imgW="761724" imgH="418893"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3255963"/>
                        <a:ext cx="1208088" cy="665162"/>
                      </a:xfrm>
                      <a:prstGeom prst="rect">
                        <a:avLst/>
                      </a:prstGeom>
                      <a:noFill/>
                      <a:ln>
                        <a:noFill/>
                      </a:ln>
                      <a:effectLst/>
                      <a:extLst>
                        <a:ext uri="{909E8E84-426E-40DD-AFC4-6F175D3DCCD1}">
                          <a14:hiddenFill xmlns:a14="http://schemas.microsoft.com/office/drawing/2010/main">
                            <a:solidFill>
                              <a:srgbClr val="397968"/>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1" name="Object 6"/>
          <p:cNvGraphicFramePr>
            <a:graphicFrameLocks noChangeAspect="1"/>
          </p:cNvGraphicFramePr>
          <p:nvPr>
            <p:extLst>
              <p:ext uri="{D42A27DB-BD31-4B8C-83A1-F6EECF244321}">
                <p14:modId xmlns:p14="http://schemas.microsoft.com/office/powerpoint/2010/main" val="3495873890"/>
              </p:ext>
            </p:extLst>
          </p:nvPr>
        </p:nvGraphicFramePr>
        <p:xfrm>
          <a:off x="2805113" y="4060825"/>
          <a:ext cx="928687" cy="282575"/>
        </p:xfrm>
        <a:graphic>
          <a:graphicData uri="http://schemas.openxmlformats.org/presentationml/2006/ole">
            <mc:AlternateContent xmlns:mc="http://schemas.openxmlformats.org/markup-compatibility/2006">
              <mc:Choice xmlns:v="urn:schemas-microsoft-com:vml" Requires="v">
                <p:oleObj spid="_x0000_s10512" name="Equation" r:id="rId9" imgW="583542" imgH="177815" progId="Equation.3">
                  <p:embed/>
                </p:oleObj>
              </mc:Choice>
              <mc:Fallback>
                <p:oleObj name="Equation" r:id="rId9" imgW="583542" imgH="177815"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05113" y="4060825"/>
                        <a:ext cx="928687" cy="282575"/>
                      </a:xfrm>
                      <a:prstGeom prst="rect">
                        <a:avLst/>
                      </a:prstGeom>
                      <a:noFill/>
                      <a:ln>
                        <a:noFill/>
                      </a:ln>
                      <a:effectLst/>
                      <a:extLst>
                        <a:ext uri="{909E8E84-426E-40DD-AFC4-6F175D3DCCD1}">
                          <a14:hiddenFill xmlns:a14="http://schemas.microsoft.com/office/drawing/2010/main">
                            <a:solidFill>
                              <a:srgbClr val="397968"/>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4" name="Content Placeholder 7">
            <a:extLst>
              <a:ext uri="{FF2B5EF4-FFF2-40B4-BE49-F238E27FC236}">
                <a16:creationId xmlns:a16="http://schemas.microsoft.com/office/drawing/2014/main" id="{50757E42-C5F3-4543-A924-39D8A0F8E9D4}"/>
              </a:ext>
            </a:extLst>
          </p:cNvPr>
          <p:cNvSpPr>
            <a:spLocks noGrp="1"/>
          </p:cNvSpPr>
          <p:nvPr>
            <p:ph sz="quarter" idx="14"/>
          </p:nvPr>
        </p:nvSpPr>
        <p:spPr>
          <a:xfrm>
            <a:off x="2177143" y="4527844"/>
            <a:ext cx="6623958" cy="371181"/>
          </a:xfrm>
        </p:spPr>
        <p:txBody>
          <a:bodyPr/>
          <a:lstStyle/>
          <a:p>
            <a:r>
              <a:rPr lang="en-US" sz="1800" dirty="0"/>
              <a:t>What is the implication of an </a:t>
            </a:r>
            <a:r>
              <a:rPr lang="en-US" sz="1800" dirty="0" err="1"/>
              <a:t>unitless</a:t>
            </a:r>
            <a:r>
              <a:rPr lang="en-US" sz="1800" dirty="0"/>
              <a:t> measure of productivity?</a:t>
            </a:r>
          </a:p>
        </p:txBody>
      </p:sp>
    </p:spTree>
    <p:extLst>
      <p:ext uri="{BB962C8B-B14F-4D97-AF65-F5344CB8AC3E}">
        <p14:creationId xmlns:p14="http://schemas.microsoft.com/office/powerpoint/2010/main" val="4005114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Productivity Growth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2.6</a:t>
            </a:r>
          </a:p>
        </p:txBody>
      </p:sp>
      <p:graphicFrame>
        <p:nvGraphicFramePr>
          <p:cNvPr id="6" name="Object 3"/>
          <p:cNvGraphicFramePr>
            <a:graphicFrameLocks noChangeAspect="1"/>
          </p:cNvGraphicFramePr>
          <p:nvPr>
            <p:extLst>
              <p:ext uri="{D42A27DB-BD31-4B8C-83A1-F6EECF244321}">
                <p14:modId xmlns:p14="http://schemas.microsoft.com/office/powerpoint/2010/main" val="2153904575"/>
              </p:ext>
            </p:extLst>
          </p:nvPr>
        </p:nvGraphicFramePr>
        <p:xfrm>
          <a:off x="342900" y="1668598"/>
          <a:ext cx="6959601" cy="609600"/>
        </p:xfrm>
        <a:graphic>
          <a:graphicData uri="http://schemas.openxmlformats.org/presentationml/2006/ole">
            <mc:AlternateContent xmlns:mc="http://schemas.openxmlformats.org/markup-compatibility/2006">
              <mc:Choice xmlns:v="urn:schemas-microsoft-com:vml" Requires="v">
                <p:oleObj spid="_x0000_s14438" name="Equation" r:id="rId3" imgW="6959520" imgH="609480" progId="Equation.DSMT4">
                  <p:embed/>
                </p:oleObj>
              </mc:Choice>
              <mc:Fallback>
                <p:oleObj name="Equation" r:id="rId3" imgW="6959520" imgH="609480" progId="Equation.DSMT4">
                  <p:embed/>
                  <p:pic>
                    <p:nvPicPr>
                      <p:cNvPr id="0" name="Object 4"/>
                      <p:cNvPicPr>
                        <a:picLocks noChangeAspect="1" noChangeArrowheads="1"/>
                      </p:cNvPicPr>
                      <p:nvPr/>
                    </p:nvPicPr>
                    <p:blipFill>
                      <a:blip r:embed="rId4"/>
                      <a:srcRect/>
                      <a:stretch>
                        <a:fillRect/>
                      </a:stretch>
                    </p:blipFill>
                    <p:spPr bwMode="auto">
                      <a:xfrm>
                        <a:off x="342900" y="1668598"/>
                        <a:ext cx="6959601" cy="609600"/>
                      </a:xfrm>
                      <a:prstGeom prst="rect">
                        <a:avLst/>
                      </a:prstGeom>
                      <a:solidFill>
                        <a:srgbClr val="C4BD97"/>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2835017"/>
            <a:ext cx="8458200" cy="954157"/>
          </a:xfrm>
        </p:spPr>
        <p:txBody>
          <a:bodyPr/>
          <a:lstStyle/>
          <a:p>
            <a:r>
              <a:rPr lang="en-US" sz="1800" dirty="0"/>
              <a:t>Example: Labor productivity on the ABC assembly line was 25 units per hour in 2014. In 2015, labor productivity was 23 units per hour. What was the productivity growth from 2014 to 2015?</a:t>
            </a:r>
          </a:p>
        </p:txBody>
      </p:sp>
      <p:graphicFrame>
        <p:nvGraphicFramePr>
          <p:cNvPr id="5" name="Object 5"/>
          <p:cNvGraphicFramePr>
            <a:graphicFrameLocks noChangeAspect="1"/>
          </p:cNvGraphicFramePr>
          <p:nvPr>
            <p:extLst>
              <p:ext uri="{D42A27DB-BD31-4B8C-83A1-F6EECF244321}">
                <p14:modId xmlns:p14="http://schemas.microsoft.com/office/powerpoint/2010/main" val="1733224062"/>
              </p:ext>
            </p:extLst>
          </p:nvPr>
        </p:nvGraphicFramePr>
        <p:xfrm>
          <a:off x="2054225" y="4233408"/>
          <a:ext cx="4229100" cy="571500"/>
        </p:xfrm>
        <a:graphic>
          <a:graphicData uri="http://schemas.openxmlformats.org/presentationml/2006/ole">
            <mc:AlternateContent xmlns:mc="http://schemas.openxmlformats.org/markup-compatibility/2006">
              <mc:Choice xmlns:v="urn:schemas-microsoft-com:vml" Requires="v">
                <p:oleObj spid="_x0000_s14439" name="Equation" r:id="rId5" imgW="4228920" imgH="571320" progId="Equation.DSMT4">
                  <p:embed/>
                </p:oleObj>
              </mc:Choice>
              <mc:Fallback>
                <p:oleObj name="Equation" r:id="rId5" imgW="4228920" imgH="571320" progId="Equation.DSMT4">
                  <p:embed/>
                  <p:pic>
                    <p:nvPicPr>
                      <p:cNvPr id="0" name="Object 5"/>
                      <p:cNvPicPr>
                        <a:picLocks noChangeAspect="1" noChangeArrowheads="1"/>
                      </p:cNvPicPr>
                      <p:nvPr/>
                    </p:nvPicPr>
                    <p:blipFill>
                      <a:blip r:embed="rId6"/>
                      <a:srcRect/>
                      <a:stretch>
                        <a:fillRect/>
                      </a:stretch>
                    </p:blipFill>
                    <p:spPr bwMode="auto">
                      <a:xfrm>
                        <a:off x="2054225" y="4233408"/>
                        <a:ext cx="4229100" cy="5715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0071048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Service Sector Productivity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r>
              <a:rPr lang="en-US" sz="2000" dirty="0"/>
              <a:t>Service sector productivity is difficult to measure and manage because</a:t>
            </a:r>
          </a:p>
          <a:p>
            <a:pPr lvl="1"/>
            <a:r>
              <a:rPr lang="en-US" sz="2000" dirty="0"/>
              <a:t>It involves intellectual activities</a:t>
            </a:r>
          </a:p>
          <a:p>
            <a:pPr lvl="1"/>
            <a:r>
              <a:rPr lang="en-US" sz="2000" dirty="0"/>
              <a:t>It has a high degree of variability</a:t>
            </a:r>
          </a:p>
          <a:p>
            <a:r>
              <a:rPr lang="en-US" sz="2000" dirty="0"/>
              <a:t>A useful measure related to productivity is </a:t>
            </a:r>
            <a:r>
              <a:rPr lang="en-US" sz="2000" i="1" dirty="0"/>
              <a:t>process yield</a:t>
            </a:r>
          </a:p>
          <a:p>
            <a:pPr lvl="1"/>
            <a:r>
              <a:rPr lang="en-US" sz="2000" dirty="0"/>
              <a:t>Where products are involved</a:t>
            </a:r>
          </a:p>
          <a:p>
            <a:pPr lvl="2"/>
            <a:r>
              <a:rPr lang="en-US" sz="1800" dirty="0"/>
              <a:t>Ratio of output of good product to the quantity of raw material input</a:t>
            </a:r>
          </a:p>
          <a:p>
            <a:pPr lvl="1"/>
            <a:r>
              <a:rPr lang="en-US" sz="2000" dirty="0"/>
              <a:t>Where services are involved, process yield measurement is often dependent on the particular process: </a:t>
            </a:r>
          </a:p>
          <a:p>
            <a:pPr lvl="2"/>
            <a:r>
              <a:rPr lang="en-US" sz="1800" dirty="0"/>
              <a:t>Ratio of cars rented to cars available for a given day </a:t>
            </a:r>
          </a:p>
          <a:p>
            <a:pPr lvl="2"/>
            <a:r>
              <a:rPr lang="en-US" sz="1800" dirty="0"/>
              <a:t>Ratio of student acceptances to the total number of students approved for admission</a:t>
            </a:r>
          </a:p>
        </p:txBody>
      </p:sp>
    </p:spTree>
    <p:extLst>
      <p:ext uri="{BB962C8B-B14F-4D97-AF65-F5344CB8AC3E}">
        <p14:creationId xmlns:p14="http://schemas.microsoft.com/office/powerpoint/2010/main" val="2274529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Factors Affecting Productivity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2.4</a:t>
            </a:r>
          </a:p>
        </p:txBody>
      </p:sp>
      <p:pic>
        <p:nvPicPr>
          <p:cNvPr id="15362" name="Picture 3" descr="Five boxes flowing in a circular format that read methods, quality, management, technology, and capi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113" y="1298785"/>
            <a:ext cx="6827774" cy="4583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6647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Focus</a:t>
            </a:r>
          </a:p>
        </p:txBody>
      </p:sp>
      <p:sp>
        <p:nvSpPr>
          <p:cNvPr id="3" name="Content Placeholder 2"/>
          <p:cNvSpPr>
            <a:spLocks noGrp="1"/>
          </p:cNvSpPr>
          <p:nvPr>
            <p:ph sz="quarter" idx="11"/>
          </p:nvPr>
        </p:nvSpPr>
        <p:spPr>
          <a:xfrm>
            <a:off x="342900" y="1276709"/>
            <a:ext cx="8458200" cy="4991569"/>
          </a:xfrm>
        </p:spPr>
        <p:txBody>
          <a:bodyPr/>
          <a:lstStyle/>
          <a:p>
            <a:pPr>
              <a:spcBef>
                <a:spcPts val="1200"/>
              </a:spcBef>
              <a:spcAft>
                <a:spcPts val="1200"/>
              </a:spcAft>
            </a:pPr>
            <a:r>
              <a:rPr lang="en-US" dirty="0"/>
              <a:t>This chapter focuses on three separate but related ideas that are vitally important to business organizations</a:t>
            </a:r>
          </a:p>
          <a:p>
            <a:pPr marL="457200" lvl="1" indent="-457200">
              <a:spcBef>
                <a:spcPts val="1200"/>
              </a:spcBef>
              <a:spcAft>
                <a:spcPts val="1200"/>
              </a:spcAft>
              <a:buFont typeface="+mj-lt"/>
              <a:buAutoNum type="arabicPeriod"/>
            </a:pPr>
            <a:r>
              <a:rPr lang="en-US" dirty="0"/>
              <a:t>Competitiveness</a:t>
            </a:r>
          </a:p>
          <a:p>
            <a:pPr marL="457200" lvl="1" indent="-457200">
              <a:spcBef>
                <a:spcPts val="1200"/>
              </a:spcBef>
              <a:spcAft>
                <a:spcPts val="1200"/>
              </a:spcAft>
              <a:buFont typeface="+mj-lt"/>
              <a:buAutoNum type="arabicPeriod"/>
            </a:pPr>
            <a:r>
              <a:rPr lang="en-US" dirty="0"/>
              <a:t>Strategy</a:t>
            </a:r>
          </a:p>
          <a:p>
            <a:pPr marL="457200" lvl="1" indent="-457200">
              <a:spcBef>
                <a:spcPts val="1200"/>
              </a:spcBef>
              <a:spcAft>
                <a:spcPts val="1200"/>
              </a:spcAft>
              <a:buFont typeface="+mj-lt"/>
              <a:buAutoNum type="arabicPeriod"/>
            </a:pPr>
            <a:r>
              <a:rPr lang="en-US" dirty="0"/>
              <a:t>Productivity</a:t>
            </a:r>
          </a:p>
        </p:txBody>
      </p:sp>
    </p:spTree>
    <p:extLst>
      <p:ext uri="{BB962C8B-B14F-4D97-AF65-F5344CB8AC3E}">
        <p14:creationId xmlns:p14="http://schemas.microsoft.com/office/powerpoint/2010/main" val="41620715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Recent Technological factors affecting productivity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a:spcBef>
                <a:spcPts val="600"/>
              </a:spcBef>
            </a:pPr>
            <a:r>
              <a:rPr lang="en-US" dirty="0">
                <a:solidFill>
                  <a:schemeClr val="tx1"/>
                </a:solidFill>
              </a:rPr>
              <a:t>Drones</a:t>
            </a:r>
          </a:p>
          <a:p>
            <a:pPr>
              <a:spcBef>
                <a:spcPts val="600"/>
              </a:spcBef>
            </a:pPr>
            <a:r>
              <a:rPr lang="en-US" dirty="0">
                <a:solidFill>
                  <a:schemeClr val="tx1"/>
                </a:solidFill>
              </a:rPr>
              <a:t>GPS devices </a:t>
            </a:r>
          </a:p>
          <a:p>
            <a:pPr>
              <a:spcBef>
                <a:spcPts val="600"/>
              </a:spcBef>
            </a:pPr>
            <a:r>
              <a:rPr lang="en-US" dirty="0">
                <a:solidFill>
                  <a:schemeClr val="tx1"/>
                </a:solidFill>
              </a:rPr>
              <a:t>Smartphones 	</a:t>
            </a:r>
          </a:p>
          <a:p>
            <a:pPr>
              <a:spcBef>
                <a:spcPts val="600"/>
              </a:spcBef>
            </a:pPr>
            <a:r>
              <a:rPr lang="en-US" dirty="0">
                <a:solidFill>
                  <a:schemeClr val="tx1"/>
                </a:solidFill>
              </a:rPr>
              <a:t>3D printers 	</a:t>
            </a:r>
          </a:p>
          <a:p>
            <a:pPr>
              <a:spcBef>
                <a:spcPts val="600"/>
              </a:spcBef>
            </a:pPr>
            <a:r>
              <a:rPr lang="en-US" dirty="0">
                <a:solidFill>
                  <a:schemeClr val="tx1"/>
                </a:solidFill>
              </a:rPr>
              <a:t>Radio frequency ID tags (RFID) </a:t>
            </a:r>
          </a:p>
          <a:p>
            <a:pPr>
              <a:spcBef>
                <a:spcPts val="600"/>
              </a:spcBef>
            </a:pPr>
            <a:r>
              <a:rPr lang="en-US" dirty="0">
                <a:solidFill>
                  <a:schemeClr val="tx1"/>
                </a:solidFill>
              </a:rPr>
              <a:t>Medical imaging</a:t>
            </a:r>
          </a:p>
          <a:p>
            <a:pPr>
              <a:spcBef>
                <a:spcPts val="600"/>
              </a:spcBef>
            </a:pPr>
            <a:r>
              <a:rPr lang="en-US" dirty="0">
                <a:solidFill>
                  <a:schemeClr val="tx1"/>
                </a:solidFill>
              </a:rPr>
              <a:t>Artificial intelligence 	</a:t>
            </a:r>
          </a:p>
        </p:txBody>
      </p:sp>
    </p:spTree>
    <p:extLst>
      <p:ext uri="{BB962C8B-B14F-4D97-AF65-F5344CB8AC3E}">
        <p14:creationId xmlns:p14="http://schemas.microsoft.com/office/powerpoint/2010/main" val="9371651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Improving Productivity</a:t>
            </a:r>
            <a:endParaRPr lang="en-IN" dirty="0">
              <a:solidFill>
                <a:schemeClr val="tx1"/>
              </a:solidFill>
            </a:endParaRP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097280" cy="365760"/>
          </a:xfrm>
        </p:spPr>
        <p:txBody>
          <a:bodyPr/>
          <a:lstStyle/>
          <a:p>
            <a:r>
              <a:rPr lang="en-US" sz="1800" b="1" dirty="0">
                <a:solidFill>
                  <a:schemeClr val="tx1"/>
                </a:solidFill>
              </a:rPr>
              <a:t>LO 2.7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54165"/>
          </a:xfrm>
        </p:spPr>
        <p:txBody>
          <a:bodyPr/>
          <a:lstStyle/>
          <a:p>
            <a:pPr marL="457200" indent="-457200">
              <a:spcBef>
                <a:spcPts val="600"/>
              </a:spcBef>
              <a:spcAft>
                <a:spcPts val="600"/>
              </a:spcAft>
              <a:buFontTx/>
              <a:buAutoNum type="arabicPeriod"/>
            </a:pPr>
            <a:r>
              <a:rPr lang="en-US" dirty="0"/>
              <a:t>Develop productivity measures for all operations</a:t>
            </a:r>
          </a:p>
          <a:p>
            <a:pPr marL="457200" indent="-457200">
              <a:spcBef>
                <a:spcPts val="600"/>
              </a:spcBef>
              <a:spcAft>
                <a:spcPts val="600"/>
              </a:spcAft>
              <a:buFontTx/>
              <a:buAutoNum type="arabicPeriod"/>
            </a:pPr>
            <a:r>
              <a:rPr lang="en-US" dirty="0"/>
              <a:t>Determine critical (bottleneck) operations</a:t>
            </a:r>
          </a:p>
          <a:p>
            <a:pPr marL="457200" indent="-457200">
              <a:spcBef>
                <a:spcPts val="600"/>
              </a:spcBef>
              <a:spcAft>
                <a:spcPts val="600"/>
              </a:spcAft>
              <a:buFontTx/>
              <a:buAutoNum type="arabicPeriod"/>
            </a:pPr>
            <a:r>
              <a:rPr lang="en-US" dirty="0"/>
              <a:t>Develop methods for productivity improvements</a:t>
            </a:r>
          </a:p>
          <a:p>
            <a:pPr marL="457200" indent="-457200">
              <a:spcBef>
                <a:spcPts val="600"/>
              </a:spcBef>
              <a:spcAft>
                <a:spcPts val="600"/>
              </a:spcAft>
              <a:buFontTx/>
              <a:buAutoNum type="arabicPeriod"/>
            </a:pPr>
            <a:r>
              <a:rPr lang="en-US" dirty="0"/>
              <a:t>Establish reasonable goals</a:t>
            </a:r>
          </a:p>
          <a:p>
            <a:pPr marL="457200" indent="-457200">
              <a:spcBef>
                <a:spcPts val="600"/>
              </a:spcBef>
              <a:spcAft>
                <a:spcPts val="600"/>
              </a:spcAft>
              <a:buFontTx/>
              <a:buAutoNum type="arabicPeriod"/>
            </a:pPr>
            <a:r>
              <a:rPr lang="en-US" dirty="0"/>
              <a:t>Make it clear that management supports and encourages productivity improvement</a:t>
            </a:r>
          </a:p>
          <a:p>
            <a:pPr marL="457200" indent="-457200">
              <a:spcBef>
                <a:spcPts val="600"/>
              </a:spcBef>
              <a:spcAft>
                <a:spcPts val="600"/>
              </a:spcAft>
              <a:buFontTx/>
              <a:buAutoNum type="arabicPeriod"/>
            </a:pPr>
            <a:r>
              <a:rPr lang="en-US" dirty="0"/>
              <a:t>Measure and publicize improvements</a:t>
            </a:r>
          </a:p>
          <a:p>
            <a:pPr marL="457200" indent="-457200">
              <a:spcBef>
                <a:spcPts val="600"/>
              </a:spcBef>
              <a:spcAft>
                <a:spcPts val="600"/>
              </a:spcAft>
              <a:buFontTx/>
              <a:buAutoNum type="arabicPeriod"/>
            </a:pPr>
            <a:r>
              <a:rPr lang="en-US" dirty="0"/>
              <a:t>Don’t confuse </a:t>
            </a:r>
            <a:r>
              <a:rPr lang="en-US" i="1" dirty="0"/>
              <a:t>productivity</a:t>
            </a:r>
            <a:r>
              <a:rPr lang="en-US" dirty="0"/>
              <a:t> with </a:t>
            </a:r>
            <a:r>
              <a:rPr lang="en-US" i="1" dirty="0"/>
              <a:t>efficiency</a:t>
            </a:r>
            <a:r>
              <a:rPr lang="en-US" dirty="0"/>
              <a:t> </a:t>
            </a:r>
          </a:p>
        </p:txBody>
      </p:sp>
    </p:spTree>
    <p:extLst>
      <p:ext uri="{BB962C8B-B14F-4D97-AF65-F5344CB8AC3E}">
        <p14:creationId xmlns:p14="http://schemas.microsoft.com/office/powerpoint/2010/main" val="3296175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 2021 McGraw Hill. All rights reserved. Authorized only for instructor use in the classroom.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6371-776B-41C0-AE74-5DF4C8160137}"/>
              </a:ext>
            </a:extLst>
          </p:cNvPr>
          <p:cNvSpPr>
            <a:spLocks noGrp="1"/>
          </p:cNvSpPr>
          <p:nvPr>
            <p:ph type="title"/>
          </p:nvPr>
        </p:nvSpPr>
        <p:spPr/>
        <p:txBody>
          <a:bodyPr/>
          <a:lstStyle/>
          <a:p>
            <a:r>
              <a:rPr lang="en-US" sz="2800" dirty="0"/>
              <a:t>Hierarchical Planning</a:t>
            </a:r>
            <a:r>
              <a:rPr lang="en-US" dirty="0"/>
              <a:t> - Text Alternative</a:t>
            </a:r>
            <a:endParaRPr lang="en-IN" dirty="0"/>
          </a:p>
        </p:txBody>
      </p:sp>
      <p:sp>
        <p:nvSpPr>
          <p:cNvPr id="3" name="Text Placeholder 2">
            <a:extLst>
              <a:ext uri="{FF2B5EF4-FFF2-40B4-BE49-F238E27FC236}">
                <a16:creationId xmlns:a16="http://schemas.microsoft.com/office/drawing/2014/main" id="{C6BBCD87-44D4-42E0-A3CD-12BD8A01A981}"/>
              </a:ext>
            </a:extLst>
          </p:cNvPr>
          <p:cNvSpPr>
            <a:spLocks noGrp="1"/>
          </p:cNvSpPr>
          <p:nvPr>
            <p:ph type="body" sz="quarter" idx="14"/>
          </p:nvPr>
        </p:nvSpPr>
        <p:spPr/>
        <p:txBody>
          <a:bodyPr/>
          <a:lstStyle/>
          <a:p>
            <a:r>
              <a:rPr lang="en-IN" dirty="0">
                <a:hlinkClick r:id="rId2" action="ppaction://hlinksldjump"/>
              </a:rPr>
              <a:t>Return to parent-slide containing images.</a:t>
            </a:r>
          </a:p>
        </p:txBody>
      </p:sp>
      <p:sp>
        <p:nvSpPr>
          <p:cNvPr id="4" name="Content Placeholder 3">
            <a:extLst>
              <a:ext uri="{FF2B5EF4-FFF2-40B4-BE49-F238E27FC236}">
                <a16:creationId xmlns:a16="http://schemas.microsoft.com/office/drawing/2014/main" id="{B37DA956-AA19-46D4-84F8-C17A923BA826}"/>
              </a:ext>
            </a:extLst>
          </p:cNvPr>
          <p:cNvSpPr>
            <a:spLocks noGrp="1"/>
          </p:cNvSpPr>
          <p:nvPr>
            <p:ph sz="quarter" idx="16"/>
          </p:nvPr>
        </p:nvSpPr>
        <p:spPr/>
        <p:txBody>
          <a:bodyPr/>
          <a:lstStyle/>
          <a:p>
            <a:r>
              <a:rPr lang="en-US" dirty="0"/>
              <a:t>At the top of the pyramid is the Mission, and directly below are the organizational goals, then organizational strategies, then functional goals. The next level down has the following three items: finance strategies, marketing strategies, and operations strategies. Each of these leads down to tactics and then to operating procedures.</a:t>
            </a:r>
            <a:endParaRPr lang="en-IN" dirty="0"/>
          </a:p>
        </p:txBody>
      </p:sp>
      <p:sp>
        <p:nvSpPr>
          <p:cNvPr id="5" name="Text Placeholder 4">
            <a:extLst>
              <a:ext uri="{FF2B5EF4-FFF2-40B4-BE49-F238E27FC236}">
                <a16:creationId xmlns:a16="http://schemas.microsoft.com/office/drawing/2014/main" id="{175253A1-37A9-4B06-A296-7AE173A54053}"/>
              </a:ext>
            </a:extLst>
          </p:cNvPr>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631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Competitiveness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b="1" dirty="0">
                <a:solidFill>
                  <a:schemeClr val="tx1"/>
                </a:solidFill>
              </a:rPr>
              <a:t>Competitiveness:</a:t>
            </a:r>
          </a:p>
          <a:p>
            <a:pPr lvl="1">
              <a:lnSpc>
                <a:spcPct val="120000"/>
              </a:lnSpc>
              <a:spcBef>
                <a:spcPts val="600"/>
              </a:spcBef>
            </a:pPr>
            <a:r>
              <a:rPr lang="en-US" dirty="0">
                <a:solidFill>
                  <a:schemeClr val="tx1"/>
                </a:solidFill>
              </a:rPr>
              <a:t>How effectively an organization meets the wants and needs of customers relative to others that offer similar goods or services</a:t>
            </a:r>
          </a:p>
          <a:p>
            <a:pPr lvl="1">
              <a:lnSpc>
                <a:spcPct val="120000"/>
              </a:lnSpc>
              <a:spcBef>
                <a:spcPts val="600"/>
              </a:spcBef>
            </a:pPr>
            <a:r>
              <a:rPr lang="en-US" dirty="0">
                <a:solidFill>
                  <a:schemeClr val="tx1"/>
                </a:solidFill>
              </a:rPr>
              <a:t>Organizations compete through some combination of their marketing and operations functions</a:t>
            </a:r>
          </a:p>
          <a:p>
            <a:pPr lvl="2">
              <a:lnSpc>
                <a:spcPct val="120000"/>
              </a:lnSpc>
              <a:spcBef>
                <a:spcPts val="600"/>
              </a:spcBef>
              <a:buFont typeface="Times" pitchFamily="18" charset="0"/>
              <a:buChar char="•"/>
            </a:pPr>
            <a:r>
              <a:rPr lang="en-US" dirty="0">
                <a:solidFill>
                  <a:schemeClr val="tx1"/>
                </a:solidFill>
              </a:rPr>
              <a:t>What do customers want?</a:t>
            </a:r>
          </a:p>
          <a:p>
            <a:pPr lvl="2">
              <a:lnSpc>
                <a:spcPct val="120000"/>
              </a:lnSpc>
              <a:spcBef>
                <a:spcPts val="600"/>
              </a:spcBef>
              <a:buFont typeface="Times" pitchFamily="18" charset="0"/>
              <a:buChar char="•"/>
            </a:pPr>
            <a:r>
              <a:rPr lang="en-US" dirty="0">
                <a:solidFill>
                  <a:schemeClr val="tx1"/>
                </a:solidFill>
              </a:rPr>
              <a:t>How can these customer needs best be satisfied?</a:t>
            </a:r>
          </a:p>
        </p:txBody>
      </p:sp>
    </p:spTree>
    <p:extLst>
      <p:ext uri="{BB962C8B-B14F-4D97-AF65-F5344CB8AC3E}">
        <p14:creationId xmlns:p14="http://schemas.microsoft.com/office/powerpoint/2010/main" val="3020740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Marketing’s Influence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dirty="0"/>
              <a:t>Identifying consumer wants and/or needs</a:t>
            </a:r>
          </a:p>
          <a:p>
            <a:pPr>
              <a:spcBef>
                <a:spcPts val="600"/>
              </a:spcBef>
            </a:pPr>
            <a:r>
              <a:rPr lang="en-US" dirty="0"/>
              <a:t>Pricing and quality</a:t>
            </a:r>
          </a:p>
          <a:p>
            <a:pPr>
              <a:spcBef>
                <a:spcPts val="600"/>
              </a:spcBef>
            </a:pPr>
            <a:r>
              <a:rPr lang="en-US" dirty="0"/>
              <a:t>Advertising and promotion</a:t>
            </a:r>
          </a:p>
        </p:txBody>
      </p:sp>
    </p:spTree>
    <p:extLst>
      <p:ext uri="{BB962C8B-B14F-4D97-AF65-F5344CB8AC3E}">
        <p14:creationId xmlns:p14="http://schemas.microsoft.com/office/powerpoint/2010/main" val="750033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Businesses Compete Using Operations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33400" indent="-533400">
              <a:buFontTx/>
              <a:buAutoNum type="arabicPeriod"/>
            </a:pPr>
            <a:r>
              <a:rPr lang="en-US" dirty="0"/>
              <a:t>Product and service design</a:t>
            </a:r>
          </a:p>
          <a:p>
            <a:pPr marL="533400" indent="-533400">
              <a:buFontTx/>
              <a:buAutoNum type="arabicPeriod"/>
            </a:pPr>
            <a:r>
              <a:rPr lang="en-US" dirty="0"/>
              <a:t>Cost</a:t>
            </a:r>
          </a:p>
          <a:p>
            <a:pPr marL="533400" indent="-533400">
              <a:buFontTx/>
              <a:buAutoNum type="arabicPeriod"/>
            </a:pPr>
            <a:r>
              <a:rPr lang="en-US" dirty="0"/>
              <a:t>Location</a:t>
            </a:r>
          </a:p>
          <a:p>
            <a:pPr marL="533400" indent="-533400">
              <a:buFontTx/>
              <a:buAutoNum type="arabicPeriod"/>
            </a:pPr>
            <a:r>
              <a:rPr lang="en-US" dirty="0"/>
              <a:t>Quality</a:t>
            </a:r>
          </a:p>
          <a:p>
            <a:pPr marL="533400" indent="-533400">
              <a:buFontTx/>
              <a:buAutoNum type="arabicPeriod"/>
            </a:pPr>
            <a:r>
              <a:rPr lang="en-US" dirty="0"/>
              <a:t>Quick response</a:t>
            </a:r>
          </a:p>
          <a:p>
            <a:pPr marL="533400" indent="-533400">
              <a:buFontTx/>
              <a:buAutoNum type="arabicPeriod"/>
            </a:pPr>
            <a:r>
              <a:rPr lang="en-US" dirty="0"/>
              <a:t>Flexibility</a:t>
            </a:r>
          </a:p>
          <a:p>
            <a:pPr marL="533400" indent="-533400">
              <a:buFontTx/>
              <a:buAutoNum type="arabicPeriod"/>
            </a:pPr>
            <a:r>
              <a:rPr lang="en-US" dirty="0"/>
              <a:t>Inventory management</a:t>
            </a:r>
          </a:p>
          <a:p>
            <a:pPr marL="533400" indent="-533400">
              <a:buFontTx/>
              <a:buAutoNum type="arabicPeriod"/>
            </a:pPr>
            <a:r>
              <a:rPr lang="en-US" dirty="0"/>
              <a:t>Supply chain management</a:t>
            </a:r>
          </a:p>
          <a:p>
            <a:pPr marL="533400" indent="-533400">
              <a:buFontTx/>
              <a:buAutoNum type="arabicPeriod"/>
            </a:pPr>
            <a:r>
              <a:rPr lang="en-US" dirty="0"/>
              <a:t>Service</a:t>
            </a:r>
          </a:p>
          <a:p>
            <a:pPr marL="533400" indent="-533400">
              <a:buFontTx/>
              <a:buAutoNum type="arabicPeriod"/>
            </a:pPr>
            <a:r>
              <a:rPr lang="en-US" dirty="0"/>
              <a:t>Managers and workers</a:t>
            </a:r>
          </a:p>
        </p:txBody>
      </p:sp>
    </p:spTree>
    <p:extLst>
      <p:ext uri="{BB962C8B-B14F-4D97-AF65-F5344CB8AC3E}">
        <p14:creationId xmlns:p14="http://schemas.microsoft.com/office/powerpoint/2010/main" val="2392896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Why Some Organizations Fail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2.2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spcBef>
                <a:spcPts val="400"/>
              </a:spcBef>
              <a:spcAft>
                <a:spcPts val="600"/>
              </a:spcAft>
              <a:buFont typeface="+mj-lt"/>
              <a:buAutoNum type="arabicPeriod"/>
            </a:pPr>
            <a:r>
              <a:rPr lang="en-US" dirty="0"/>
              <a:t>Neglecting operations strategy </a:t>
            </a:r>
          </a:p>
          <a:p>
            <a:pPr marL="457200" indent="-457200">
              <a:spcBef>
                <a:spcPts val="400"/>
              </a:spcBef>
              <a:spcAft>
                <a:spcPts val="600"/>
              </a:spcAft>
              <a:buFont typeface="+mj-lt"/>
              <a:buAutoNum type="arabicPeriod"/>
            </a:pPr>
            <a:r>
              <a:rPr lang="en-US" dirty="0"/>
              <a:t>Failing to take advantage of strengths and opportunities and/or failing to recognize competitive threats</a:t>
            </a:r>
          </a:p>
          <a:p>
            <a:pPr marL="457200" indent="-457200">
              <a:spcBef>
                <a:spcPts val="400"/>
              </a:spcBef>
              <a:spcAft>
                <a:spcPts val="600"/>
              </a:spcAft>
              <a:buFont typeface="+mj-lt"/>
              <a:buAutoNum type="arabicPeriod"/>
            </a:pPr>
            <a:r>
              <a:rPr lang="en-US" dirty="0"/>
              <a:t>Too much emphasis on short-term financial performance at the expense of R&amp;D</a:t>
            </a:r>
          </a:p>
          <a:p>
            <a:pPr marL="457200" indent="-457200">
              <a:spcBef>
                <a:spcPts val="400"/>
              </a:spcBef>
              <a:spcAft>
                <a:spcPts val="600"/>
              </a:spcAft>
              <a:buFont typeface="+mj-lt"/>
              <a:buAutoNum type="arabicPeriod"/>
            </a:pPr>
            <a:r>
              <a:rPr lang="en-US" dirty="0"/>
              <a:t>Too much emphasis on product and service design and not enough on process design and improvement</a:t>
            </a:r>
          </a:p>
          <a:p>
            <a:pPr marL="457200" indent="-457200">
              <a:spcBef>
                <a:spcPts val="400"/>
              </a:spcBef>
              <a:spcAft>
                <a:spcPts val="600"/>
              </a:spcAft>
              <a:buFont typeface="+mj-lt"/>
              <a:buAutoNum type="arabicPeriod"/>
            </a:pPr>
            <a:r>
              <a:rPr lang="en-US" dirty="0"/>
              <a:t>Neglecting investments in capital and human resources</a:t>
            </a:r>
          </a:p>
          <a:p>
            <a:pPr marL="457200" indent="-457200">
              <a:spcBef>
                <a:spcPts val="400"/>
              </a:spcBef>
              <a:spcAft>
                <a:spcPts val="600"/>
              </a:spcAft>
              <a:buFont typeface="+mj-lt"/>
              <a:buAutoNum type="arabicPeriod"/>
            </a:pPr>
            <a:r>
              <a:rPr lang="en-US" dirty="0"/>
              <a:t>Failing to establish good internal communications and cooperation</a:t>
            </a:r>
          </a:p>
          <a:p>
            <a:pPr marL="457200" indent="-457200">
              <a:spcBef>
                <a:spcPts val="400"/>
              </a:spcBef>
              <a:spcAft>
                <a:spcPts val="600"/>
              </a:spcAft>
              <a:buFont typeface="+mj-lt"/>
              <a:buAutoNum type="arabicPeriod"/>
            </a:pPr>
            <a:r>
              <a:rPr lang="en-US" dirty="0"/>
              <a:t>Failing to consider customer wants and needs</a:t>
            </a:r>
          </a:p>
        </p:txBody>
      </p:sp>
    </p:spTree>
    <p:extLst>
      <p:ext uri="{BB962C8B-B14F-4D97-AF65-F5344CB8AC3E}">
        <p14:creationId xmlns:p14="http://schemas.microsoft.com/office/powerpoint/2010/main" val="307295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Hierarchical Planning</a:t>
            </a:r>
          </a:p>
        </p:txBody>
      </p:sp>
      <p:sp>
        <p:nvSpPr>
          <p:cNvPr id="8" name="Content Placeholder 2"/>
          <p:cNvSpPr>
            <a:spLocks noGrp="1"/>
          </p:cNvSpPr>
          <p:nvPr>
            <p:ph sz="quarter" idx="11"/>
          </p:nvPr>
        </p:nvSpPr>
        <p:spPr>
          <a:xfrm>
            <a:off x="-5436" y="6211470"/>
            <a:ext cx="905329" cy="407031"/>
          </a:xfrm>
        </p:spPr>
        <p:txBody>
          <a:bodyPr/>
          <a:lstStyle/>
          <a:p>
            <a:r>
              <a:rPr lang="en-US" sz="1800" b="1" dirty="0">
                <a:solidFill>
                  <a:schemeClr val="tx1"/>
                </a:solidFill>
              </a:rPr>
              <a:t>LO 2.3</a:t>
            </a:r>
          </a:p>
        </p:txBody>
      </p:sp>
      <p:sp>
        <p:nvSpPr>
          <p:cNvPr id="9" name="Content Placeholder 3"/>
          <p:cNvSpPr>
            <a:spLocks noGrp="1"/>
          </p:cNvSpPr>
          <p:nvPr>
            <p:ph sz="quarter" idx="14"/>
          </p:nvPr>
        </p:nvSpPr>
        <p:spPr>
          <a:xfrm>
            <a:off x="342900" y="1407885"/>
            <a:ext cx="3894039" cy="2971609"/>
          </a:xfrm>
        </p:spPr>
        <p:txBody>
          <a:bodyPr/>
          <a:lstStyle/>
          <a:p>
            <a:r>
              <a:rPr lang="en-US" dirty="0"/>
              <a:t>Mission</a:t>
            </a:r>
          </a:p>
          <a:p>
            <a:r>
              <a:rPr lang="en-US" dirty="0"/>
              <a:t>Goals</a:t>
            </a:r>
          </a:p>
          <a:p>
            <a:r>
              <a:rPr lang="en-US" dirty="0"/>
              <a:t>Organizational strategies</a:t>
            </a:r>
          </a:p>
          <a:p>
            <a:r>
              <a:rPr lang="en-US" dirty="0"/>
              <a:t>Functional strategies</a:t>
            </a:r>
          </a:p>
          <a:p>
            <a:r>
              <a:rPr lang="en-US" dirty="0"/>
              <a:t>Tactics</a:t>
            </a:r>
          </a:p>
        </p:txBody>
      </p:sp>
      <p:pic>
        <p:nvPicPr>
          <p:cNvPr id="17" name="Picture 4" descr="A diagram of the hierarchy from mission down to operations of a company.">
            <a:extLst>
              <a:ext uri="{FF2B5EF4-FFF2-40B4-BE49-F238E27FC236}">
                <a16:creationId xmlns:a16="http://schemas.microsoft.com/office/drawing/2014/main" id="{3E843F88-ACE4-47BE-B2A5-BC12F31C1A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6939" y="841211"/>
            <a:ext cx="4366144" cy="3737420"/>
          </a:xfrm>
          <a:prstGeom prst="rect">
            <a:avLst/>
          </a:prstGeom>
        </p:spPr>
      </p:pic>
      <p:sp>
        <p:nvSpPr>
          <p:cNvPr id="10" name="Content Placeholder 5"/>
          <p:cNvSpPr>
            <a:spLocks noGrp="1"/>
          </p:cNvSpPr>
          <p:nvPr>
            <p:ph sz="quarter" idx="15"/>
          </p:nvPr>
        </p:nvSpPr>
        <p:spPr>
          <a:xfrm>
            <a:off x="4539082" y="4628109"/>
            <a:ext cx="3721100" cy="1119513"/>
          </a:xfrm>
        </p:spPr>
        <p:txBody>
          <a:bodyPr/>
          <a:lstStyle/>
          <a:p>
            <a:r>
              <a:rPr lang="en-US" sz="1800" b="1" dirty="0">
                <a:solidFill>
                  <a:srgbClr val="006891"/>
                </a:solidFill>
              </a:rPr>
              <a:t>FIGURE 2.1 </a:t>
            </a:r>
            <a:endParaRPr lang="en-US" sz="1800" dirty="0">
              <a:solidFill>
                <a:srgbClr val="006891"/>
              </a:solidFill>
            </a:endParaRPr>
          </a:p>
          <a:p>
            <a:r>
              <a:rPr lang="en-US" sz="1800" dirty="0">
                <a:solidFill>
                  <a:srgbClr val="211D1E"/>
                </a:solidFill>
              </a:rPr>
              <a:t>Planning and decision making are hierarchical in organizations</a:t>
            </a:r>
            <a:endParaRPr lang="en-US" sz="1800" dirty="0"/>
          </a:p>
        </p:txBody>
      </p:sp>
      <p:sp>
        <p:nvSpPr>
          <p:cNvPr id="11" name="Text Placeholder 7">
            <a:extLst>
              <a:ext uri="{FF2B5EF4-FFF2-40B4-BE49-F238E27FC236}">
                <a16:creationId xmlns:a16="http://schemas.microsoft.com/office/drawing/2014/main" id="{18769F3F-D3BE-4C58-B8A4-8063D51E83AD}"/>
              </a:ext>
            </a:extLst>
          </p:cNvPr>
          <p:cNvSpPr>
            <a:spLocks noGrp="1"/>
          </p:cNvSpPr>
          <p:nvPr>
            <p:ph type="body" sz="quarter" idx="29"/>
          </p:nvPr>
        </p:nvSpPr>
        <p:spPr>
          <a:xfrm>
            <a:off x="3200400" y="6324600"/>
            <a:ext cx="2743200" cy="192024"/>
          </a:xfrm>
        </p:spPr>
        <p:txBody>
          <a:bodyPr/>
          <a:lstStyle/>
          <a:p>
            <a:r>
              <a:rPr lang="en-IN" dirty="0">
                <a:hlinkClick r:id="rId3" action="ppaction://hlinksldjump"/>
              </a:rPr>
              <a:t>Access the text alternative for slide images.</a:t>
            </a:r>
          </a:p>
        </p:txBody>
      </p:sp>
    </p:spTree>
    <p:extLst>
      <p:ext uri="{BB962C8B-B14F-4D97-AF65-F5344CB8AC3E}">
        <p14:creationId xmlns:p14="http://schemas.microsoft.com/office/powerpoint/2010/main" val="2366206434"/>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7.xml><?xml version="1.0" encoding="utf-8"?>
<a:theme xmlns:a="http://schemas.openxmlformats.org/drawingml/2006/main" name="1_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1073</TotalTime>
  <Words>1973</Words>
  <Application>Microsoft Office PowerPoint</Application>
  <PresentationFormat>On-screen Show (4:3)</PresentationFormat>
  <Paragraphs>370</Paragraphs>
  <Slides>44</Slides>
  <Notes>1</Notes>
  <HiddenSlides>2</HiddenSlides>
  <MMClips>0</MMClips>
  <ScaleCrop>false</ScaleCrop>
  <HeadingPairs>
    <vt:vector size="8" baseType="variant">
      <vt:variant>
        <vt:lpstr>Fonts Used</vt:lpstr>
      </vt:variant>
      <vt:variant>
        <vt:i4>3</vt:i4>
      </vt:variant>
      <vt:variant>
        <vt:lpstr>Theme</vt:lpstr>
      </vt:variant>
      <vt:variant>
        <vt:i4>7</vt:i4>
      </vt:variant>
      <vt:variant>
        <vt:lpstr>Embedded OLE Servers</vt:lpstr>
      </vt:variant>
      <vt:variant>
        <vt:i4>1</vt:i4>
      </vt:variant>
      <vt:variant>
        <vt:lpstr>Slide Titles</vt:lpstr>
      </vt:variant>
      <vt:variant>
        <vt:i4>44</vt:i4>
      </vt:variant>
    </vt:vector>
  </HeadingPairs>
  <TitlesOfParts>
    <vt:vector size="55" baseType="lpstr">
      <vt:lpstr>Arial</vt:lpstr>
      <vt:lpstr>Calibri</vt:lpstr>
      <vt:lpstr>Times</vt:lpstr>
      <vt:lpstr>Title Slides Master</vt:lpstr>
      <vt:lpstr>MainContentSlideMaster</vt:lpstr>
      <vt:lpstr>ClosingMaster</vt:lpstr>
      <vt:lpstr>DividerSlideMaster</vt:lpstr>
      <vt:lpstr>ImageDescriptionAppendixSlideMaster</vt:lpstr>
      <vt:lpstr>1_ImageDescriptionAppendixSlideMaster</vt:lpstr>
      <vt:lpstr>1_ClosingMaster</vt:lpstr>
      <vt:lpstr>Equation</vt:lpstr>
      <vt:lpstr>Chapter 2</vt:lpstr>
      <vt:lpstr>Chapter 2: Learning Objectives</vt:lpstr>
      <vt:lpstr>A Cold Hard Fact</vt:lpstr>
      <vt:lpstr>Chapter Focus</vt:lpstr>
      <vt:lpstr>Competitiveness</vt:lpstr>
      <vt:lpstr>Marketing’s Influence</vt:lpstr>
      <vt:lpstr>Businesses Compete Using Operations</vt:lpstr>
      <vt:lpstr>Why Some Organizations Fail</vt:lpstr>
      <vt:lpstr>Hierarchical Planning</vt:lpstr>
      <vt:lpstr>Mission</vt:lpstr>
      <vt:lpstr>Mission Statement</vt:lpstr>
      <vt:lpstr>Goals</vt:lpstr>
      <vt:lpstr>Strategies</vt:lpstr>
      <vt:lpstr>Tactics and Operations</vt:lpstr>
      <vt:lpstr>Core Competencies</vt:lpstr>
      <vt:lpstr>Sample Operations Strategies</vt:lpstr>
      <vt:lpstr>Strategy Formulation</vt:lpstr>
      <vt:lpstr>Strategy Formulation (cont.)</vt:lpstr>
      <vt:lpstr>Environmental Scanning</vt:lpstr>
      <vt:lpstr>Key External Factors</vt:lpstr>
      <vt:lpstr>Key Internal Factors</vt:lpstr>
      <vt:lpstr>Mission and Strategies</vt:lpstr>
      <vt:lpstr>Operations Strategy</vt:lpstr>
      <vt:lpstr>Strategic OM Decision Areas</vt:lpstr>
      <vt:lpstr>Quality-Based Strategies</vt:lpstr>
      <vt:lpstr>Time-Based Strategies</vt:lpstr>
      <vt:lpstr>Time-Based Strategies (cont.)</vt:lpstr>
      <vt:lpstr>Agile Operations</vt:lpstr>
      <vt:lpstr>The Balanced Scorecard Approach</vt:lpstr>
      <vt:lpstr>The Balanced Scorecard</vt:lpstr>
      <vt:lpstr>Productivity</vt:lpstr>
      <vt:lpstr>Why Productivity Matters</vt:lpstr>
      <vt:lpstr>Productivity Measures</vt:lpstr>
      <vt:lpstr>Table 2.8 Some examples of partial productivity measures</vt:lpstr>
      <vt:lpstr>Productivity Calculation Example</vt:lpstr>
      <vt:lpstr>Solution</vt:lpstr>
      <vt:lpstr>Productivity Growth</vt:lpstr>
      <vt:lpstr>Service Sector Productivity</vt:lpstr>
      <vt:lpstr>Factors Affecting Productivity</vt:lpstr>
      <vt:lpstr>Recent Technological factors affecting productivity</vt:lpstr>
      <vt:lpstr>Improving Productivity</vt:lpstr>
      <vt:lpstr>End of Main Content</vt:lpstr>
      <vt:lpstr>Accessibility Content: Text Alternatives for Images</vt:lpstr>
      <vt:lpstr>Hierarchical Planning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268</cp:revision>
  <dcterms:created xsi:type="dcterms:W3CDTF">2019-07-27T05:34:11Z</dcterms:created>
  <dcterms:modified xsi:type="dcterms:W3CDTF">2020-05-08T14:53:40Z</dcterms:modified>
</cp:coreProperties>
</file>