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Lst>
  <p:notesMasterIdLst>
    <p:notesMasterId r:id="rId51"/>
  </p:notesMasterIdLst>
  <p:sldIdLst>
    <p:sldId id="256" r:id="rId7"/>
    <p:sldId id="266" r:id="rId8"/>
    <p:sldId id="291"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71" r:id="rId22"/>
    <p:sldId id="345" r:id="rId23"/>
    <p:sldId id="346" r:id="rId24"/>
    <p:sldId id="347" r:id="rId25"/>
    <p:sldId id="348" r:id="rId26"/>
    <p:sldId id="349" r:id="rId27"/>
    <p:sldId id="350" r:id="rId28"/>
    <p:sldId id="351" r:id="rId29"/>
    <p:sldId id="352" r:id="rId30"/>
    <p:sldId id="353" r:id="rId31"/>
    <p:sldId id="354" r:id="rId32"/>
    <p:sldId id="355" r:id="rId33"/>
    <p:sldId id="356" r:id="rId34"/>
    <p:sldId id="357" r:id="rId35"/>
    <p:sldId id="358" r:id="rId36"/>
    <p:sldId id="359" r:id="rId37"/>
    <p:sldId id="360" r:id="rId38"/>
    <p:sldId id="361" r:id="rId39"/>
    <p:sldId id="362" r:id="rId40"/>
    <p:sldId id="363" r:id="rId41"/>
    <p:sldId id="364" r:id="rId42"/>
    <p:sldId id="365" r:id="rId43"/>
    <p:sldId id="260" r:id="rId44"/>
    <p:sldId id="289" r:id="rId45"/>
    <p:sldId id="396" r:id="rId46"/>
    <p:sldId id="397" r:id="rId47"/>
    <p:sldId id="398" r:id="rId48"/>
    <p:sldId id="399" r:id="rId49"/>
    <p:sldId id="400"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333"/>
            <p14:sldId id="334"/>
            <p14:sldId id="335"/>
            <p14:sldId id="336"/>
            <p14:sldId id="337"/>
            <p14:sldId id="338"/>
            <p14:sldId id="339"/>
            <p14:sldId id="340"/>
            <p14:sldId id="341"/>
            <p14:sldId id="342"/>
            <p14:sldId id="343"/>
            <p14:sldId id="344"/>
            <p14:sldId id="371"/>
            <p14:sldId id="345"/>
            <p14:sldId id="346"/>
            <p14:sldId id="347"/>
            <p14:sldId id="348"/>
            <p14:sldId id="349"/>
            <p14:sldId id="350"/>
            <p14:sldId id="351"/>
            <p14:sldId id="352"/>
            <p14:sldId id="353"/>
            <p14:sldId id="354"/>
            <p14:sldId id="355"/>
            <p14:sldId id="356"/>
            <p14:sldId id="357"/>
            <p14:sldId id="358"/>
            <p14:sldId id="359"/>
            <p14:sldId id="360"/>
            <p14:sldId id="361"/>
            <p14:sldId id="362"/>
            <p14:sldId id="363"/>
            <p14:sldId id="364"/>
            <p14:sldId id="365"/>
            <p14:sldId id="260"/>
          </p14:sldIdLst>
        </p14:section>
        <p14:section name="Appendix: Image Descriptions for Unsighted Students" id="{662579CB-8856-4596-80C6-D0BD58CE8675}">
          <p14:sldIdLst>
            <p14:sldId id="289"/>
            <p14:sldId id="396"/>
            <p14:sldId id="397"/>
            <p14:sldId id="398"/>
            <p14:sldId id="399"/>
            <p14:sldId id="400"/>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3D2"/>
    <a:srgbClr val="D1CBAF"/>
    <a:srgbClr val="DDD9C3"/>
    <a:srgbClr val="C8BEA0"/>
    <a:srgbClr val="C4BD97"/>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57" autoAdjust="0"/>
    <p:restoredTop sz="86477" autoAdjust="0"/>
  </p:normalViewPr>
  <p:slideViewPr>
    <p:cSldViewPr snapToGrid="0" showGuides="1">
      <p:cViewPr varScale="1">
        <p:scale>
          <a:sx n="78" d="100"/>
          <a:sy n="78" d="100"/>
        </p:scale>
        <p:origin x="690" y="90"/>
      </p:cViewPr>
      <p:guideLst>
        <p:guide pos="3264"/>
        <p:guide orient="horz" pos="2256"/>
        <p:guide pos="5640"/>
      </p:guideLst>
    </p:cSldViewPr>
  </p:slideViewPr>
  <p:outlineViewPr>
    <p:cViewPr>
      <p:scale>
        <a:sx n="33" d="100"/>
        <a:sy n="33" d="100"/>
      </p:scale>
      <p:origin x="0" y="3612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presProps" Target="presProps.xml"/><Relationship Id="rId5" Type="http://schemas.openxmlformats.org/officeDocument/2006/relationships/slideMaster" Target="slideMasters/slideMaster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5/20/2020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722492687"/>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54641414"/>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87822668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5118338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63706630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89542678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646310056"/>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681690993"/>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06713388"/>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slide" Target="slide30.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13</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986784"/>
            <a:ext cx="5321563" cy="517585"/>
          </a:xfrm>
        </p:spPr>
        <p:txBody>
          <a:bodyPr/>
          <a:lstStyle/>
          <a:p>
            <a:r>
              <a:rPr lang="en-US" sz="2000" b="1" dirty="0"/>
              <a:t>MRP and ERP</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Inputs: Inventory Records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8"/>
            <a:ext cx="8458200" cy="5063131"/>
          </a:xfrm>
        </p:spPr>
        <p:txBody>
          <a:bodyPr/>
          <a:lstStyle/>
          <a:p>
            <a:pPr>
              <a:spcBef>
                <a:spcPts val="600"/>
              </a:spcBef>
              <a:spcAft>
                <a:spcPts val="500"/>
              </a:spcAft>
            </a:pPr>
            <a:r>
              <a:rPr lang="en-US" sz="2000" b="1" dirty="0"/>
              <a:t>Inventory records</a:t>
            </a:r>
          </a:p>
          <a:p>
            <a:pPr lvl="1">
              <a:spcBef>
                <a:spcPts val="600"/>
              </a:spcBef>
              <a:spcAft>
                <a:spcPts val="500"/>
              </a:spcAft>
            </a:pPr>
            <a:r>
              <a:rPr lang="en-US" sz="2000" dirty="0"/>
              <a:t>Includes information on the status of each item by time period, called </a:t>
            </a:r>
            <a:r>
              <a:rPr lang="en-US" sz="2000" i="1" dirty="0"/>
              <a:t>time buckets</a:t>
            </a:r>
          </a:p>
          <a:p>
            <a:pPr lvl="2">
              <a:spcBef>
                <a:spcPts val="600"/>
              </a:spcBef>
              <a:spcAft>
                <a:spcPts val="500"/>
              </a:spcAft>
            </a:pPr>
            <a:r>
              <a:rPr lang="en-US" sz="1800" dirty="0"/>
              <a:t>Information about</a:t>
            </a:r>
          </a:p>
          <a:p>
            <a:pPr marL="914400" lvl="3" indent="-290513">
              <a:spcBef>
                <a:spcPts val="600"/>
              </a:spcBef>
              <a:spcAft>
                <a:spcPts val="500"/>
              </a:spcAft>
              <a:buFont typeface="Arial" pitchFamily="34" charset="0"/>
              <a:buChar char="•"/>
            </a:pPr>
            <a:r>
              <a:rPr lang="en-US" sz="1600" dirty="0"/>
              <a:t>Gross requirements</a:t>
            </a:r>
          </a:p>
          <a:p>
            <a:pPr marL="914400" lvl="3" indent="-290513">
              <a:spcBef>
                <a:spcPts val="600"/>
              </a:spcBef>
              <a:spcAft>
                <a:spcPts val="500"/>
              </a:spcAft>
              <a:buFont typeface="Arial" pitchFamily="34" charset="0"/>
              <a:buChar char="•"/>
            </a:pPr>
            <a:r>
              <a:rPr lang="en-US" sz="1600" dirty="0"/>
              <a:t>Scheduled receipts</a:t>
            </a:r>
          </a:p>
          <a:p>
            <a:pPr marL="914400" lvl="3" indent="-290513">
              <a:spcBef>
                <a:spcPts val="600"/>
              </a:spcBef>
              <a:spcAft>
                <a:spcPts val="500"/>
              </a:spcAft>
              <a:buFont typeface="Arial" pitchFamily="34" charset="0"/>
              <a:buChar char="•"/>
            </a:pPr>
            <a:r>
              <a:rPr lang="en-US" sz="1600" dirty="0"/>
              <a:t>Expected amount on hand</a:t>
            </a:r>
          </a:p>
          <a:p>
            <a:pPr lvl="2">
              <a:spcBef>
                <a:spcPts val="600"/>
              </a:spcBef>
              <a:spcAft>
                <a:spcPts val="500"/>
              </a:spcAft>
            </a:pPr>
            <a:r>
              <a:rPr lang="en-US" sz="1800" dirty="0"/>
              <a:t>Other details for each item such as</a:t>
            </a:r>
          </a:p>
          <a:p>
            <a:pPr marL="914400" lvl="3" indent="-290513">
              <a:spcBef>
                <a:spcPts val="600"/>
              </a:spcBef>
              <a:spcAft>
                <a:spcPts val="500"/>
              </a:spcAft>
              <a:buFont typeface="Arial" pitchFamily="34" charset="0"/>
              <a:buChar char="•"/>
            </a:pPr>
            <a:r>
              <a:rPr lang="en-US" sz="1600" dirty="0"/>
              <a:t>Supplier</a:t>
            </a:r>
          </a:p>
          <a:p>
            <a:pPr marL="914400" lvl="3" indent="-290513">
              <a:spcBef>
                <a:spcPts val="600"/>
              </a:spcBef>
              <a:spcAft>
                <a:spcPts val="500"/>
              </a:spcAft>
              <a:buFont typeface="Arial" pitchFamily="34" charset="0"/>
              <a:buChar char="•"/>
            </a:pPr>
            <a:r>
              <a:rPr lang="en-US" sz="1600" dirty="0"/>
              <a:t>Lead time</a:t>
            </a:r>
          </a:p>
          <a:p>
            <a:pPr marL="914400" lvl="3" indent="-290513">
              <a:spcBef>
                <a:spcPts val="600"/>
              </a:spcBef>
              <a:spcAft>
                <a:spcPts val="500"/>
              </a:spcAft>
              <a:buFont typeface="Arial" pitchFamily="34" charset="0"/>
              <a:buChar char="•"/>
            </a:pPr>
            <a:r>
              <a:rPr lang="en-US" sz="1600" dirty="0"/>
              <a:t>Lot size policy</a:t>
            </a:r>
          </a:p>
          <a:p>
            <a:pPr marL="914400" lvl="3" indent="-290513">
              <a:spcBef>
                <a:spcPts val="600"/>
              </a:spcBef>
              <a:spcAft>
                <a:spcPts val="500"/>
              </a:spcAft>
              <a:buFont typeface="Arial" pitchFamily="34" charset="0"/>
              <a:buChar char="•"/>
            </a:pPr>
            <a:r>
              <a:rPr lang="en-US" sz="1600" dirty="0"/>
              <a:t>Changes due to stock receipts and withdrawals</a:t>
            </a:r>
          </a:p>
          <a:p>
            <a:pPr marL="914400" lvl="3" indent="-290513">
              <a:spcBef>
                <a:spcPts val="600"/>
              </a:spcBef>
              <a:spcAft>
                <a:spcPts val="500"/>
              </a:spcAft>
              <a:buFont typeface="Arial" pitchFamily="34" charset="0"/>
              <a:buChar char="•"/>
            </a:pPr>
            <a:r>
              <a:rPr lang="en-US" sz="1600" dirty="0"/>
              <a:t>Canceled orders and similar events</a:t>
            </a:r>
          </a:p>
        </p:txBody>
      </p:sp>
    </p:spTree>
    <p:extLst>
      <p:ext uri="{BB962C8B-B14F-4D97-AF65-F5344CB8AC3E}">
        <p14:creationId xmlns:p14="http://schemas.microsoft.com/office/powerpoint/2010/main" val="865872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Assembly Time Chart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pic>
        <p:nvPicPr>
          <p:cNvPr id="5" name="Picture 3" descr="A chart showing the simultaneous versus sequential steps necessary to meet scheduled availability of the end item.&#10;&#10;[long desc]&#10;Across the bottom are weeks 1 through 11. At the end of week 1, the Procurement of raw materials D, F, and I occur. With D and F, E can be fabricated; with I, G can be fabricated. At the end of week 3, the procurement of part C occurs, then the following week, part H occurs. With C and E, Subassembly A can occur; with parts G and H, Subassembly B can occur. At the start of week 9 is the final assembly and inspection."/>
          <p:cNvPicPr>
            <a:picLocks noChangeAspect="1"/>
          </p:cNvPicPr>
          <p:nvPr/>
        </p:nvPicPr>
        <p:blipFill>
          <a:blip r:embed="rId2" cstate="print">
            <a:extLst>
              <a:ext uri="{28A0092B-C50C-407E-A947-70E740481C1C}">
                <a14:useLocalDpi xmlns:a14="http://schemas.microsoft.com/office/drawing/2010/main" val="0"/>
              </a:ext>
            </a:extLst>
          </a:blip>
          <a:srcRect l="-16987" r="-16987"/>
          <a:stretch>
            <a:fillRect/>
          </a:stretch>
        </p:blipFill>
        <p:spPr>
          <a:xfrm>
            <a:off x="457200" y="1524000"/>
            <a:ext cx="8229600" cy="4572000"/>
          </a:xfrm>
          <a:prstGeom prst="rect">
            <a:avLst/>
          </a:prstGeom>
        </p:spPr>
      </p:pic>
    </p:spTree>
    <p:extLst>
      <p:ext uri="{BB962C8B-B14F-4D97-AF65-F5344CB8AC3E}">
        <p14:creationId xmlns:p14="http://schemas.microsoft.com/office/powerpoint/2010/main" val="1235422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Outputs: Primary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Primary Outputs</a:t>
            </a:r>
          </a:p>
          <a:p>
            <a:pPr lvl="1">
              <a:spcBef>
                <a:spcPts val="600"/>
              </a:spcBef>
              <a:spcAft>
                <a:spcPts val="600"/>
              </a:spcAft>
            </a:pPr>
            <a:r>
              <a:rPr lang="en-US" b="1" dirty="0"/>
              <a:t>Planned orders</a:t>
            </a:r>
          </a:p>
          <a:p>
            <a:pPr lvl="2">
              <a:spcBef>
                <a:spcPts val="600"/>
              </a:spcBef>
              <a:spcAft>
                <a:spcPts val="600"/>
              </a:spcAft>
            </a:pPr>
            <a:r>
              <a:rPr lang="en-US" sz="2200" dirty="0"/>
              <a:t>A schedule indicating the amount and timing of future orders</a:t>
            </a:r>
          </a:p>
          <a:p>
            <a:pPr lvl="1">
              <a:spcBef>
                <a:spcPts val="600"/>
              </a:spcBef>
              <a:spcAft>
                <a:spcPts val="600"/>
              </a:spcAft>
            </a:pPr>
            <a:r>
              <a:rPr lang="en-US" b="1" dirty="0"/>
              <a:t>Order releases</a:t>
            </a:r>
          </a:p>
          <a:p>
            <a:pPr lvl="2">
              <a:spcBef>
                <a:spcPts val="600"/>
              </a:spcBef>
              <a:spcAft>
                <a:spcPts val="600"/>
              </a:spcAft>
            </a:pPr>
            <a:r>
              <a:rPr lang="en-US" sz="2200" dirty="0"/>
              <a:t>Authorizing the execution of planned orders</a:t>
            </a:r>
          </a:p>
          <a:p>
            <a:pPr lvl="1">
              <a:spcBef>
                <a:spcPts val="600"/>
              </a:spcBef>
              <a:spcAft>
                <a:spcPts val="600"/>
              </a:spcAft>
            </a:pPr>
            <a:r>
              <a:rPr lang="en-US" b="1" dirty="0"/>
              <a:t>Changes</a:t>
            </a:r>
          </a:p>
          <a:p>
            <a:pPr lvl="2">
              <a:spcBef>
                <a:spcPts val="600"/>
              </a:spcBef>
              <a:spcAft>
                <a:spcPts val="600"/>
              </a:spcAft>
            </a:pPr>
            <a:r>
              <a:rPr lang="en-US" sz="2200" dirty="0"/>
              <a:t>Revisions of the dates or quantities, or the cancellation of orders</a:t>
            </a:r>
          </a:p>
        </p:txBody>
      </p:sp>
    </p:spTree>
    <p:extLst>
      <p:ext uri="{BB962C8B-B14F-4D97-AF65-F5344CB8AC3E}">
        <p14:creationId xmlns:p14="http://schemas.microsoft.com/office/powerpoint/2010/main" val="1007545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Outputs: Secondary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sz="1800" b="1" dirty="0"/>
              <a:t>Secondary Outputs</a:t>
            </a:r>
          </a:p>
          <a:p>
            <a:pPr lvl="1">
              <a:spcBef>
                <a:spcPts val="600"/>
              </a:spcBef>
              <a:spcAft>
                <a:spcPts val="600"/>
              </a:spcAft>
            </a:pPr>
            <a:r>
              <a:rPr lang="en-US" sz="1800" b="1" dirty="0"/>
              <a:t>Performance-control reports</a:t>
            </a:r>
          </a:p>
          <a:p>
            <a:pPr lvl="2">
              <a:spcBef>
                <a:spcPts val="600"/>
              </a:spcBef>
              <a:spcAft>
                <a:spcPts val="600"/>
              </a:spcAft>
            </a:pPr>
            <a:r>
              <a:rPr lang="en-US" sz="1800" dirty="0"/>
              <a:t>Evaluation of system operation, including deviations from plans and cost information</a:t>
            </a:r>
          </a:p>
          <a:p>
            <a:pPr marL="914400" lvl="3" indent="-290513">
              <a:spcBef>
                <a:spcPts val="600"/>
              </a:spcBef>
              <a:spcAft>
                <a:spcPts val="600"/>
              </a:spcAft>
              <a:buFont typeface="Arial" pitchFamily="34" charset="0"/>
              <a:buChar char="•"/>
            </a:pPr>
            <a:r>
              <a:rPr lang="en-US" sz="1800" dirty="0"/>
              <a:t>for example missed deliveries and stockouts</a:t>
            </a:r>
          </a:p>
          <a:p>
            <a:pPr lvl="1">
              <a:spcBef>
                <a:spcPts val="600"/>
              </a:spcBef>
              <a:spcAft>
                <a:spcPts val="600"/>
              </a:spcAft>
            </a:pPr>
            <a:r>
              <a:rPr lang="en-US" sz="1800" b="1" dirty="0"/>
              <a:t>Planning reports</a:t>
            </a:r>
          </a:p>
          <a:p>
            <a:pPr lvl="2">
              <a:spcBef>
                <a:spcPts val="600"/>
              </a:spcBef>
              <a:spcAft>
                <a:spcPts val="600"/>
              </a:spcAft>
            </a:pPr>
            <a:r>
              <a:rPr lang="en-US" sz="1800" dirty="0"/>
              <a:t>Data useful for assessing future material requirements</a:t>
            </a:r>
          </a:p>
          <a:p>
            <a:pPr marL="914400" lvl="3" indent="-290513">
              <a:spcBef>
                <a:spcPts val="600"/>
              </a:spcBef>
              <a:spcAft>
                <a:spcPts val="600"/>
              </a:spcAft>
              <a:buFont typeface="Arial" pitchFamily="34" charset="0"/>
              <a:buChar char="•"/>
            </a:pPr>
            <a:r>
              <a:rPr lang="en-US" sz="1800" dirty="0"/>
              <a:t>for example purchase commitments</a:t>
            </a:r>
          </a:p>
          <a:p>
            <a:pPr lvl="1">
              <a:spcBef>
                <a:spcPts val="600"/>
              </a:spcBef>
              <a:spcAft>
                <a:spcPts val="600"/>
              </a:spcAft>
            </a:pPr>
            <a:r>
              <a:rPr lang="en-US" sz="1800" b="1" dirty="0"/>
              <a:t>Exception reports</a:t>
            </a:r>
          </a:p>
          <a:p>
            <a:pPr lvl="2">
              <a:spcBef>
                <a:spcPts val="600"/>
              </a:spcBef>
              <a:spcAft>
                <a:spcPts val="600"/>
              </a:spcAft>
            </a:pPr>
            <a:r>
              <a:rPr lang="en-US" sz="1800" dirty="0"/>
              <a:t>Data on any major discrepancies encountered</a:t>
            </a:r>
          </a:p>
          <a:p>
            <a:pPr marL="914400" lvl="3" indent="-290513">
              <a:spcBef>
                <a:spcPts val="600"/>
              </a:spcBef>
              <a:spcAft>
                <a:spcPts val="600"/>
              </a:spcAft>
              <a:buFont typeface="Arial" pitchFamily="34" charset="0"/>
              <a:buChar char="•"/>
            </a:pPr>
            <a:r>
              <a:rPr lang="en-US" sz="1800" dirty="0"/>
              <a:t>for example late and overdue orders, excessive scrap rates, requirements for nonexistent parts</a:t>
            </a:r>
          </a:p>
        </p:txBody>
      </p:sp>
    </p:spTree>
    <p:extLst>
      <p:ext uri="{BB962C8B-B14F-4D97-AF65-F5344CB8AC3E}">
        <p14:creationId xmlns:p14="http://schemas.microsoft.com/office/powerpoint/2010/main" val="2750729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Processing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dirty="0"/>
              <a:t>MRP processing takes the end item requirements specified by the master schedule and “explodes” them into </a:t>
            </a:r>
            <a:r>
              <a:rPr lang="en-US" i="1" dirty="0"/>
              <a:t>time-phased</a:t>
            </a:r>
            <a:r>
              <a:rPr lang="en-US" dirty="0"/>
              <a:t> requirements for assemblies, parts, and raw materials offset by lead times</a:t>
            </a:r>
          </a:p>
        </p:txBody>
      </p:sp>
    </p:spTree>
    <p:extLst>
      <p:ext uri="{BB962C8B-B14F-4D97-AF65-F5344CB8AC3E}">
        <p14:creationId xmlns:p14="http://schemas.microsoft.com/office/powerpoint/2010/main" val="4012315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Record</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graphicFrame>
        <p:nvGraphicFramePr>
          <p:cNvPr id="5" name="Table 3"/>
          <p:cNvGraphicFramePr>
            <a:graphicFrameLocks noGrp="1"/>
          </p:cNvGraphicFramePr>
          <p:nvPr>
            <p:extLst>
              <p:ext uri="{D42A27DB-BD31-4B8C-83A1-F6EECF244321}">
                <p14:modId xmlns:p14="http://schemas.microsoft.com/office/powerpoint/2010/main" val="3985229544"/>
              </p:ext>
            </p:extLst>
          </p:nvPr>
        </p:nvGraphicFramePr>
        <p:xfrm>
          <a:off x="1143000" y="1021080"/>
          <a:ext cx="6858000" cy="2909890"/>
        </p:xfrm>
        <a:graphic>
          <a:graphicData uri="http://schemas.openxmlformats.org/drawingml/2006/table">
            <a:tbl>
              <a:tblPr firstRow="1" bandRow="1"/>
              <a:tblGrid>
                <a:gridCol w="2286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tblGrid>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Week Number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6</a:t>
                      </a:r>
                    </a:p>
                  </a:txBody>
                  <a:tcPr anchor="ctr" horzOverflow="overflow">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extLst>
                  <a:ext uri="{0D108BD9-81ED-4DB2-BD59-A6C34878D82A}">
                    <a16:rowId xmlns:a16="http://schemas.microsoft.com/office/drawing/2014/main" val="10000"/>
                  </a:ext>
                </a:extLst>
              </a:tr>
              <a:tr h="42386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Gross Requirements</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1"/>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Scheduled Receipts</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2"/>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Projected on hand</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3"/>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Net requirements</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4"/>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Planned-order receipt</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5"/>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Planned-order release</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6"/>
                  </a:ext>
                </a:extLst>
              </a:tr>
            </a:tbl>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502276" y="4100061"/>
            <a:ext cx="8298824" cy="2159071"/>
          </a:xfrm>
        </p:spPr>
        <p:txBody>
          <a:bodyPr/>
          <a:lstStyle/>
          <a:p>
            <a:pPr>
              <a:spcBef>
                <a:spcPts val="400"/>
              </a:spcBef>
              <a:spcAft>
                <a:spcPts val="400"/>
              </a:spcAft>
            </a:pPr>
            <a:r>
              <a:rPr lang="en-US" sz="1800" b="1" dirty="0">
                <a:solidFill>
                  <a:schemeClr val="tx1"/>
                </a:solidFill>
              </a:rPr>
              <a:t>Gross requirements</a:t>
            </a:r>
          </a:p>
          <a:p>
            <a:pPr lvl="1" indent="-347472">
              <a:spcBef>
                <a:spcPts val="400"/>
              </a:spcBef>
              <a:spcAft>
                <a:spcPts val="400"/>
              </a:spcAft>
              <a:buFont typeface="Arial" charset="0"/>
              <a:buChar char="•"/>
            </a:pPr>
            <a:r>
              <a:rPr lang="en-US" sz="1800" dirty="0">
                <a:solidFill>
                  <a:schemeClr val="tx1"/>
                </a:solidFill>
              </a:rPr>
              <a:t>Total expected demand</a:t>
            </a:r>
          </a:p>
          <a:p>
            <a:pPr>
              <a:spcBef>
                <a:spcPts val="400"/>
              </a:spcBef>
              <a:spcAft>
                <a:spcPts val="400"/>
              </a:spcAft>
            </a:pPr>
            <a:r>
              <a:rPr lang="en-US" sz="1800" b="1" dirty="0">
                <a:solidFill>
                  <a:schemeClr val="tx1"/>
                </a:solidFill>
              </a:rPr>
              <a:t>Scheduled receipts</a:t>
            </a:r>
          </a:p>
          <a:p>
            <a:pPr lvl="1" indent="-347472">
              <a:spcBef>
                <a:spcPts val="400"/>
              </a:spcBef>
              <a:spcAft>
                <a:spcPts val="400"/>
              </a:spcAft>
              <a:buFont typeface="Arial" charset="0"/>
              <a:buChar char="•"/>
            </a:pPr>
            <a:r>
              <a:rPr lang="en-US" sz="1800" dirty="0">
                <a:solidFill>
                  <a:schemeClr val="tx1"/>
                </a:solidFill>
              </a:rPr>
              <a:t>Open orders scheduled to arrive</a:t>
            </a:r>
          </a:p>
          <a:p>
            <a:pPr>
              <a:spcBef>
                <a:spcPts val="400"/>
              </a:spcBef>
              <a:spcAft>
                <a:spcPts val="400"/>
              </a:spcAft>
            </a:pPr>
            <a:r>
              <a:rPr lang="en-US" sz="1800" b="1" dirty="0">
                <a:solidFill>
                  <a:schemeClr val="tx1"/>
                </a:solidFill>
              </a:rPr>
              <a:t>Projected Available</a:t>
            </a:r>
          </a:p>
          <a:p>
            <a:pPr lvl="1" indent="-347472">
              <a:spcBef>
                <a:spcPts val="400"/>
              </a:spcBef>
              <a:spcAft>
                <a:spcPts val="400"/>
              </a:spcAft>
              <a:buFont typeface="Arial" charset="0"/>
              <a:buChar char="•"/>
            </a:pPr>
            <a:r>
              <a:rPr lang="en-US" sz="1800" dirty="0">
                <a:solidFill>
                  <a:schemeClr val="tx1"/>
                </a:solidFill>
              </a:rPr>
              <a:t>Expected inventory on hand at the beginning of each time period</a:t>
            </a:r>
          </a:p>
        </p:txBody>
      </p:sp>
    </p:spTree>
    <p:extLst>
      <p:ext uri="{BB962C8B-B14F-4D97-AF65-F5344CB8AC3E}">
        <p14:creationId xmlns:p14="http://schemas.microsoft.com/office/powerpoint/2010/main" val="3551273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Record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graphicFrame>
        <p:nvGraphicFramePr>
          <p:cNvPr id="5" name="Table 3"/>
          <p:cNvGraphicFramePr>
            <a:graphicFrameLocks noGrp="1"/>
          </p:cNvGraphicFramePr>
          <p:nvPr>
            <p:extLst>
              <p:ext uri="{D42A27DB-BD31-4B8C-83A1-F6EECF244321}">
                <p14:modId xmlns:p14="http://schemas.microsoft.com/office/powerpoint/2010/main" val="3892700365"/>
              </p:ext>
            </p:extLst>
          </p:nvPr>
        </p:nvGraphicFramePr>
        <p:xfrm>
          <a:off x="1143000" y="1082040"/>
          <a:ext cx="6858000" cy="2909890"/>
        </p:xfrm>
        <a:graphic>
          <a:graphicData uri="http://schemas.openxmlformats.org/drawingml/2006/table">
            <a:tbl>
              <a:tblPr firstRow="1" bandRow="1"/>
              <a:tblGrid>
                <a:gridCol w="2286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tblGrid>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Week Number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rPr>
                        <a:t>6</a:t>
                      </a:r>
                    </a:p>
                  </a:txBody>
                  <a:tcPr anchor="ctr" horzOverflow="overflow">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1CBAF"/>
                    </a:solidFill>
                  </a:tcPr>
                </a:tc>
                <a:extLst>
                  <a:ext uri="{0D108BD9-81ED-4DB2-BD59-A6C34878D82A}">
                    <a16:rowId xmlns:a16="http://schemas.microsoft.com/office/drawing/2014/main" val="10000"/>
                  </a:ext>
                </a:extLst>
              </a:tr>
              <a:tr h="42386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Gross Requirements</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1"/>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Scheduled Receipts</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2"/>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Projected on hand</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3"/>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Net requirements</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4"/>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Planned-order receipt</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5"/>
                  </a:ext>
                </a:extLst>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charset="0"/>
                        </a:rPr>
                        <a:t>Planned-order release</a:t>
                      </a:r>
                    </a:p>
                  </a:txBody>
                  <a:tcPr anchor="ctr" horzOverflow="overflow">
                    <a:lnL w="12700" cap="flat" cmpd="sng" algn="ctr">
                      <a:solidFill>
                        <a:schemeClr val="tx1"/>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ndParaRPr>
                    </a:p>
                  </a:txBody>
                  <a:tcPr horzOverflow="overflow">
                    <a:lnL w="19050" cap="flat" cmpd="sng" algn="ctr">
                      <a:solidFill>
                        <a:srgbClr val="7070FF"/>
                      </a:solidFill>
                      <a:prstDash val="solid"/>
                      <a:round/>
                      <a:headEnd type="none" w="med" len="med"/>
                      <a:tailEnd type="none" w="med" len="med"/>
                    </a:lnL>
                    <a:lnR w="19050" cap="flat" cmpd="sng" algn="ctr">
                      <a:solidFill>
                        <a:srgbClr val="7070FF"/>
                      </a:solidFill>
                      <a:prstDash val="solid"/>
                      <a:round/>
                      <a:headEnd type="none" w="med" len="med"/>
                      <a:tailEnd type="none" w="med" len="med"/>
                    </a:lnR>
                    <a:lnT w="19050" cap="flat" cmpd="sng" algn="ctr">
                      <a:solidFill>
                        <a:srgbClr val="7070FF"/>
                      </a:solidFill>
                      <a:prstDash val="solid"/>
                      <a:round/>
                      <a:headEnd type="none" w="med" len="med"/>
                      <a:tailEnd type="none" w="med" len="med"/>
                    </a:lnT>
                    <a:lnB w="19050" cap="flat" cmpd="sng" algn="ctr">
                      <a:solidFill>
                        <a:srgbClr val="7070FF"/>
                      </a:solidFill>
                      <a:prstDash val="solid"/>
                      <a:round/>
                      <a:headEnd type="none" w="med" len="med"/>
                      <a:tailEnd type="none" w="med" len="med"/>
                    </a:lnB>
                    <a:lnTlToBr>
                      <a:noFill/>
                    </a:lnTlToBr>
                    <a:lnBlToTr>
                      <a:noFill/>
                    </a:lnBlToTr>
                    <a:solidFill>
                      <a:srgbClr val="E6E3D2"/>
                    </a:solidFill>
                  </a:tcPr>
                </a:tc>
                <a:extLst>
                  <a:ext uri="{0D108BD9-81ED-4DB2-BD59-A6C34878D82A}">
                    <a16:rowId xmlns:a16="http://schemas.microsoft.com/office/drawing/2014/main" val="10006"/>
                  </a:ext>
                </a:extLst>
              </a:tr>
            </a:tbl>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540913" y="4100061"/>
            <a:ext cx="8260187" cy="2159071"/>
          </a:xfrm>
        </p:spPr>
        <p:txBody>
          <a:bodyPr/>
          <a:lstStyle/>
          <a:p>
            <a:pPr>
              <a:spcBef>
                <a:spcPts val="400"/>
              </a:spcBef>
              <a:spcAft>
                <a:spcPts val="400"/>
              </a:spcAft>
            </a:pPr>
            <a:r>
              <a:rPr lang="en-US" sz="1600" b="1" dirty="0">
                <a:solidFill>
                  <a:schemeClr val="tx1"/>
                </a:solidFill>
              </a:rPr>
              <a:t>Net requirements</a:t>
            </a:r>
          </a:p>
          <a:p>
            <a:pPr lvl="1" indent="-347472">
              <a:spcBef>
                <a:spcPts val="400"/>
              </a:spcBef>
              <a:spcAft>
                <a:spcPts val="400"/>
              </a:spcAft>
              <a:buFont typeface="Arial" charset="0"/>
              <a:buChar char="•"/>
            </a:pPr>
            <a:r>
              <a:rPr lang="en-US" sz="1600" dirty="0">
                <a:solidFill>
                  <a:schemeClr val="tx1"/>
                </a:solidFill>
              </a:rPr>
              <a:t>Actual amount needed in each time period</a:t>
            </a:r>
          </a:p>
          <a:p>
            <a:pPr>
              <a:spcBef>
                <a:spcPts val="400"/>
              </a:spcBef>
              <a:spcAft>
                <a:spcPts val="400"/>
              </a:spcAft>
            </a:pPr>
            <a:r>
              <a:rPr lang="en-US" sz="1600" b="1" dirty="0">
                <a:solidFill>
                  <a:schemeClr val="tx1"/>
                </a:solidFill>
              </a:rPr>
              <a:t>Planned-order receipts</a:t>
            </a:r>
          </a:p>
          <a:p>
            <a:pPr lvl="1" indent="-347472">
              <a:spcBef>
                <a:spcPts val="400"/>
              </a:spcBef>
              <a:spcAft>
                <a:spcPts val="400"/>
              </a:spcAft>
              <a:buFont typeface="Arial" charset="0"/>
              <a:buChar char="•"/>
            </a:pPr>
            <a:r>
              <a:rPr lang="en-US" sz="1600" dirty="0">
                <a:solidFill>
                  <a:schemeClr val="tx1"/>
                </a:solidFill>
              </a:rPr>
              <a:t>Quantity expected to received at the beginning of the period offset by lead time</a:t>
            </a:r>
          </a:p>
          <a:p>
            <a:pPr>
              <a:spcBef>
                <a:spcPts val="400"/>
              </a:spcBef>
              <a:spcAft>
                <a:spcPts val="400"/>
              </a:spcAft>
            </a:pPr>
            <a:r>
              <a:rPr lang="en-US" sz="1600" b="1" dirty="0">
                <a:solidFill>
                  <a:schemeClr val="tx1"/>
                </a:solidFill>
              </a:rPr>
              <a:t>Planned-order releases</a:t>
            </a:r>
          </a:p>
          <a:p>
            <a:pPr lvl="1" indent="-347472">
              <a:spcBef>
                <a:spcPts val="400"/>
              </a:spcBef>
              <a:spcAft>
                <a:spcPts val="400"/>
              </a:spcAft>
              <a:buFont typeface="Arial" charset="0"/>
              <a:buChar char="•"/>
            </a:pPr>
            <a:r>
              <a:rPr lang="en-US" sz="1600" dirty="0">
                <a:solidFill>
                  <a:schemeClr val="tx1"/>
                </a:solidFill>
              </a:rPr>
              <a:t>Planned amount to order in each time period</a:t>
            </a:r>
          </a:p>
        </p:txBody>
      </p:sp>
    </p:spTree>
    <p:extLst>
      <p:ext uri="{BB962C8B-B14F-4D97-AF65-F5344CB8AC3E}">
        <p14:creationId xmlns:p14="http://schemas.microsoft.com/office/powerpoint/2010/main" val="1356227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Development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dirty="0"/>
              <a:t>The MRP is based on the product structure tree diagram</a:t>
            </a:r>
          </a:p>
          <a:p>
            <a:pPr>
              <a:spcBef>
                <a:spcPts val="600"/>
              </a:spcBef>
              <a:spcAft>
                <a:spcPts val="600"/>
              </a:spcAft>
            </a:pPr>
            <a:r>
              <a:rPr lang="en-US" dirty="0"/>
              <a:t>Requirements are determined level by level, beginning with the end item and working down the tree</a:t>
            </a:r>
          </a:p>
          <a:p>
            <a:pPr lvl="1">
              <a:spcBef>
                <a:spcPts val="600"/>
              </a:spcBef>
              <a:spcAft>
                <a:spcPts val="600"/>
              </a:spcAft>
            </a:pPr>
            <a:r>
              <a:rPr lang="en-US" dirty="0"/>
              <a:t>The timing and quantity of each “parent” becomes the basis for determining the timing and quantity of the “children” items directly below it</a:t>
            </a:r>
          </a:p>
          <a:p>
            <a:pPr lvl="1">
              <a:spcBef>
                <a:spcPts val="600"/>
              </a:spcBef>
              <a:spcAft>
                <a:spcPts val="600"/>
              </a:spcAft>
            </a:pPr>
            <a:r>
              <a:rPr lang="en-US" dirty="0"/>
              <a:t>The “children” items then become the “parent” items for the next level, and so on</a:t>
            </a:r>
          </a:p>
        </p:txBody>
      </p:sp>
    </p:spTree>
    <p:extLst>
      <p:ext uri="{BB962C8B-B14F-4D97-AF65-F5344CB8AC3E}">
        <p14:creationId xmlns:p14="http://schemas.microsoft.com/office/powerpoint/2010/main" val="1500381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Example MRP</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pic>
        <p:nvPicPr>
          <p:cNvPr id="14338" name="Picture 3" descr="Branching diagram with Shutter at the top and leading down to Frames (2) on the left and Wood sections (4) on the right.&#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8866" y="1654796"/>
            <a:ext cx="6846268" cy="3802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6065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23850" y="304800"/>
            <a:ext cx="8458200" cy="678611"/>
          </a:xfrm>
        </p:spPr>
        <p:txBody>
          <a:bodyPr/>
          <a:lstStyle/>
          <a:p>
            <a:r>
              <a:rPr lang="en-US" dirty="0"/>
              <a:t>Example MRP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pic>
        <p:nvPicPr>
          <p:cNvPr id="5" name="Picture 3" descr="Master schedule for shutters."/>
          <p:cNvPicPr>
            <a:picLocks noChangeAspect="1"/>
          </p:cNvPicPr>
          <p:nvPr/>
        </p:nvPicPr>
        <p:blipFill>
          <a:blip r:embed="rId2">
            <a:extLst>
              <a:ext uri="{28A0092B-C50C-407E-A947-70E740481C1C}">
                <a14:useLocalDpi xmlns:a14="http://schemas.microsoft.com/office/drawing/2010/main" val="0"/>
              </a:ext>
            </a:extLst>
          </a:blip>
          <a:srcRect l="-56841" r="-56841"/>
          <a:stretch>
            <a:fillRect/>
          </a:stretch>
        </p:blipFill>
        <p:spPr>
          <a:xfrm>
            <a:off x="438150" y="1524000"/>
            <a:ext cx="8229600" cy="4572000"/>
          </a:xfrm>
          <a:prstGeom prst="rect">
            <a:avLst/>
          </a:prstGeom>
        </p:spPr>
      </p:pic>
      <p:sp>
        <p:nvSpPr>
          <p:cNvPr id="6" name="Text Placeholder 4">
            <a:extLst>
              <a:ext uri="{FF2B5EF4-FFF2-40B4-BE49-F238E27FC236}">
                <a16:creationId xmlns:a16="http://schemas.microsoft.com/office/drawing/2014/main" id="{5DC04258-28DD-41D6-AB01-B0EA0E8D299B}"/>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3603248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13: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1092200" indent="-1092200"/>
            <a:r>
              <a:rPr lang="en-US" sz="2000" b="1" dirty="0"/>
              <a:t>You should be able to:</a:t>
            </a:r>
          </a:p>
          <a:p>
            <a:pPr marL="1092200" lvl="1" indent="-1092200">
              <a:buNone/>
            </a:pPr>
            <a:r>
              <a:rPr lang="en-US" sz="1800" dirty="0"/>
              <a:t>LO 13.1	Describe the conditions under which MRP is most appropriate</a:t>
            </a:r>
          </a:p>
          <a:p>
            <a:pPr marL="1092200" lvl="1" indent="-1092200">
              <a:buNone/>
            </a:pPr>
            <a:r>
              <a:rPr lang="en-US" sz="1800" dirty="0"/>
              <a:t>LO 13.2	Describe the inputs, outputs, and nature of MRP processing</a:t>
            </a:r>
          </a:p>
          <a:p>
            <a:pPr marL="1092200" lvl="1" indent="-1092200">
              <a:buNone/>
            </a:pPr>
            <a:r>
              <a:rPr lang="en-US" sz="1800" dirty="0"/>
              <a:t>LO 13.3	Explain how requirements in a master production schedule are translated into material requirements for lower-level items</a:t>
            </a:r>
          </a:p>
          <a:p>
            <a:pPr marL="1092200" lvl="1" indent="-1092200">
              <a:buNone/>
            </a:pPr>
            <a:r>
              <a:rPr lang="en-US" sz="1800" dirty="0"/>
              <a:t>LO 13.4	Discuss the benefits and requirements of MRP</a:t>
            </a:r>
          </a:p>
          <a:p>
            <a:pPr marL="1092200" lvl="1" indent="-1092200">
              <a:buNone/>
            </a:pPr>
            <a:r>
              <a:rPr lang="en-US" sz="1800" dirty="0"/>
              <a:t>LO 13.5	Describe some of the difficulties users have encountered with MRP</a:t>
            </a:r>
          </a:p>
          <a:p>
            <a:pPr marL="1092200" lvl="1" indent="-1092200">
              <a:buNone/>
            </a:pPr>
            <a:r>
              <a:rPr lang="en-US" sz="1800" dirty="0"/>
              <a:t>LO 13.6	Describe MRP II and its benefits</a:t>
            </a:r>
          </a:p>
          <a:p>
            <a:pPr marL="1092200" lvl="1" indent="-1092200">
              <a:buNone/>
            </a:pPr>
            <a:r>
              <a:rPr lang="en-US" sz="1800" dirty="0"/>
              <a:t>LO 13.7	Explain how an MRP system is useful in capacity requirements planning</a:t>
            </a:r>
          </a:p>
          <a:p>
            <a:pPr marL="1092200" lvl="1" indent="-1092200">
              <a:buNone/>
            </a:pPr>
            <a:r>
              <a:rPr lang="en-US" sz="1800" dirty="0"/>
              <a:t>LO 13.8	Describe ERP, what it provides, and its hidden costs</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17679"/>
            <a:ext cx="8458200" cy="678611"/>
          </a:xfrm>
        </p:spPr>
        <p:txBody>
          <a:bodyPr/>
          <a:lstStyle/>
          <a:p>
            <a:r>
              <a:rPr lang="en-US" dirty="0"/>
              <a:t>Using the MRP</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1603651"/>
          </a:xfrm>
        </p:spPr>
        <p:txBody>
          <a:bodyPr/>
          <a:lstStyle/>
          <a:p>
            <a:pPr>
              <a:spcBef>
                <a:spcPts val="600"/>
              </a:spcBef>
              <a:spcAft>
                <a:spcPts val="600"/>
              </a:spcAft>
            </a:pPr>
            <a:r>
              <a:rPr lang="en-US" b="1" dirty="0"/>
              <a:t>Pegging</a:t>
            </a:r>
          </a:p>
          <a:p>
            <a:pPr lvl="1">
              <a:spcBef>
                <a:spcPts val="600"/>
              </a:spcBef>
              <a:spcAft>
                <a:spcPts val="600"/>
              </a:spcAft>
            </a:pPr>
            <a:r>
              <a:rPr lang="en-US" dirty="0"/>
              <a:t>The process of identifying the parent items that have generated a given set of material requirements for an item</a:t>
            </a:r>
          </a:p>
        </p:txBody>
      </p:sp>
      <p:pic>
        <p:nvPicPr>
          <p:cNvPr id="5" name="Picture 4" descr="Two flow charts. First starts at A and flows to B and to D. Second starts at C and flows to D(2) and to 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3276600"/>
            <a:ext cx="8382000" cy="1934876"/>
          </a:xfrm>
          <a:prstGeom prst="rect">
            <a:avLst/>
          </a:prstGeom>
        </p:spPr>
      </p:pic>
    </p:spTree>
    <p:extLst>
      <p:ext uri="{BB962C8B-B14F-4D97-AF65-F5344CB8AC3E}">
        <p14:creationId xmlns:p14="http://schemas.microsoft.com/office/powerpoint/2010/main" val="2089454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Updating the System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An MRP is not a static document</a:t>
            </a:r>
          </a:p>
          <a:p>
            <a:pPr lvl="1"/>
            <a:r>
              <a:rPr lang="en-US" dirty="0"/>
              <a:t>As time passes</a:t>
            </a:r>
          </a:p>
          <a:p>
            <a:pPr lvl="2"/>
            <a:r>
              <a:rPr lang="en-US" sz="2200" dirty="0"/>
              <a:t>Some orders get completed</a:t>
            </a:r>
          </a:p>
          <a:p>
            <a:pPr lvl="2"/>
            <a:r>
              <a:rPr lang="en-US" sz="2200" dirty="0"/>
              <a:t>Other orders are nearing completion</a:t>
            </a:r>
          </a:p>
          <a:p>
            <a:pPr lvl="2"/>
            <a:r>
              <a:rPr lang="en-US" sz="2200" dirty="0"/>
              <a:t>New orders will have been entered</a:t>
            </a:r>
          </a:p>
          <a:p>
            <a:pPr lvl="2"/>
            <a:r>
              <a:rPr lang="en-US" sz="2200" dirty="0"/>
              <a:t>Existing orders will have been altered</a:t>
            </a:r>
          </a:p>
          <a:p>
            <a:pPr marL="914400" lvl="3" indent="-279400">
              <a:buFont typeface="Arial" pitchFamily="34" charset="0"/>
              <a:buChar char="•"/>
            </a:pPr>
            <a:r>
              <a:rPr lang="en-US" sz="2000" dirty="0"/>
              <a:t>Quantity changes</a:t>
            </a:r>
          </a:p>
          <a:p>
            <a:pPr marL="914400" lvl="3" indent="-279400">
              <a:buFont typeface="Arial" pitchFamily="34" charset="0"/>
              <a:buChar char="•"/>
            </a:pPr>
            <a:r>
              <a:rPr lang="en-US" sz="2000" dirty="0"/>
              <a:t>Delays</a:t>
            </a:r>
          </a:p>
          <a:p>
            <a:pPr marL="914400" lvl="3" indent="-279400">
              <a:buFont typeface="Arial" pitchFamily="34" charset="0"/>
              <a:buChar char="•"/>
            </a:pPr>
            <a:r>
              <a:rPr lang="en-US" sz="2000" dirty="0"/>
              <a:t>Missed deliveries</a:t>
            </a:r>
          </a:p>
        </p:txBody>
      </p:sp>
    </p:spTree>
    <p:extLst>
      <p:ext uri="{BB962C8B-B14F-4D97-AF65-F5344CB8AC3E}">
        <p14:creationId xmlns:p14="http://schemas.microsoft.com/office/powerpoint/2010/main" val="2311754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Updating the System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Two basic systems</a:t>
            </a:r>
          </a:p>
          <a:p>
            <a:pPr lvl="1">
              <a:spcBef>
                <a:spcPts val="600"/>
              </a:spcBef>
              <a:spcAft>
                <a:spcPts val="600"/>
              </a:spcAft>
            </a:pPr>
            <a:r>
              <a:rPr lang="en-US" dirty="0"/>
              <a:t>Regenerative system</a:t>
            </a:r>
          </a:p>
          <a:p>
            <a:pPr lvl="2">
              <a:spcBef>
                <a:spcPts val="600"/>
              </a:spcBef>
              <a:spcAft>
                <a:spcPts val="600"/>
              </a:spcAft>
            </a:pPr>
            <a:r>
              <a:rPr lang="en-US" sz="2200" dirty="0"/>
              <a:t>Approach that updates MRP records periodically</a:t>
            </a:r>
          </a:p>
          <a:p>
            <a:pPr marL="914400" lvl="3" indent="-285750">
              <a:spcBef>
                <a:spcPts val="600"/>
              </a:spcBef>
              <a:spcAft>
                <a:spcPts val="600"/>
              </a:spcAft>
              <a:buFont typeface="Arial" pitchFamily="34" charset="0"/>
              <a:buChar char="•"/>
            </a:pPr>
            <a:r>
              <a:rPr lang="en-US" sz="2000" dirty="0"/>
              <a:t>Essentially a batch system that compiles all changes that occur within the time interval and periodically updates the system</a:t>
            </a:r>
          </a:p>
          <a:p>
            <a:pPr marL="914400" lvl="3" indent="-285750">
              <a:spcBef>
                <a:spcPts val="600"/>
              </a:spcBef>
              <a:spcAft>
                <a:spcPts val="600"/>
              </a:spcAft>
              <a:buFont typeface="Arial" pitchFamily="34" charset="0"/>
              <a:buChar char="•"/>
            </a:pPr>
            <a:r>
              <a:rPr lang="en-US" sz="2000" dirty="0"/>
              <a:t>A revised production plan is developed in the same way the original plan was developed</a:t>
            </a:r>
          </a:p>
          <a:p>
            <a:pPr lvl="1">
              <a:spcBef>
                <a:spcPts val="600"/>
              </a:spcBef>
              <a:spcAft>
                <a:spcPts val="600"/>
              </a:spcAft>
            </a:pPr>
            <a:r>
              <a:rPr lang="en-US" dirty="0"/>
              <a:t>Net-change system</a:t>
            </a:r>
          </a:p>
          <a:p>
            <a:pPr lvl="2">
              <a:spcBef>
                <a:spcPts val="600"/>
              </a:spcBef>
              <a:spcAft>
                <a:spcPts val="600"/>
              </a:spcAft>
            </a:pPr>
            <a:r>
              <a:rPr lang="en-US" sz="2200" dirty="0"/>
              <a:t>Approach that updates MRP records continuously</a:t>
            </a:r>
          </a:p>
          <a:p>
            <a:pPr marL="914400" lvl="3" indent="-285750">
              <a:spcBef>
                <a:spcPts val="600"/>
              </a:spcBef>
              <a:spcAft>
                <a:spcPts val="600"/>
              </a:spcAft>
              <a:buFont typeface="Arial" pitchFamily="34" charset="0"/>
              <a:buChar char="•"/>
            </a:pPr>
            <a:r>
              <a:rPr lang="en-US" sz="2000" dirty="0"/>
              <a:t>The production plan is modified to reflect changes as they occur</a:t>
            </a:r>
          </a:p>
          <a:p>
            <a:pPr marL="914400" lvl="3" indent="-285750">
              <a:spcBef>
                <a:spcPts val="600"/>
              </a:spcBef>
              <a:spcAft>
                <a:spcPts val="600"/>
              </a:spcAft>
              <a:buFont typeface="Arial" pitchFamily="34" charset="0"/>
              <a:buChar char="•"/>
            </a:pPr>
            <a:r>
              <a:rPr lang="en-US" sz="2000" dirty="0"/>
              <a:t>Only the changes are exploded through the system</a:t>
            </a:r>
          </a:p>
        </p:txBody>
      </p:sp>
    </p:spTree>
    <p:extLst>
      <p:ext uri="{BB962C8B-B14F-4D97-AF65-F5344CB8AC3E}">
        <p14:creationId xmlns:p14="http://schemas.microsoft.com/office/powerpoint/2010/main" val="16902652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Other MRP Considerations: Safety Stock</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8"/>
            <a:ext cx="8458200" cy="4954165"/>
          </a:xfrm>
        </p:spPr>
        <p:txBody>
          <a:bodyPr/>
          <a:lstStyle/>
          <a:p>
            <a:pPr>
              <a:spcBef>
                <a:spcPts val="600"/>
              </a:spcBef>
              <a:spcAft>
                <a:spcPts val="600"/>
              </a:spcAft>
            </a:pPr>
            <a:r>
              <a:rPr lang="en-US" sz="2200" b="1" dirty="0">
                <a:solidFill>
                  <a:schemeClr val="tx1"/>
                </a:solidFill>
              </a:rPr>
              <a:t>Safety Stock</a:t>
            </a:r>
          </a:p>
          <a:p>
            <a:pPr lvl="1">
              <a:spcBef>
                <a:spcPts val="600"/>
              </a:spcBef>
              <a:spcAft>
                <a:spcPts val="600"/>
              </a:spcAft>
            </a:pPr>
            <a:r>
              <a:rPr lang="en-US" sz="2000" dirty="0">
                <a:solidFill>
                  <a:schemeClr val="tx1"/>
                </a:solidFill>
              </a:rPr>
              <a:t>Theoretically, MRP systems should not require safety stock</a:t>
            </a:r>
          </a:p>
          <a:p>
            <a:pPr lvl="1">
              <a:spcBef>
                <a:spcPts val="600"/>
              </a:spcBef>
              <a:spcAft>
                <a:spcPts val="600"/>
              </a:spcAft>
            </a:pPr>
            <a:r>
              <a:rPr lang="en-US" sz="2000" dirty="0">
                <a:solidFill>
                  <a:schemeClr val="tx1"/>
                </a:solidFill>
              </a:rPr>
              <a:t>Variability may necessitate the strategic use of safety stock</a:t>
            </a:r>
          </a:p>
          <a:p>
            <a:pPr marL="639763" lvl="2">
              <a:spcBef>
                <a:spcPts val="600"/>
              </a:spcBef>
              <a:spcAft>
                <a:spcPts val="600"/>
              </a:spcAft>
            </a:pPr>
            <a:r>
              <a:rPr lang="en-US" dirty="0">
                <a:solidFill>
                  <a:schemeClr val="tx1"/>
                </a:solidFill>
              </a:rPr>
              <a:t>A bottleneck process or one with varying scrap rates may cause shortages in downstream operations</a:t>
            </a:r>
          </a:p>
          <a:p>
            <a:pPr marL="639763" lvl="2">
              <a:spcBef>
                <a:spcPts val="600"/>
              </a:spcBef>
              <a:spcAft>
                <a:spcPts val="600"/>
              </a:spcAft>
            </a:pPr>
            <a:r>
              <a:rPr lang="en-US" dirty="0">
                <a:solidFill>
                  <a:schemeClr val="tx1"/>
                </a:solidFill>
              </a:rPr>
              <a:t>Shortages may occur if orders are late or fabrication or assembly times are longer than expected</a:t>
            </a:r>
          </a:p>
          <a:p>
            <a:pPr marL="639763" lvl="2">
              <a:spcBef>
                <a:spcPts val="600"/>
              </a:spcBef>
              <a:spcAft>
                <a:spcPts val="600"/>
              </a:spcAft>
            </a:pPr>
            <a:r>
              <a:rPr lang="en-US" dirty="0">
                <a:solidFill>
                  <a:schemeClr val="tx1"/>
                </a:solidFill>
              </a:rPr>
              <a:t>When lead times are variable, the concept of </a:t>
            </a:r>
            <a:r>
              <a:rPr lang="en-US" i="1" dirty="0">
                <a:solidFill>
                  <a:schemeClr val="tx1"/>
                </a:solidFill>
              </a:rPr>
              <a:t>safety time </a:t>
            </a:r>
            <a:r>
              <a:rPr lang="en-US" dirty="0">
                <a:solidFill>
                  <a:schemeClr val="tx1"/>
                </a:solidFill>
              </a:rPr>
              <a:t>is often used</a:t>
            </a:r>
          </a:p>
          <a:p>
            <a:pPr marL="914400" lvl="3" indent="-283464">
              <a:spcBef>
                <a:spcPts val="600"/>
              </a:spcBef>
              <a:spcAft>
                <a:spcPts val="600"/>
              </a:spcAft>
              <a:buFont typeface="Arial" pitchFamily="34" charset="0"/>
              <a:buChar char="•"/>
            </a:pPr>
            <a:r>
              <a:rPr lang="en-US" sz="1800" b="1" dirty="0"/>
              <a:t>Safety time</a:t>
            </a:r>
          </a:p>
          <a:p>
            <a:pPr marL="1146175" lvl="4" indent="-231775">
              <a:spcBef>
                <a:spcPts val="600"/>
              </a:spcBef>
              <a:spcAft>
                <a:spcPts val="600"/>
              </a:spcAft>
            </a:pPr>
            <a:r>
              <a:rPr lang="en-US" sz="1800" dirty="0"/>
              <a:t>Scheduling orders for arrival or completion sufficiently ahead of their need so that the probability of shortage is eliminated or significantly reduced</a:t>
            </a:r>
          </a:p>
        </p:txBody>
      </p:sp>
    </p:spTree>
    <p:extLst>
      <p:ext uri="{BB962C8B-B14F-4D97-AF65-F5344CB8AC3E}">
        <p14:creationId xmlns:p14="http://schemas.microsoft.com/office/powerpoint/2010/main" val="72238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Other MRP Considerations: Lot Sizing Rules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107583"/>
            <a:ext cx="8458200" cy="5055370"/>
          </a:xfrm>
        </p:spPr>
        <p:txBody>
          <a:bodyPr/>
          <a:lstStyle/>
          <a:p>
            <a:pPr>
              <a:spcBef>
                <a:spcPts val="600"/>
              </a:spcBef>
              <a:spcAft>
                <a:spcPts val="600"/>
              </a:spcAft>
            </a:pPr>
            <a:r>
              <a:rPr lang="en-US" sz="2000" b="1" dirty="0"/>
              <a:t>Lot-for-Lot (L</a:t>
            </a:r>
            <a:r>
              <a:rPr lang="en-US" sz="2000" b="1" baseline="-25000" dirty="0"/>
              <a:t>4</a:t>
            </a:r>
            <a:r>
              <a:rPr lang="en-US" sz="2000" b="1" dirty="0"/>
              <a:t>L) ordering</a:t>
            </a:r>
          </a:p>
          <a:p>
            <a:pPr lvl="1">
              <a:spcBef>
                <a:spcPts val="600"/>
              </a:spcBef>
              <a:spcAft>
                <a:spcPts val="600"/>
              </a:spcAft>
            </a:pPr>
            <a:r>
              <a:rPr lang="en-US" sz="2000" dirty="0"/>
              <a:t>The order or run size is set equal to the demand for that period</a:t>
            </a:r>
          </a:p>
          <a:p>
            <a:pPr lvl="1">
              <a:spcBef>
                <a:spcPts val="600"/>
              </a:spcBef>
              <a:spcAft>
                <a:spcPts val="600"/>
              </a:spcAft>
            </a:pPr>
            <a:r>
              <a:rPr lang="en-US" sz="2000" dirty="0"/>
              <a:t>Minimizes investment in inventory</a:t>
            </a:r>
          </a:p>
          <a:p>
            <a:pPr lvl="1">
              <a:spcBef>
                <a:spcPts val="600"/>
              </a:spcBef>
              <a:spcAft>
                <a:spcPts val="600"/>
              </a:spcAft>
            </a:pPr>
            <a:r>
              <a:rPr lang="en-US" sz="2000" dirty="0"/>
              <a:t>Results in variable order quantities</a:t>
            </a:r>
          </a:p>
          <a:p>
            <a:pPr lvl="1">
              <a:spcBef>
                <a:spcPts val="600"/>
              </a:spcBef>
              <a:spcAft>
                <a:spcPts val="600"/>
              </a:spcAft>
            </a:pPr>
            <a:r>
              <a:rPr lang="en-US" sz="2000" dirty="0"/>
              <a:t>A new setup is required for each run</a:t>
            </a:r>
          </a:p>
          <a:p>
            <a:pPr>
              <a:spcBef>
                <a:spcPts val="600"/>
              </a:spcBef>
              <a:spcAft>
                <a:spcPts val="600"/>
              </a:spcAft>
            </a:pPr>
            <a:r>
              <a:rPr lang="en-US" sz="2000" b="1" dirty="0"/>
              <a:t>Economic Order Quantity (EOQ)</a:t>
            </a:r>
          </a:p>
          <a:p>
            <a:pPr lvl="1">
              <a:spcBef>
                <a:spcPts val="600"/>
              </a:spcBef>
              <a:spcAft>
                <a:spcPts val="600"/>
              </a:spcAft>
            </a:pPr>
            <a:r>
              <a:rPr lang="en-US" sz="2000" dirty="0"/>
              <a:t>Can lead to minimum costs if usage of item is fairly uniform</a:t>
            </a:r>
          </a:p>
          <a:p>
            <a:pPr lvl="2">
              <a:spcBef>
                <a:spcPts val="600"/>
              </a:spcBef>
              <a:spcAft>
                <a:spcPts val="600"/>
              </a:spcAft>
            </a:pPr>
            <a:r>
              <a:rPr lang="en-US" sz="1600" dirty="0"/>
              <a:t>This may be the case for some lower-level items that are common to different “parents”</a:t>
            </a:r>
          </a:p>
          <a:p>
            <a:pPr lvl="2">
              <a:spcBef>
                <a:spcPts val="600"/>
              </a:spcBef>
              <a:spcAft>
                <a:spcPts val="600"/>
              </a:spcAft>
            </a:pPr>
            <a:r>
              <a:rPr lang="en-US" sz="1600" dirty="0"/>
              <a:t>Less appropriate for ‘lumpy demand’ items because inventory remnants often result</a:t>
            </a:r>
          </a:p>
          <a:p>
            <a:pPr>
              <a:spcBef>
                <a:spcPts val="600"/>
              </a:spcBef>
              <a:spcAft>
                <a:spcPts val="600"/>
              </a:spcAft>
            </a:pPr>
            <a:r>
              <a:rPr lang="en-US" sz="2000" b="1" dirty="0"/>
              <a:t>Fixed Period Ordering</a:t>
            </a:r>
          </a:p>
          <a:p>
            <a:pPr lvl="1">
              <a:spcBef>
                <a:spcPts val="600"/>
              </a:spcBef>
              <a:spcAft>
                <a:spcPts val="600"/>
              </a:spcAft>
            </a:pPr>
            <a:r>
              <a:rPr lang="en-US" sz="2000" dirty="0"/>
              <a:t>Provides coverage for some predetermined number of periods</a:t>
            </a:r>
            <a:endParaRPr lang="en-US" dirty="0"/>
          </a:p>
        </p:txBody>
      </p:sp>
    </p:spTree>
    <p:extLst>
      <p:ext uri="{BB962C8B-B14F-4D97-AF65-F5344CB8AC3E}">
        <p14:creationId xmlns:p14="http://schemas.microsoft.com/office/powerpoint/2010/main" val="31352546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in Service</a:t>
            </a:r>
            <a:endParaRPr lang="en-IN" dirty="0"/>
          </a:p>
        </p:txBody>
      </p:sp>
      <p:sp>
        <p:nvSpPr>
          <p:cNvPr id="5" name="Content Placeholder 2"/>
          <p:cNvSpPr>
            <a:spLocks noGrp="1"/>
          </p:cNvSpPr>
          <p:nvPr>
            <p:ph sz="quarter" idx="11"/>
          </p:nvPr>
        </p:nvSpPr>
        <p:spPr/>
        <p:txBody>
          <a:bodyPr/>
          <a:lstStyle/>
          <a:p>
            <a:r>
              <a:rPr lang="en-US" b="1" dirty="0"/>
              <a:t>Material goods that form a part of product - service</a:t>
            </a:r>
          </a:p>
          <a:p>
            <a:pPr lvl="1"/>
            <a:r>
              <a:rPr lang="en-US" dirty="0"/>
              <a:t>Food catering service</a:t>
            </a:r>
          </a:p>
          <a:p>
            <a:pPr lvl="2"/>
            <a:r>
              <a:rPr lang="en-US" sz="2200" dirty="0"/>
              <a:t>Estimating quantities of ingredients</a:t>
            </a:r>
          </a:p>
          <a:p>
            <a:pPr lvl="2"/>
            <a:r>
              <a:rPr lang="en-US" sz="2200" dirty="0"/>
              <a:t>Estimating delivery times</a:t>
            </a:r>
            <a:endParaRPr lang="en-US" dirty="0"/>
          </a:p>
        </p:txBody>
      </p:sp>
    </p:spTree>
    <p:extLst>
      <p:ext uri="{BB962C8B-B14F-4D97-AF65-F5344CB8AC3E}">
        <p14:creationId xmlns:p14="http://schemas.microsoft.com/office/powerpoint/2010/main" val="30641003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Benefits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sz="1800" b="1" dirty="0">
                <a:solidFill>
                  <a:schemeClr val="tx1"/>
                </a:solidFill>
              </a:rPr>
              <a:t>Enables managers to easily</a:t>
            </a:r>
          </a:p>
          <a:p>
            <a:pPr lvl="1">
              <a:spcBef>
                <a:spcPts val="600"/>
              </a:spcBef>
              <a:spcAft>
                <a:spcPts val="600"/>
              </a:spcAft>
            </a:pPr>
            <a:r>
              <a:rPr lang="en-US" sz="1800" dirty="0">
                <a:solidFill>
                  <a:schemeClr val="tx1"/>
                </a:solidFill>
              </a:rPr>
              <a:t>Determine the quantities of each component for a given order size</a:t>
            </a:r>
          </a:p>
          <a:p>
            <a:pPr lvl="1">
              <a:spcBef>
                <a:spcPts val="600"/>
              </a:spcBef>
              <a:spcAft>
                <a:spcPts val="600"/>
              </a:spcAft>
            </a:pPr>
            <a:r>
              <a:rPr lang="en-US" sz="1800" dirty="0">
                <a:solidFill>
                  <a:schemeClr val="tx1"/>
                </a:solidFill>
              </a:rPr>
              <a:t>Know when to release orders for each component</a:t>
            </a:r>
          </a:p>
          <a:p>
            <a:pPr lvl="1">
              <a:spcBef>
                <a:spcPts val="600"/>
              </a:spcBef>
              <a:spcAft>
                <a:spcPts val="600"/>
              </a:spcAft>
            </a:pPr>
            <a:r>
              <a:rPr lang="en-US" sz="1800" dirty="0">
                <a:solidFill>
                  <a:schemeClr val="tx1"/>
                </a:solidFill>
              </a:rPr>
              <a:t>Be alerted when items need attention</a:t>
            </a:r>
          </a:p>
          <a:p>
            <a:pPr>
              <a:spcBef>
                <a:spcPts val="600"/>
              </a:spcBef>
              <a:spcAft>
                <a:spcPts val="600"/>
              </a:spcAft>
            </a:pPr>
            <a:r>
              <a:rPr lang="en-US" sz="1800" b="1" dirty="0">
                <a:solidFill>
                  <a:schemeClr val="tx1"/>
                </a:solidFill>
              </a:rPr>
              <a:t>Additional benefits</a:t>
            </a:r>
          </a:p>
          <a:p>
            <a:pPr lvl="1">
              <a:spcBef>
                <a:spcPts val="600"/>
              </a:spcBef>
              <a:spcAft>
                <a:spcPts val="600"/>
              </a:spcAft>
            </a:pPr>
            <a:r>
              <a:rPr lang="en-US" sz="1800" dirty="0">
                <a:solidFill>
                  <a:schemeClr val="tx1"/>
                </a:solidFill>
              </a:rPr>
              <a:t>Low levels of in-process inventories</a:t>
            </a:r>
          </a:p>
          <a:p>
            <a:pPr lvl="1">
              <a:spcBef>
                <a:spcPts val="600"/>
              </a:spcBef>
              <a:spcAft>
                <a:spcPts val="600"/>
              </a:spcAft>
            </a:pPr>
            <a:r>
              <a:rPr lang="en-US" sz="1800" dirty="0">
                <a:solidFill>
                  <a:schemeClr val="tx1"/>
                </a:solidFill>
              </a:rPr>
              <a:t>The ability to track material requirements</a:t>
            </a:r>
          </a:p>
          <a:p>
            <a:pPr lvl="1">
              <a:spcBef>
                <a:spcPts val="600"/>
              </a:spcBef>
              <a:spcAft>
                <a:spcPts val="600"/>
              </a:spcAft>
            </a:pPr>
            <a:r>
              <a:rPr lang="en-US" sz="1800" dirty="0">
                <a:solidFill>
                  <a:schemeClr val="tx1"/>
                </a:solidFill>
              </a:rPr>
              <a:t>The ability to evaluate capacity requirements</a:t>
            </a:r>
          </a:p>
          <a:p>
            <a:pPr lvl="1">
              <a:spcBef>
                <a:spcPts val="600"/>
              </a:spcBef>
              <a:spcAft>
                <a:spcPts val="600"/>
              </a:spcAft>
            </a:pPr>
            <a:r>
              <a:rPr lang="en-US" sz="1800" dirty="0">
                <a:solidFill>
                  <a:schemeClr val="tx1"/>
                </a:solidFill>
              </a:rPr>
              <a:t>A means of allocating production time</a:t>
            </a:r>
          </a:p>
          <a:p>
            <a:pPr lvl="1">
              <a:spcBef>
                <a:spcPts val="600"/>
              </a:spcBef>
              <a:spcAft>
                <a:spcPts val="600"/>
              </a:spcAft>
            </a:pPr>
            <a:r>
              <a:rPr lang="en-US" sz="1800" dirty="0">
                <a:solidFill>
                  <a:schemeClr val="tx1"/>
                </a:solidFill>
              </a:rPr>
              <a:t>The ability to easily determine inventory usage via </a:t>
            </a:r>
            <a:r>
              <a:rPr lang="en-US" sz="1800" b="1" i="1" dirty="0" err="1">
                <a:solidFill>
                  <a:schemeClr val="tx1"/>
                </a:solidFill>
              </a:rPr>
              <a:t>backflushing</a:t>
            </a:r>
            <a:endParaRPr lang="en-US" sz="1800" b="1" i="1" dirty="0">
              <a:solidFill>
                <a:schemeClr val="tx1"/>
              </a:solidFill>
            </a:endParaRPr>
          </a:p>
          <a:p>
            <a:pPr marL="640080" lvl="3" indent="-283464">
              <a:spcBef>
                <a:spcPts val="600"/>
              </a:spcBef>
              <a:spcAft>
                <a:spcPts val="600"/>
              </a:spcAft>
              <a:buFont typeface="Arial" pitchFamily="34" charset="0"/>
              <a:buChar char="•"/>
            </a:pPr>
            <a:r>
              <a:rPr lang="en-US" sz="1600" dirty="0"/>
              <a:t>Exploding an end item’s BOM to determine the quantities of the components that were used to make the item</a:t>
            </a:r>
            <a:endParaRPr lang="en-US" dirty="0">
              <a:solidFill>
                <a:schemeClr val="tx1"/>
              </a:solidFill>
            </a:endParaRPr>
          </a:p>
        </p:txBody>
      </p:sp>
    </p:spTree>
    <p:extLst>
      <p:ext uri="{BB962C8B-B14F-4D97-AF65-F5344CB8AC3E}">
        <p14:creationId xmlns:p14="http://schemas.microsoft.com/office/powerpoint/2010/main" val="2432123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Requirements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To implement an effective MRP system requires:</a:t>
            </a:r>
          </a:p>
          <a:p>
            <a:pPr lvl="1"/>
            <a:r>
              <a:rPr lang="en-US" dirty="0"/>
              <a:t>A computer and the necessary software to handle computations and maintain records</a:t>
            </a:r>
          </a:p>
          <a:p>
            <a:pPr lvl="1"/>
            <a:r>
              <a:rPr lang="en-US" dirty="0"/>
              <a:t>Accurate and up-to-date</a:t>
            </a:r>
          </a:p>
          <a:p>
            <a:pPr lvl="2"/>
            <a:r>
              <a:rPr lang="en-US" sz="2200" dirty="0"/>
              <a:t>Master schedules</a:t>
            </a:r>
          </a:p>
          <a:p>
            <a:pPr lvl="2"/>
            <a:r>
              <a:rPr lang="en-US" sz="2200" dirty="0"/>
              <a:t>Bills of materials</a:t>
            </a:r>
          </a:p>
          <a:p>
            <a:pPr lvl="2"/>
            <a:r>
              <a:rPr lang="en-US" sz="2200" dirty="0"/>
              <a:t>Inventory records</a:t>
            </a:r>
          </a:p>
          <a:p>
            <a:pPr lvl="1"/>
            <a:r>
              <a:rPr lang="en-US" dirty="0"/>
              <a:t>Integrity of data files</a:t>
            </a:r>
          </a:p>
        </p:txBody>
      </p:sp>
    </p:spTree>
    <p:extLst>
      <p:ext uri="{BB962C8B-B14F-4D97-AF65-F5344CB8AC3E}">
        <p14:creationId xmlns:p14="http://schemas.microsoft.com/office/powerpoint/2010/main" val="27000555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Difficulties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Consequence of inaccurate data</a:t>
            </a:r>
          </a:p>
          <a:p>
            <a:pPr lvl="1"/>
            <a:r>
              <a:rPr lang="en-US" dirty="0"/>
              <a:t>Missing parts</a:t>
            </a:r>
          </a:p>
          <a:p>
            <a:pPr lvl="1"/>
            <a:r>
              <a:rPr lang="en-US" dirty="0"/>
              <a:t>Ordering incorrect numbers of items</a:t>
            </a:r>
          </a:p>
          <a:p>
            <a:pPr lvl="1"/>
            <a:r>
              <a:rPr lang="en-US" dirty="0"/>
              <a:t>Inability to stay on schedule</a:t>
            </a:r>
          </a:p>
          <a:p>
            <a:r>
              <a:rPr lang="en-US" b="1" dirty="0"/>
              <a:t>Other problems </a:t>
            </a:r>
          </a:p>
          <a:p>
            <a:pPr lvl="1"/>
            <a:r>
              <a:rPr lang="en-US" dirty="0"/>
              <a:t>Assumptions of constant lead times</a:t>
            </a:r>
          </a:p>
          <a:p>
            <a:pPr lvl="1"/>
            <a:r>
              <a:rPr lang="en-US" dirty="0"/>
              <a:t>Products being produced differently from the BOM</a:t>
            </a:r>
          </a:p>
          <a:p>
            <a:pPr lvl="1"/>
            <a:r>
              <a:rPr lang="en-US" dirty="0"/>
              <a:t>Failure to alter a BOM when customizing a product</a:t>
            </a:r>
          </a:p>
          <a:p>
            <a:pPr lvl="1"/>
            <a:r>
              <a:rPr lang="en-US" dirty="0"/>
              <a:t>Inaccurate forecasts</a:t>
            </a:r>
          </a:p>
        </p:txBody>
      </p:sp>
    </p:spTree>
    <p:extLst>
      <p:ext uri="{BB962C8B-B14F-4D97-AF65-F5344CB8AC3E}">
        <p14:creationId xmlns:p14="http://schemas.microsoft.com/office/powerpoint/2010/main" val="18833003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II</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Manufacturing resources planning (MRP II)</a:t>
            </a:r>
          </a:p>
          <a:p>
            <a:pPr lvl="1">
              <a:spcBef>
                <a:spcPts val="600"/>
              </a:spcBef>
              <a:spcAft>
                <a:spcPts val="600"/>
              </a:spcAft>
            </a:pPr>
            <a:r>
              <a:rPr lang="en-US" dirty="0"/>
              <a:t>Expanded approach to production resource planning, involving other areas of the firm in the planning process and enabling capacity requirements planning</a:t>
            </a:r>
          </a:p>
          <a:p>
            <a:pPr lvl="2">
              <a:spcBef>
                <a:spcPts val="600"/>
              </a:spcBef>
              <a:spcAft>
                <a:spcPts val="600"/>
              </a:spcAft>
            </a:pPr>
            <a:r>
              <a:rPr lang="en-US" sz="2200" dirty="0"/>
              <a:t>Most MRP II systems have the capability of performing simulations to answer a variety of “what if” questions so they can gain a better appreciation of available options and their consequences</a:t>
            </a:r>
          </a:p>
        </p:txBody>
      </p:sp>
    </p:spTree>
    <p:extLst>
      <p:ext uri="{BB962C8B-B14F-4D97-AF65-F5344CB8AC3E}">
        <p14:creationId xmlns:p14="http://schemas.microsoft.com/office/powerpoint/2010/main" val="3132029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solidFill>
                  <a:schemeClr val="tx1"/>
                </a:solidFill>
              </a:rPr>
              <a:t>Material requirements planning (MRP):</a:t>
            </a:r>
          </a:p>
          <a:p>
            <a:pPr lvl="1" indent="-347472"/>
            <a:r>
              <a:rPr lang="en-US" dirty="0">
                <a:solidFill>
                  <a:schemeClr val="tx1"/>
                </a:solidFill>
              </a:rPr>
              <a:t>A computer-based information system that translates master schedule requirements for end items into time-phased requirements for subassemblies, components, and raw materials</a:t>
            </a:r>
          </a:p>
          <a:p>
            <a:pPr lvl="1" indent="-347472"/>
            <a:r>
              <a:rPr lang="en-US" dirty="0">
                <a:solidFill>
                  <a:schemeClr val="tx1"/>
                </a:solidFill>
              </a:rPr>
              <a:t>The MRP is designed to answer three questions:</a:t>
            </a:r>
          </a:p>
          <a:p>
            <a:pPr marL="822960" lvl="2" indent="-457200">
              <a:buFontTx/>
              <a:buAutoNum type="arabicPeriod"/>
            </a:pPr>
            <a:r>
              <a:rPr lang="en-US" dirty="0">
                <a:solidFill>
                  <a:schemeClr val="tx1"/>
                </a:solidFill>
              </a:rPr>
              <a:t>What is needed?</a:t>
            </a:r>
          </a:p>
          <a:p>
            <a:pPr marL="822960" lvl="2" indent="-457200">
              <a:buFontTx/>
              <a:buAutoNum type="arabicPeriod"/>
            </a:pPr>
            <a:r>
              <a:rPr lang="en-US" dirty="0">
                <a:solidFill>
                  <a:schemeClr val="tx1"/>
                </a:solidFill>
              </a:rPr>
              <a:t>How much is needed?</a:t>
            </a:r>
          </a:p>
          <a:p>
            <a:pPr marL="822960" lvl="2" indent="-457200">
              <a:buFontTx/>
              <a:buAutoNum type="arabicPeriod"/>
            </a:pPr>
            <a:r>
              <a:rPr lang="en-US" dirty="0">
                <a:solidFill>
                  <a:schemeClr val="tx1"/>
                </a:solidFill>
              </a:rPr>
              <a:t>When is it needed?</a:t>
            </a:r>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88842" y="304800"/>
            <a:ext cx="8458200" cy="678611"/>
          </a:xfrm>
        </p:spPr>
        <p:txBody>
          <a:bodyPr/>
          <a:lstStyle/>
          <a:p>
            <a:r>
              <a:rPr lang="en-US" dirty="0"/>
              <a:t>MRP II: Overview</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13.6</a:t>
            </a:r>
          </a:p>
        </p:txBody>
      </p:sp>
      <p:pic>
        <p:nvPicPr>
          <p:cNvPr id="5" name="Picture 3" descr="Flow chart showing an overview of MRP II."/>
          <p:cNvPicPr>
            <a:picLocks noChangeAspect="1"/>
          </p:cNvPicPr>
          <p:nvPr/>
        </p:nvPicPr>
        <p:blipFill rotWithShape="1">
          <a:blip r:embed="rId2">
            <a:extLst>
              <a:ext uri="{28A0092B-C50C-407E-A947-70E740481C1C}">
                <a14:useLocalDpi xmlns:a14="http://schemas.microsoft.com/office/drawing/2010/main" val="0"/>
              </a:ext>
            </a:extLst>
          </a:blip>
          <a:srcRect l="-324" r="-324"/>
          <a:stretch/>
        </p:blipFill>
        <p:spPr>
          <a:xfrm>
            <a:off x="3063240" y="1028700"/>
            <a:ext cx="3017520" cy="5181600"/>
          </a:xfrm>
          <a:prstGeom prst="rect">
            <a:avLst/>
          </a:prstGeom>
        </p:spPr>
      </p:pic>
      <p:sp>
        <p:nvSpPr>
          <p:cNvPr id="6" name="Text Placeholder 4">
            <a:extLst>
              <a:ext uri="{FF2B5EF4-FFF2-40B4-BE49-F238E27FC236}">
                <a16:creationId xmlns:a16="http://schemas.microsoft.com/office/drawing/2014/main" id="{2986A376-7D20-492E-99D2-1E129EB364EE}"/>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25400992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Closed Loop MRP</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When MRP II systems began to include feedback loops, they were referred to as </a:t>
            </a:r>
            <a:r>
              <a:rPr lang="en-US" u="sng" dirty="0"/>
              <a:t>Closed Loop MRP</a:t>
            </a:r>
          </a:p>
          <a:p>
            <a:r>
              <a:rPr lang="en-US" dirty="0"/>
              <a:t>Closed Loop MRP</a:t>
            </a:r>
          </a:p>
          <a:p>
            <a:pPr lvl="1"/>
            <a:r>
              <a:rPr lang="en-US" dirty="0"/>
              <a:t>Systems evaluate a proposed material plan relative to available capacity</a:t>
            </a:r>
          </a:p>
          <a:p>
            <a:pPr lvl="1"/>
            <a:r>
              <a:rPr lang="en-US" dirty="0"/>
              <a:t>If a proposed plan is not feasible, it must be revised</a:t>
            </a:r>
          </a:p>
          <a:p>
            <a:pPr lvl="2"/>
            <a:r>
              <a:rPr lang="en-US" sz="2200" dirty="0"/>
              <a:t>This evaluation is referred to as capacity requirements planning</a:t>
            </a:r>
          </a:p>
        </p:txBody>
      </p:sp>
    </p:spTree>
    <p:extLst>
      <p:ext uri="{BB962C8B-B14F-4D97-AF65-F5344CB8AC3E}">
        <p14:creationId xmlns:p14="http://schemas.microsoft.com/office/powerpoint/2010/main" val="33822051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Capacity Requirements Planning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sz="2200" b="1" dirty="0">
                <a:solidFill>
                  <a:schemeClr val="tx1"/>
                </a:solidFill>
              </a:rPr>
              <a:t>Capacity requirements planning (CRP) </a:t>
            </a:r>
            <a:r>
              <a:rPr lang="en-US" sz="2200" dirty="0">
                <a:solidFill>
                  <a:schemeClr val="tx1"/>
                </a:solidFill>
              </a:rPr>
              <a:t> </a:t>
            </a:r>
          </a:p>
          <a:p>
            <a:pPr lvl="1"/>
            <a:r>
              <a:rPr lang="en-US" sz="2200" dirty="0">
                <a:solidFill>
                  <a:schemeClr val="tx1"/>
                </a:solidFill>
              </a:rPr>
              <a:t>The process of determining short-range capacity requirements.</a:t>
            </a:r>
          </a:p>
          <a:p>
            <a:pPr lvl="1"/>
            <a:r>
              <a:rPr lang="en-US" sz="2200" dirty="0">
                <a:solidFill>
                  <a:schemeClr val="tx1"/>
                </a:solidFill>
              </a:rPr>
              <a:t>Inputs to capacity requirement planning</a:t>
            </a:r>
          </a:p>
          <a:p>
            <a:pPr lvl="2"/>
            <a:r>
              <a:rPr lang="en-US" dirty="0">
                <a:solidFill>
                  <a:schemeClr val="tx1"/>
                </a:solidFill>
              </a:rPr>
              <a:t>Planned-order releases for the MRP</a:t>
            </a:r>
          </a:p>
          <a:p>
            <a:pPr lvl="2"/>
            <a:r>
              <a:rPr lang="en-US" dirty="0">
                <a:solidFill>
                  <a:schemeClr val="tx1"/>
                </a:solidFill>
              </a:rPr>
              <a:t>Current shop loading</a:t>
            </a:r>
          </a:p>
          <a:p>
            <a:pPr lvl="2"/>
            <a:r>
              <a:rPr lang="en-US" dirty="0">
                <a:solidFill>
                  <a:schemeClr val="tx1"/>
                </a:solidFill>
              </a:rPr>
              <a:t>Routing information</a:t>
            </a:r>
          </a:p>
          <a:p>
            <a:pPr lvl="2"/>
            <a:r>
              <a:rPr lang="en-US" dirty="0">
                <a:solidFill>
                  <a:schemeClr val="tx1"/>
                </a:solidFill>
              </a:rPr>
              <a:t>Job time</a:t>
            </a:r>
          </a:p>
          <a:p>
            <a:pPr lvl="1"/>
            <a:r>
              <a:rPr lang="en-US" sz="2200" dirty="0">
                <a:solidFill>
                  <a:schemeClr val="tx1"/>
                </a:solidFill>
              </a:rPr>
              <a:t>Key outputs</a:t>
            </a:r>
          </a:p>
          <a:p>
            <a:pPr lvl="2"/>
            <a:r>
              <a:rPr lang="en-US" dirty="0">
                <a:solidFill>
                  <a:schemeClr val="tx1"/>
                </a:solidFill>
              </a:rPr>
              <a:t>Load reports for each work center</a:t>
            </a:r>
          </a:p>
        </p:txBody>
      </p:sp>
    </p:spTree>
    <p:extLst>
      <p:ext uri="{BB962C8B-B14F-4D97-AF65-F5344CB8AC3E}">
        <p14:creationId xmlns:p14="http://schemas.microsoft.com/office/powerpoint/2010/main" val="20004615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Load Reports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1832251"/>
          </a:xfrm>
        </p:spPr>
        <p:txBody>
          <a:bodyPr/>
          <a:lstStyle/>
          <a:p>
            <a:r>
              <a:rPr lang="en-US" b="1" dirty="0">
                <a:solidFill>
                  <a:schemeClr val="tx1"/>
                </a:solidFill>
              </a:rPr>
              <a:t>Load reports</a:t>
            </a:r>
            <a:r>
              <a:rPr lang="en-US" dirty="0">
                <a:solidFill>
                  <a:schemeClr val="tx1"/>
                </a:solidFill>
              </a:rPr>
              <a:t> </a:t>
            </a:r>
          </a:p>
          <a:p>
            <a:pPr lvl="1"/>
            <a:r>
              <a:rPr lang="en-US" dirty="0">
                <a:solidFill>
                  <a:schemeClr val="tx1"/>
                </a:solidFill>
              </a:rPr>
              <a:t>Department or work center reports that compare known and expected future capacity requirements with projected capacity availability</a:t>
            </a:r>
          </a:p>
        </p:txBody>
      </p:sp>
      <p:pic>
        <p:nvPicPr>
          <p:cNvPr id="5" name="Picture 4" descr="A hypothetical department load profile in the form of a stacked bar chart.&#10;&#10;[long desc]&#10;On the x-axis is time period (1-13); on the y-axis is load (hours per period). The green bars and partial bars represent &quot;Now in Production&quot; - these start just below capacity, and become lower through the 7th time period. The yellow partial bars representing &quot;planned order releases&quot; lie atop the green bars, and can be above, at, or below capacity. These bars lower as time passes. The red bars are expected orders, which lie atop the yellow bars until they run out. These may fall above, at, or below capacit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2818" y="3249204"/>
            <a:ext cx="4918364" cy="3109675"/>
          </a:xfrm>
          <a:prstGeom prst="rect">
            <a:avLst/>
          </a:prstGeom>
        </p:spPr>
      </p:pic>
    </p:spTree>
    <p:extLst>
      <p:ext uri="{BB962C8B-B14F-4D97-AF65-F5344CB8AC3E}">
        <p14:creationId xmlns:p14="http://schemas.microsoft.com/office/powerpoint/2010/main" val="1301659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Enterprise Resource Planning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solidFill>
                  <a:schemeClr val="tx1"/>
                </a:solidFill>
              </a:rPr>
              <a:t>Enterprise resource planning (ERP) </a:t>
            </a:r>
          </a:p>
          <a:p>
            <a:pPr lvl="1">
              <a:spcBef>
                <a:spcPts val="600"/>
              </a:spcBef>
              <a:spcAft>
                <a:spcPts val="600"/>
              </a:spcAft>
            </a:pPr>
            <a:r>
              <a:rPr lang="en-US" dirty="0">
                <a:solidFill>
                  <a:schemeClr val="tx1"/>
                </a:solidFill>
              </a:rPr>
              <a:t>ERP was the next step in an evolution that began with MRP and evolved into MRPII</a:t>
            </a:r>
          </a:p>
          <a:p>
            <a:pPr lvl="1">
              <a:spcBef>
                <a:spcPts val="600"/>
              </a:spcBef>
              <a:spcAft>
                <a:spcPts val="600"/>
              </a:spcAft>
            </a:pPr>
            <a:r>
              <a:rPr lang="en-US" dirty="0">
                <a:solidFill>
                  <a:schemeClr val="tx1"/>
                </a:solidFill>
              </a:rPr>
              <a:t>ERP, like MRP II, typically has an MRP core</a:t>
            </a:r>
          </a:p>
          <a:p>
            <a:pPr lvl="1">
              <a:spcBef>
                <a:spcPts val="600"/>
              </a:spcBef>
              <a:spcAft>
                <a:spcPts val="600"/>
              </a:spcAft>
            </a:pPr>
            <a:r>
              <a:rPr lang="en-US" dirty="0">
                <a:solidFill>
                  <a:schemeClr val="tx1"/>
                </a:solidFill>
              </a:rPr>
              <a:t>ERP provides a system to capture and make data available in real time to decision makers and other users throughout an organization</a:t>
            </a:r>
          </a:p>
          <a:p>
            <a:pPr lvl="1">
              <a:spcBef>
                <a:spcPts val="600"/>
              </a:spcBef>
              <a:spcAft>
                <a:spcPts val="600"/>
              </a:spcAft>
            </a:pPr>
            <a:r>
              <a:rPr lang="en-US" dirty="0">
                <a:solidFill>
                  <a:schemeClr val="tx1"/>
                </a:solidFill>
              </a:rPr>
              <a:t>ERP systems are composed of a collection of integrated modules</a:t>
            </a:r>
          </a:p>
        </p:txBody>
      </p:sp>
    </p:spTree>
    <p:extLst>
      <p:ext uri="{BB962C8B-B14F-4D97-AF65-F5344CB8AC3E}">
        <p14:creationId xmlns:p14="http://schemas.microsoft.com/office/powerpoint/2010/main" val="16304436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Overview of ERP Software Modules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13.8</a:t>
            </a:r>
          </a:p>
        </p:txBody>
      </p:sp>
      <p:graphicFrame>
        <p:nvGraphicFramePr>
          <p:cNvPr id="5" name="Table 3"/>
          <p:cNvGraphicFramePr>
            <a:graphicFrameLocks noGrp="1"/>
          </p:cNvGraphicFramePr>
          <p:nvPr>
            <p:extLst>
              <p:ext uri="{D42A27DB-BD31-4B8C-83A1-F6EECF244321}">
                <p14:modId xmlns:p14="http://schemas.microsoft.com/office/powerpoint/2010/main" val="229927288"/>
              </p:ext>
            </p:extLst>
          </p:nvPr>
        </p:nvGraphicFramePr>
        <p:xfrm>
          <a:off x="685800" y="1310640"/>
          <a:ext cx="7772400" cy="486156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5638800">
                  <a:extLst>
                    <a:ext uri="{9D8B030D-6E8A-4147-A177-3AD203B41FA5}">
                      <a16:colId xmlns:a16="http://schemas.microsoft.com/office/drawing/2014/main" val="20001"/>
                    </a:ext>
                  </a:extLst>
                </a:gridCol>
              </a:tblGrid>
              <a:tr h="370840">
                <a:tc>
                  <a:txBody>
                    <a:bodyPr/>
                    <a:lstStyle/>
                    <a:p>
                      <a:r>
                        <a:rPr lang="en-US" sz="1400" b="1" dirty="0">
                          <a:solidFill>
                            <a:schemeClr val="tx1"/>
                          </a:solidFill>
                        </a:rPr>
                        <a:t>Module</a:t>
                      </a:r>
                    </a:p>
                  </a:txBody>
                  <a:tcPr>
                    <a:solidFill>
                      <a:srgbClr val="D1CBAF"/>
                    </a:solidFill>
                  </a:tcPr>
                </a:tc>
                <a:tc>
                  <a:txBody>
                    <a:bodyPr/>
                    <a:lstStyle/>
                    <a:p>
                      <a:r>
                        <a:rPr lang="en-US" sz="1400" b="1" dirty="0">
                          <a:solidFill>
                            <a:schemeClr val="tx1"/>
                          </a:solidFill>
                        </a:rPr>
                        <a:t>Brief Description</a:t>
                      </a:r>
                    </a:p>
                  </a:txBody>
                  <a:tcPr>
                    <a:solidFill>
                      <a:srgbClr val="D1CBAF"/>
                    </a:solidFill>
                  </a:tcPr>
                </a:tc>
                <a:extLst>
                  <a:ext uri="{0D108BD9-81ED-4DB2-BD59-A6C34878D82A}">
                    <a16:rowId xmlns:a16="http://schemas.microsoft.com/office/drawing/2014/main" val="10000"/>
                  </a:ext>
                </a:extLst>
              </a:tr>
              <a:tr h="370840">
                <a:tc>
                  <a:txBody>
                    <a:bodyPr/>
                    <a:lstStyle/>
                    <a:p>
                      <a:r>
                        <a:rPr lang="en-US" sz="1200" b="1" dirty="0">
                          <a:solidFill>
                            <a:srgbClr val="303B2C"/>
                          </a:solidFill>
                        </a:rPr>
                        <a:t>Accounting/Finance</a:t>
                      </a:r>
                    </a:p>
                  </a:txBody>
                  <a:tcPr>
                    <a:solidFill>
                      <a:srgbClr val="E6E3D2"/>
                    </a:solidFill>
                  </a:tcPr>
                </a:tc>
                <a:tc>
                  <a:txBody>
                    <a:bodyPr/>
                    <a:lstStyle/>
                    <a:p>
                      <a:pPr indent="-182880"/>
                      <a:r>
                        <a:rPr lang="en-US" sz="1200" dirty="0">
                          <a:solidFill>
                            <a:srgbClr val="303B2C"/>
                          </a:solidFill>
                        </a:rPr>
                        <a:t>A</a:t>
                      </a:r>
                      <a:r>
                        <a:rPr lang="en-US" sz="1200" baseline="0" dirty="0">
                          <a:solidFill>
                            <a:srgbClr val="303B2C"/>
                          </a:solidFill>
                        </a:rPr>
                        <a:t> central component of most ERP systems. It provides a range of financial reports, including general ledger, accounts payable, accounts receivable, payroll, income statements, and balance sheets</a:t>
                      </a:r>
                      <a:endParaRPr lang="en-US" sz="1200" dirty="0">
                        <a:solidFill>
                          <a:srgbClr val="303B2C"/>
                        </a:solidFill>
                      </a:endParaRPr>
                    </a:p>
                  </a:txBody>
                  <a:tcPr>
                    <a:solidFill>
                      <a:srgbClr val="E6E3D2"/>
                    </a:solidFill>
                  </a:tcPr>
                </a:tc>
                <a:extLst>
                  <a:ext uri="{0D108BD9-81ED-4DB2-BD59-A6C34878D82A}">
                    <a16:rowId xmlns:a16="http://schemas.microsoft.com/office/drawing/2014/main" val="10001"/>
                  </a:ext>
                </a:extLst>
              </a:tr>
              <a:tr h="370840">
                <a:tc>
                  <a:txBody>
                    <a:bodyPr/>
                    <a:lstStyle/>
                    <a:p>
                      <a:r>
                        <a:rPr lang="en-US" sz="1200" b="1" dirty="0">
                          <a:solidFill>
                            <a:srgbClr val="303B2C"/>
                          </a:solidFill>
                        </a:rPr>
                        <a:t>Marketing</a:t>
                      </a:r>
                    </a:p>
                  </a:txBody>
                  <a:tcPr>
                    <a:solidFill>
                      <a:srgbClr val="E6E3D2"/>
                    </a:solidFill>
                  </a:tcPr>
                </a:tc>
                <a:tc>
                  <a:txBody>
                    <a:bodyPr/>
                    <a:lstStyle/>
                    <a:p>
                      <a:pPr indent="-182880"/>
                      <a:r>
                        <a:rPr lang="en-US" sz="1200" dirty="0">
                          <a:solidFill>
                            <a:srgbClr val="303B2C"/>
                          </a:solidFill>
                        </a:rPr>
                        <a:t>Supports lead generation,</a:t>
                      </a:r>
                      <a:r>
                        <a:rPr lang="en-US" sz="1200" baseline="0" dirty="0">
                          <a:solidFill>
                            <a:srgbClr val="303B2C"/>
                          </a:solidFill>
                        </a:rPr>
                        <a:t> target marketing, direct mail, and sales</a:t>
                      </a:r>
                      <a:endParaRPr lang="en-US" sz="1200" dirty="0">
                        <a:solidFill>
                          <a:srgbClr val="303B2C"/>
                        </a:solidFill>
                      </a:endParaRPr>
                    </a:p>
                  </a:txBody>
                  <a:tcPr>
                    <a:solidFill>
                      <a:srgbClr val="E6E3D2"/>
                    </a:solidFill>
                  </a:tcPr>
                </a:tc>
                <a:extLst>
                  <a:ext uri="{0D108BD9-81ED-4DB2-BD59-A6C34878D82A}">
                    <a16:rowId xmlns:a16="http://schemas.microsoft.com/office/drawing/2014/main" val="10002"/>
                  </a:ext>
                </a:extLst>
              </a:tr>
              <a:tr h="370840">
                <a:tc>
                  <a:txBody>
                    <a:bodyPr/>
                    <a:lstStyle/>
                    <a:p>
                      <a:r>
                        <a:rPr lang="en-US" sz="1200" b="1" dirty="0">
                          <a:solidFill>
                            <a:srgbClr val="303B2C"/>
                          </a:solidFill>
                        </a:rPr>
                        <a:t>Human Resources</a:t>
                      </a:r>
                    </a:p>
                  </a:txBody>
                  <a:tcPr>
                    <a:solidFill>
                      <a:srgbClr val="E6E3D2"/>
                    </a:solidFill>
                  </a:tcPr>
                </a:tc>
                <a:tc>
                  <a:txBody>
                    <a:bodyPr/>
                    <a:lstStyle/>
                    <a:p>
                      <a:pPr indent="-182880"/>
                      <a:r>
                        <a:rPr lang="en-US" sz="1200" dirty="0">
                          <a:solidFill>
                            <a:srgbClr val="303B2C"/>
                          </a:solidFill>
                        </a:rPr>
                        <a:t>Maintains</a:t>
                      </a:r>
                      <a:r>
                        <a:rPr lang="en-US" sz="1200" baseline="0" dirty="0">
                          <a:solidFill>
                            <a:srgbClr val="303B2C"/>
                          </a:solidFill>
                        </a:rPr>
                        <a:t> a complete data base of employee information such as date of hire, salary, contact information, performance evaluations, and other pertinent information</a:t>
                      </a:r>
                      <a:endParaRPr lang="en-US" sz="1200" dirty="0">
                        <a:solidFill>
                          <a:srgbClr val="303B2C"/>
                        </a:solidFill>
                      </a:endParaRPr>
                    </a:p>
                  </a:txBody>
                  <a:tcPr>
                    <a:solidFill>
                      <a:srgbClr val="E6E3D2"/>
                    </a:solidFill>
                  </a:tcPr>
                </a:tc>
                <a:extLst>
                  <a:ext uri="{0D108BD9-81ED-4DB2-BD59-A6C34878D82A}">
                    <a16:rowId xmlns:a16="http://schemas.microsoft.com/office/drawing/2014/main" val="10003"/>
                  </a:ext>
                </a:extLst>
              </a:tr>
              <a:tr h="370840">
                <a:tc>
                  <a:txBody>
                    <a:bodyPr/>
                    <a:lstStyle/>
                    <a:p>
                      <a:r>
                        <a:rPr lang="en-US" sz="1200" b="1" dirty="0">
                          <a:solidFill>
                            <a:srgbClr val="303B2C"/>
                          </a:solidFill>
                        </a:rPr>
                        <a:t>Purchasing</a:t>
                      </a:r>
                    </a:p>
                  </a:txBody>
                  <a:tcPr>
                    <a:solidFill>
                      <a:srgbClr val="E6E3D2"/>
                    </a:solidFill>
                  </a:tcPr>
                </a:tc>
                <a:tc>
                  <a:txBody>
                    <a:bodyPr/>
                    <a:lstStyle/>
                    <a:p>
                      <a:pPr indent="-182880"/>
                      <a:r>
                        <a:rPr lang="en-US" sz="1200" dirty="0">
                          <a:solidFill>
                            <a:srgbClr val="303B2C"/>
                          </a:solidFill>
                        </a:rPr>
                        <a:t>Facilitates</a:t>
                      </a:r>
                      <a:r>
                        <a:rPr lang="en-US" sz="1200" baseline="0" dirty="0">
                          <a:solidFill>
                            <a:srgbClr val="303B2C"/>
                          </a:solidFill>
                        </a:rPr>
                        <a:t> vendor selection, price negotiation, making purchasing decisions, and bill payment</a:t>
                      </a:r>
                      <a:endParaRPr lang="en-US" sz="1200" dirty="0">
                        <a:solidFill>
                          <a:srgbClr val="303B2C"/>
                        </a:solidFill>
                      </a:endParaRPr>
                    </a:p>
                  </a:txBody>
                  <a:tcPr>
                    <a:solidFill>
                      <a:srgbClr val="E6E3D2"/>
                    </a:solidFill>
                  </a:tcPr>
                </a:tc>
                <a:extLst>
                  <a:ext uri="{0D108BD9-81ED-4DB2-BD59-A6C34878D82A}">
                    <a16:rowId xmlns:a16="http://schemas.microsoft.com/office/drawing/2014/main" val="10004"/>
                  </a:ext>
                </a:extLst>
              </a:tr>
              <a:tr h="370840">
                <a:tc>
                  <a:txBody>
                    <a:bodyPr/>
                    <a:lstStyle/>
                    <a:p>
                      <a:r>
                        <a:rPr lang="en-US" sz="1200" b="1" dirty="0">
                          <a:solidFill>
                            <a:srgbClr val="303B2C"/>
                          </a:solidFill>
                        </a:rPr>
                        <a:t>Production Planning</a:t>
                      </a:r>
                    </a:p>
                  </a:txBody>
                  <a:tcPr>
                    <a:solidFill>
                      <a:srgbClr val="E6E3D2"/>
                    </a:solidFill>
                  </a:tcPr>
                </a:tc>
                <a:tc>
                  <a:txBody>
                    <a:bodyPr/>
                    <a:lstStyle/>
                    <a:p>
                      <a:pPr indent="-182880"/>
                      <a:r>
                        <a:rPr lang="en-US" sz="1200" dirty="0">
                          <a:solidFill>
                            <a:srgbClr val="303B2C"/>
                          </a:solidFill>
                        </a:rPr>
                        <a:t>Integrates information</a:t>
                      </a:r>
                      <a:r>
                        <a:rPr lang="en-US" sz="1200" baseline="0" dirty="0">
                          <a:solidFill>
                            <a:srgbClr val="303B2C"/>
                          </a:solidFill>
                        </a:rPr>
                        <a:t> on forecasts, orders, production capacity, on-hand inventory quantities, bills of material, work in process, schedules, and production lead times</a:t>
                      </a:r>
                      <a:endParaRPr lang="en-US" sz="1200" dirty="0">
                        <a:solidFill>
                          <a:srgbClr val="303B2C"/>
                        </a:solidFill>
                      </a:endParaRPr>
                    </a:p>
                  </a:txBody>
                  <a:tcPr>
                    <a:solidFill>
                      <a:srgbClr val="E6E3D2"/>
                    </a:solidFill>
                  </a:tcPr>
                </a:tc>
                <a:extLst>
                  <a:ext uri="{0D108BD9-81ED-4DB2-BD59-A6C34878D82A}">
                    <a16:rowId xmlns:a16="http://schemas.microsoft.com/office/drawing/2014/main" val="10005"/>
                  </a:ext>
                </a:extLst>
              </a:tr>
              <a:tr h="370840">
                <a:tc>
                  <a:txBody>
                    <a:bodyPr/>
                    <a:lstStyle/>
                    <a:p>
                      <a:r>
                        <a:rPr lang="en-US" sz="1200" b="1" dirty="0">
                          <a:solidFill>
                            <a:srgbClr val="303B2C"/>
                          </a:solidFill>
                        </a:rPr>
                        <a:t>Inventory Management</a:t>
                      </a:r>
                    </a:p>
                  </a:txBody>
                  <a:tcPr>
                    <a:solidFill>
                      <a:srgbClr val="E6E3D2"/>
                    </a:solidFill>
                  </a:tcPr>
                </a:tc>
                <a:tc>
                  <a:txBody>
                    <a:bodyPr/>
                    <a:lstStyle/>
                    <a:p>
                      <a:pPr indent="-182880"/>
                      <a:r>
                        <a:rPr lang="en-US" sz="1200" dirty="0">
                          <a:solidFill>
                            <a:srgbClr val="303B2C"/>
                          </a:solidFill>
                        </a:rPr>
                        <a:t>Identifies inventory requirements,</a:t>
                      </a:r>
                      <a:r>
                        <a:rPr lang="en-US" sz="1200" baseline="0" dirty="0">
                          <a:solidFill>
                            <a:srgbClr val="303B2C"/>
                          </a:solidFill>
                        </a:rPr>
                        <a:t> inventory availability, replenishment rules, and inventory tracking</a:t>
                      </a:r>
                      <a:endParaRPr lang="en-US" sz="1200" dirty="0">
                        <a:solidFill>
                          <a:srgbClr val="303B2C"/>
                        </a:solidFill>
                      </a:endParaRPr>
                    </a:p>
                  </a:txBody>
                  <a:tcPr>
                    <a:solidFill>
                      <a:srgbClr val="E6E3D2"/>
                    </a:solidFill>
                  </a:tcPr>
                </a:tc>
                <a:extLst>
                  <a:ext uri="{0D108BD9-81ED-4DB2-BD59-A6C34878D82A}">
                    <a16:rowId xmlns:a16="http://schemas.microsoft.com/office/drawing/2014/main" val="10006"/>
                  </a:ext>
                </a:extLst>
              </a:tr>
              <a:tr h="370840">
                <a:tc>
                  <a:txBody>
                    <a:bodyPr/>
                    <a:lstStyle/>
                    <a:p>
                      <a:r>
                        <a:rPr lang="en-US" sz="1200" b="1" dirty="0">
                          <a:solidFill>
                            <a:srgbClr val="303B2C"/>
                          </a:solidFill>
                        </a:rPr>
                        <a:t>Distribution</a:t>
                      </a:r>
                    </a:p>
                  </a:txBody>
                  <a:tcPr>
                    <a:solidFill>
                      <a:srgbClr val="E6E3D2"/>
                    </a:solidFill>
                  </a:tcPr>
                </a:tc>
                <a:tc>
                  <a:txBody>
                    <a:bodyPr/>
                    <a:lstStyle/>
                    <a:p>
                      <a:pPr indent="-182880"/>
                      <a:r>
                        <a:rPr lang="en-US" sz="1200" dirty="0">
                          <a:solidFill>
                            <a:srgbClr val="303B2C"/>
                          </a:solidFill>
                        </a:rPr>
                        <a:t>Contains</a:t>
                      </a:r>
                      <a:r>
                        <a:rPr lang="en-US" sz="1200" baseline="0" dirty="0">
                          <a:solidFill>
                            <a:srgbClr val="303B2C"/>
                          </a:solidFill>
                        </a:rPr>
                        <a:t> information on third-party shippers, shipping and delivery schedules, delivery tracking</a:t>
                      </a:r>
                      <a:endParaRPr lang="en-US" sz="1200" dirty="0">
                        <a:solidFill>
                          <a:srgbClr val="303B2C"/>
                        </a:solidFill>
                      </a:endParaRPr>
                    </a:p>
                  </a:txBody>
                  <a:tcPr>
                    <a:solidFill>
                      <a:srgbClr val="E6E3D2"/>
                    </a:solidFill>
                  </a:tcPr>
                </a:tc>
                <a:extLst>
                  <a:ext uri="{0D108BD9-81ED-4DB2-BD59-A6C34878D82A}">
                    <a16:rowId xmlns:a16="http://schemas.microsoft.com/office/drawing/2014/main" val="10007"/>
                  </a:ext>
                </a:extLst>
              </a:tr>
              <a:tr h="370840">
                <a:tc>
                  <a:txBody>
                    <a:bodyPr/>
                    <a:lstStyle/>
                    <a:p>
                      <a:r>
                        <a:rPr lang="en-US" sz="1200" b="1" dirty="0">
                          <a:solidFill>
                            <a:srgbClr val="303B2C"/>
                          </a:solidFill>
                        </a:rPr>
                        <a:t>Sales</a:t>
                      </a:r>
                    </a:p>
                  </a:txBody>
                  <a:tcPr>
                    <a:solidFill>
                      <a:srgbClr val="E6E3D2"/>
                    </a:solidFill>
                  </a:tcPr>
                </a:tc>
                <a:tc>
                  <a:txBody>
                    <a:bodyPr/>
                    <a:lstStyle/>
                    <a:p>
                      <a:pPr indent="-182880"/>
                      <a:r>
                        <a:rPr lang="en-US" sz="1200" dirty="0">
                          <a:solidFill>
                            <a:srgbClr val="303B2C"/>
                          </a:solidFill>
                        </a:rPr>
                        <a:t>Information</a:t>
                      </a:r>
                      <a:r>
                        <a:rPr lang="en-US" sz="1200" baseline="0" dirty="0">
                          <a:solidFill>
                            <a:srgbClr val="303B2C"/>
                          </a:solidFill>
                        </a:rPr>
                        <a:t> on orders, invoices, order tracking, and shipping</a:t>
                      </a:r>
                      <a:endParaRPr lang="en-US" sz="1200" dirty="0">
                        <a:solidFill>
                          <a:srgbClr val="303B2C"/>
                        </a:solidFill>
                      </a:endParaRPr>
                    </a:p>
                  </a:txBody>
                  <a:tcPr>
                    <a:solidFill>
                      <a:srgbClr val="E6E3D2"/>
                    </a:solidFill>
                  </a:tcPr>
                </a:tc>
                <a:extLst>
                  <a:ext uri="{0D108BD9-81ED-4DB2-BD59-A6C34878D82A}">
                    <a16:rowId xmlns:a16="http://schemas.microsoft.com/office/drawing/2014/main" val="10008"/>
                  </a:ext>
                </a:extLst>
              </a:tr>
              <a:tr h="370840">
                <a:tc>
                  <a:txBody>
                    <a:bodyPr/>
                    <a:lstStyle/>
                    <a:p>
                      <a:r>
                        <a:rPr lang="en-US" sz="1200" b="1" dirty="0">
                          <a:solidFill>
                            <a:srgbClr val="303B2C"/>
                          </a:solidFill>
                        </a:rPr>
                        <a:t>Supply Chain Management</a:t>
                      </a:r>
                    </a:p>
                  </a:txBody>
                  <a:tcPr>
                    <a:solidFill>
                      <a:srgbClr val="E6E3D2"/>
                    </a:solidFill>
                  </a:tcPr>
                </a:tc>
                <a:tc>
                  <a:txBody>
                    <a:bodyPr/>
                    <a:lstStyle/>
                    <a:p>
                      <a:pPr indent="-182880"/>
                      <a:r>
                        <a:rPr lang="en-US" sz="1200" dirty="0">
                          <a:solidFill>
                            <a:srgbClr val="303B2C"/>
                          </a:solidFill>
                        </a:rPr>
                        <a:t>Facilitates supplier and customer management, supply chain visibility, and</a:t>
                      </a:r>
                      <a:r>
                        <a:rPr lang="en-US" sz="1200" baseline="0" dirty="0">
                          <a:solidFill>
                            <a:srgbClr val="303B2C"/>
                          </a:solidFill>
                        </a:rPr>
                        <a:t> event management</a:t>
                      </a:r>
                      <a:endParaRPr lang="en-US" sz="1200" dirty="0">
                        <a:solidFill>
                          <a:srgbClr val="303B2C"/>
                        </a:solidFill>
                      </a:endParaRPr>
                    </a:p>
                  </a:txBody>
                  <a:tcPr>
                    <a:solidFill>
                      <a:srgbClr val="E6E3D2"/>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787808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ERP Project Organization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400"/>
              </a:spcBef>
              <a:spcAft>
                <a:spcPts val="400"/>
              </a:spcAft>
            </a:pPr>
            <a:r>
              <a:rPr lang="en-US" sz="2000" b="1" i="1" dirty="0"/>
              <a:t>The “big bang”</a:t>
            </a:r>
          </a:p>
          <a:p>
            <a:pPr lvl="1">
              <a:spcBef>
                <a:spcPts val="400"/>
              </a:spcBef>
              <a:spcAft>
                <a:spcPts val="400"/>
              </a:spcAft>
            </a:pPr>
            <a:r>
              <a:rPr lang="en-US" sz="2000" dirty="0"/>
              <a:t>Companies cast off all of their legacy systems at once and implement a single ERP system across the entire company</a:t>
            </a:r>
          </a:p>
          <a:p>
            <a:pPr lvl="1">
              <a:spcBef>
                <a:spcPts val="400"/>
              </a:spcBef>
              <a:spcAft>
                <a:spcPts val="400"/>
              </a:spcAft>
            </a:pPr>
            <a:r>
              <a:rPr lang="en-US" sz="2000" dirty="0"/>
              <a:t>The most ambitious and difficult implementation approach</a:t>
            </a:r>
          </a:p>
          <a:p>
            <a:pPr>
              <a:spcBef>
                <a:spcPts val="400"/>
              </a:spcBef>
              <a:spcAft>
                <a:spcPts val="400"/>
              </a:spcAft>
            </a:pPr>
            <a:r>
              <a:rPr lang="en-US" sz="2000" b="1" i="1" dirty="0"/>
              <a:t>Franchising strategy</a:t>
            </a:r>
          </a:p>
          <a:p>
            <a:pPr lvl="1">
              <a:spcBef>
                <a:spcPts val="400"/>
              </a:spcBef>
              <a:spcAft>
                <a:spcPts val="400"/>
              </a:spcAft>
            </a:pPr>
            <a:r>
              <a:rPr lang="en-US" sz="2000" dirty="0"/>
              <a:t>Independent ERP systems are installed in each business unit of the enterprise while linking common processes across the enterprise</a:t>
            </a:r>
          </a:p>
          <a:p>
            <a:pPr lvl="1">
              <a:spcBef>
                <a:spcPts val="400"/>
              </a:spcBef>
              <a:spcAft>
                <a:spcPts val="400"/>
              </a:spcAft>
            </a:pPr>
            <a:r>
              <a:rPr lang="en-US" sz="2000" dirty="0"/>
              <a:t>Suits large or diverse companies that do not share many common processes across business units</a:t>
            </a:r>
          </a:p>
          <a:p>
            <a:pPr>
              <a:spcBef>
                <a:spcPts val="400"/>
              </a:spcBef>
              <a:spcAft>
                <a:spcPts val="400"/>
              </a:spcAft>
            </a:pPr>
            <a:r>
              <a:rPr lang="en-US" sz="2000" b="1" i="1" dirty="0"/>
              <a:t>Slam dunk</a:t>
            </a:r>
          </a:p>
          <a:p>
            <a:pPr lvl="1">
              <a:spcBef>
                <a:spcPts val="400"/>
              </a:spcBef>
              <a:spcAft>
                <a:spcPts val="400"/>
              </a:spcAft>
            </a:pPr>
            <a:r>
              <a:rPr lang="en-US" sz="2000" dirty="0"/>
              <a:t>ERP dictates the process design where the focus is on a few key processes</a:t>
            </a:r>
          </a:p>
          <a:p>
            <a:pPr lvl="1">
              <a:spcBef>
                <a:spcPts val="400"/>
              </a:spcBef>
              <a:spcAft>
                <a:spcPts val="400"/>
              </a:spcAft>
            </a:pPr>
            <a:r>
              <a:rPr lang="en-US" sz="2000" dirty="0"/>
              <a:t>More appropriate for smaller companies expecting to grow into ERP</a:t>
            </a:r>
          </a:p>
        </p:txBody>
      </p:sp>
    </p:spTree>
    <p:extLst>
      <p:ext uri="{BB962C8B-B14F-4D97-AF65-F5344CB8AC3E}">
        <p14:creationId xmlns:p14="http://schemas.microsoft.com/office/powerpoint/2010/main" val="14087349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ERP Considerations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How can ERP improve a company’s business performance?</a:t>
            </a:r>
          </a:p>
          <a:p>
            <a:r>
              <a:rPr lang="en-US" dirty="0"/>
              <a:t>How long will an ERP implementation project take?</a:t>
            </a:r>
          </a:p>
          <a:p>
            <a:r>
              <a:rPr lang="en-US" dirty="0"/>
              <a:t>How will ERP affect current business processes?</a:t>
            </a:r>
          </a:p>
          <a:p>
            <a:r>
              <a:rPr lang="en-US" dirty="0"/>
              <a:t>What is the ERP total cost of ownership?</a:t>
            </a:r>
          </a:p>
          <a:p>
            <a:r>
              <a:rPr lang="en-US" dirty="0"/>
              <a:t>What are the hidden costs of ERP ownership?</a:t>
            </a:r>
          </a:p>
        </p:txBody>
      </p:sp>
    </p:spTree>
    <p:extLst>
      <p:ext uri="{BB962C8B-B14F-4D97-AF65-F5344CB8AC3E}">
        <p14:creationId xmlns:p14="http://schemas.microsoft.com/office/powerpoint/2010/main" val="22061412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10804844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Overview of MRP</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pic>
        <p:nvPicPr>
          <p:cNvPr id="5" name="Picture 3" descr="Diagram of MRP inputs, processing, and outputs."/>
          <p:cNvPicPr>
            <a:picLocks noChangeAspect="1"/>
          </p:cNvPicPr>
          <p:nvPr/>
        </p:nvPicPr>
        <p:blipFill rotWithShape="1">
          <a:blip r:embed="rId2" cstate="print">
            <a:extLst>
              <a:ext uri="{28A0092B-C50C-407E-A947-70E740481C1C}">
                <a14:useLocalDpi xmlns:a14="http://schemas.microsoft.com/office/drawing/2010/main" val="0"/>
              </a:ext>
            </a:extLst>
          </a:blip>
          <a:srcRect l="176" r="176"/>
          <a:stretch/>
        </p:blipFill>
        <p:spPr>
          <a:xfrm>
            <a:off x="1149178" y="1524000"/>
            <a:ext cx="6845644" cy="4572000"/>
          </a:xfrm>
          <a:prstGeom prst="rect">
            <a:avLst/>
          </a:prstGeom>
        </p:spPr>
      </p:pic>
      <p:sp>
        <p:nvSpPr>
          <p:cNvPr id="6" name="Text Placeholder 4">
            <a:extLst>
              <a:ext uri="{FF2B5EF4-FFF2-40B4-BE49-F238E27FC236}">
                <a16:creationId xmlns:a16="http://schemas.microsoft.com/office/drawing/2014/main" id="{A9ABC283-49E4-43D8-963C-84FC5D085A29}"/>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17074327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Overview of MRP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The inputs include the Master schedule (which includes orders and forecast), bill of materials (which includes design changes), inventory records (which includes receipts and withdrawals). These all lead to MRP computer programs, which leads to the following: primary reports (including planned-order schedules, order releases, and changes), secondary reports (including performance-control reports, planning reports, and exception reports, and inventory transactions (which is also included in inventory records).</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1729012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Assembly Diagram and Product Structure Tree - </a:t>
            </a:r>
            <a:br>
              <a:rPr lang="en-US" dirty="0"/>
            </a:br>
            <a:r>
              <a:rPr lang="en-US" dirty="0"/>
              <a:t>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The top of the drawing shows a finished chair, then a line splits into three sections for front legs and crossbar, seat, and back supports, crossbar, and side rails. The product structure tree starts with chair on top, then three segments to leg assembly, seat, and back assembly. The leg assembly includes the 2 legs and a crossbar. The back assembly includes 2 side rails, a crossbar, and 3 back supports.</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20688135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Low-Level Coding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At the top is the finished product, X. below are two parts, B (with quantity 2) and C, then below B is D (quantity 3) and E, then below D is E (quantity 4); below C is E (quantity 2) and F (quantity 2).</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1803621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Example MRP (cont.)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In Week 4, 100 shutters are needed; in Week 8, 150 are needed. These values are entered in the master schedule. In the first MRP, for shutters, 100 and 150 are entered in the columns for week 4 and 8 for gross requirements, for net requirements, and also for planned order receipts. These values are put in the columns for weeks 3 and 7, respectively, in the planned-order releases row. In the second MRP, for frames, 2 × 100 = 200 and 2 × 150 = 300 are entered under week 3 for gross requirements, net requirements, and planned-order receipts. The 200 and 300 are entered in week 1 for planned-order releases. In the third MRP, for wood sections, 4 × 100 = 400 and 4 × 150 = 600 are entered in week 3 for gross requirements. In the scheduled receipts row, 70 is entered for week 1. In the projected on hand row, 70 is entered for weeks 1, 2, and 3. In the net requirements and the planned-order receipts rows, 330 is entered in week 3 and 600 for week 7. For the planned-order releases, 330 is entered for week 2 and 600 for week 6.</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25864929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MRP II: Overview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All flowing into Aggregate planning are Marketing, Finance, Market demand, and Manufacturing. From there is a question: Problems? Yes - adjust production plan. No - continue to Master production schedule, then to Capacity requirements planning. Question: Problems? Yes - go back to planning. No - proceed to MRP. Question - Problems? Yes - back to adjust MRP. No - Final material and requirement plans and capacity requirement plans.</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41730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Inputs: Master Schedule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solidFill>
                  <a:schemeClr val="tx1"/>
                </a:solidFill>
              </a:rPr>
              <a:t>Master schedule:</a:t>
            </a:r>
            <a:r>
              <a:rPr lang="en-US" dirty="0">
                <a:solidFill>
                  <a:schemeClr val="tx1"/>
                </a:solidFill>
              </a:rPr>
              <a:t> </a:t>
            </a:r>
          </a:p>
          <a:p>
            <a:pPr lvl="1">
              <a:spcBef>
                <a:spcPts val="600"/>
              </a:spcBef>
              <a:spcAft>
                <a:spcPts val="600"/>
              </a:spcAft>
            </a:pPr>
            <a:r>
              <a:rPr lang="en-US" dirty="0">
                <a:solidFill>
                  <a:schemeClr val="tx1"/>
                </a:solidFill>
              </a:rPr>
              <a:t>One of three primary inputs in MRP; states which end items are to be produced, when these are needed, and in what quantities</a:t>
            </a:r>
          </a:p>
          <a:p>
            <a:pPr lvl="1">
              <a:spcBef>
                <a:spcPts val="600"/>
              </a:spcBef>
              <a:spcAft>
                <a:spcPts val="600"/>
              </a:spcAft>
            </a:pPr>
            <a:r>
              <a:rPr lang="en-US" dirty="0">
                <a:solidFill>
                  <a:schemeClr val="tx1"/>
                </a:solidFill>
              </a:rPr>
              <a:t>Managers like to plan far enough into the future so they have reasonable estimates of upcoming demands</a:t>
            </a:r>
          </a:p>
          <a:p>
            <a:pPr lvl="1">
              <a:spcBef>
                <a:spcPts val="600"/>
              </a:spcBef>
              <a:spcAft>
                <a:spcPts val="600"/>
              </a:spcAft>
            </a:pPr>
            <a:r>
              <a:rPr lang="en-US" dirty="0">
                <a:solidFill>
                  <a:schemeClr val="tx1"/>
                </a:solidFill>
              </a:rPr>
              <a:t>The master schedule should cover a period that is at least equivalent to the </a:t>
            </a:r>
            <a:r>
              <a:rPr lang="en-US" u="sng" dirty="0">
                <a:solidFill>
                  <a:schemeClr val="tx1"/>
                </a:solidFill>
              </a:rPr>
              <a:t>cumulative lead time</a:t>
            </a:r>
          </a:p>
          <a:p>
            <a:pPr marL="640080" lvl="3" indent="-285750">
              <a:spcBef>
                <a:spcPts val="600"/>
              </a:spcBef>
              <a:spcAft>
                <a:spcPts val="600"/>
              </a:spcAft>
              <a:buFont typeface="Arial" pitchFamily="34" charset="0"/>
              <a:buChar char="•"/>
            </a:pPr>
            <a:r>
              <a:rPr lang="en-US" sz="2200" b="1" dirty="0"/>
              <a:t>Cumulative lead time </a:t>
            </a:r>
          </a:p>
          <a:p>
            <a:pPr lvl="4">
              <a:spcBef>
                <a:spcPts val="600"/>
              </a:spcBef>
              <a:spcAft>
                <a:spcPts val="600"/>
              </a:spcAft>
            </a:pPr>
            <a:r>
              <a:rPr lang="en-US" sz="2000" dirty="0"/>
              <a:t>The sum of the lead times that sequential phases of a process require, from ordering of parts or raw materials to completion of the final assembly</a:t>
            </a:r>
          </a:p>
        </p:txBody>
      </p:sp>
    </p:spTree>
    <p:extLst>
      <p:ext uri="{BB962C8B-B14F-4D97-AF65-F5344CB8AC3E}">
        <p14:creationId xmlns:p14="http://schemas.microsoft.com/office/powerpoint/2010/main" val="306471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Cumulative Lead Time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pic>
        <p:nvPicPr>
          <p:cNvPr id="5" name="Picture 3" descr="Master schedule showing week 1 blank, then 2&amp;3 for Procurement, then 4-6 for Fabrication, then 7&amp;8 for Subassembly, then 9&amp;10 for Assembly."/>
          <p:cNvPicPr>
            <a:picLocks noChangeAspect="1"/>
          </p:cNvPicPr>
          <p:nvPr/>
        </p:nvPicPr>
        <p:blipFill rotWithShape="1">
          <a:blip r:embed="rId2">
            <a:extLst>
              <a:ext uri="{28A0092B-C50C-407E-A947-70E740481C1C}">
                <a14:useLocalDpi xmlns:a14="http://schemas.microsoft.com/office/drawing/2010/main" val="0"/>
              </a:ext>
            </a:extLst>
          </a:blip>
          <a:srcRect t="-975" b="-975"/>
          <a:stretch/>
        </p:blipFill>
        <p:spPr>
          <a:xfrm>
            <a:off x="457200" y="2158314"/>
            <a:ext cx="8229600" cy="3303372"/>
          </a:xfrm>
          <a:prstGeom prst="rect">
            <a:avLst/>
          </a:prstGeom>
        </p:spPr>
      </p:pic>
    </p:spTree>
    <p:extLst>
      <p:ext uri="{BB962C8B-B14F-4D97-AF65-F5344CB8AC3E}">
        <p14:creationId xmlns:p14="http://schemas.microsoft.com/office/powerpoint/2010/main" val="931517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MRP Inputs: Bill of Materials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Bill of Materials (BOM)</a:t>
            </a:r>
          </a:p>
          <a:p>
            <a:pPr lvl="1">
              <a:spcBef>
                <a:spcPts val="600"/>
              </a:spcBef>
              <a:spcAft>
                <a:spcPts val="600"/>
              </a:spcAft>
            </a:pPr>
            <a:r>
              <a:rPr lang="en-US" dirty="0"/>
              <a:t>A listing of all of the assemblies, subassemblies, parts, and raw materials needed to produce one unit of a product</a:t>
            </a:r>
          </a:p>
          <a:p>
            <a:pPr lvl="1">
              <a:spcBef>
                <a:spcPts val="600"/>
              </a:spcBef>
              <a:spcAft>
                <a:spcPts val="600"/>
              </a:spcAft>
            </a:pPr>
            <a:r>
              <a:rPr lang="en-US" b="1" dirty="0"/>
              <a:t>Product structure tree</a:t>
            </a:r>
          </a:p>
          <a:p>
            <a:pPr lvl="2">
              <a:spcBef>
                <a:spcPts val="600"/>
              </a:spcBef>
              <a:spcAft>
                <a:spcPts val="600"/>
              </a:spcAft>
            </a:pPr>
            <a:r>
              <a:rPr lang="en-US" sz="2200" dirty="0"/>
              <a:t>A visual depiction of the requirements in a bill of materials, where all components are listed by levels</a:t>
            </a:r>
          </a:p>
        </p:txBody>
      </p:sp>
    </p:spTree>
    <p:extLst>
      <p:ext uri="{BB962C8B-B14F-4D97-AF65-F5344CB8AC3E}">
        <p14:creationId xmlns:p14="http://schemas.microsoft.com/office/powerpoint/2010/main" val="1499879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Assembly Diagram and Product Structure Tree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pic>
        <p:nvPicPr>
          <p:cNvPr id="5" name="Picture 3" descr="Assembly diagram and structure tree for a basic chair assembly."/>
          <p:cNvPicPr>
            <a:picLocks noChangeAspect="1"/>
          </p:cNvPicPr>
          <p:nvPr/>
        </p:nvPicPr>
        <p:blipFill>
          <a:blip r:embed="rId2">
            <a:extLst>
              <a:ext uri="{28A0092B-C50C-407E-A947-70E740481C1C}">
                <a14:useLocalDpi xmlns:a14="http://schemas.microsoft.com/office/drawing/2010/main" val="0"/>
              </a:ext>
            </a:extLst>
          </a:blip>
          <a:srcRect l="-32766" r="-32766"/>
          <a:stretch>
            <a:fillRect/>
          </a:stretch>
        </p:blipFill>
        <p:spPr>
          <a:xfrm>
            <a:off x="457200" y="1524000"/>
            <a:ext cx="8229600" cy="4572000"/>
          </a:xfrm>
          <a:prstGeom prst="rect">
            <a:avLst/>
          </a:prstGeom>
        </p:spPr>
      </p:pic>
      <p:sp>
        <p:nvSpPr>
          <p:cNvPr id="6" name="Text Placeholder 4">
            <a:extLst>
              <a:ext uri="{FF2B5EF4-FFF2-40B4-BE49-F238E27FC236}">
                <a16:creationId xmlns:a16="http://schemas.microsoft.com/office/drawing/2014/main" id="{163A145E-A555-44CD-BD8B-4B62C4B7E08D}"/>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2384977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Low-Level Coding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233714" cy="365760"/>
          </a:xfrm>
        </p:spPr>
        <p:txBody>
          <a:bodyPr/>
          <a:lstStyle/>
          <a:p>
            <a:r>
              <a:rPr lang="en-US" sz="1800" b="1" dirty="0">
                <a:solidFill>
                  <a:schemeClr val="tx1"/>
                </a:solidFill>
              </a:rPr>
              <a:t>LO 13.2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Low-level coding</a:t>
            </a:r>
          </a:p>
          <a:p>
            <a:pPr lvl="1"/>
            <a:r>
              <a:rPr lang="en-US" dirty="0"/>
              <a:t>Restructuring the bill of materials so that multiple occurrences of a component all coincide with the lowest level at which the component occurs</a:t>
            </a:r>
          </a:p>
        </p:txBody>
      </p:sp>
      <p:pic>
        <p:nvPicPr>
          <p:cNvPr id="13314" name="Picture 4" descr="Product structure tree for end item 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0663" y="3248025"/>
            <a:ext cx="6162675" cy="299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5">
            <a:extLst>
              <a:ext uri="{FF2B5EF4-FFF2-40B4-BE49-F238E27FC236}">
                <a16:creationId xmlns:a16="http://schemas.microsoft.com/office/drawing/2014/main" id="{D5FDC809-0A97-4F79-9B16-2EE20C2D5902}"/>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1152347967"/>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1048</TotalTime>
  <Words>2697</Words>
  <Application>Microsoft Office PowerPoint</Application>
  <PresentationFormat>On-screen Show (4:3)</PresentationFormat>
  <Paragraphs>334</Paragraphs>
  <Slides>44</Slides>
  <Notes>1</Notes>
  <HiddenSlides>6</HiddenSlides>
  <MMClips>0</MMClips>
  <ScaleCrop>false</ScaleCrop>
  <HeadingPairs>
    <vt:vector size="6" baseType="variant">
      <vt:variant>
        <vt:lpstr>Fonts Used</vt:lpstr>
      </vt:variant>
      <vt:variant>
        <vt:i4>2</vt:i4>
      </vt:variant>
      <vt:variant>
        <vt:lpstr>Theme</vt:lpstr>
      </vt:variant>
      <vt:variant>
        <vt:i4>6</vt:i4>
      </vt:variant>
      <vt:variant>
        <vt:lpstr>Slide Titles</vt:lpstr>
      </vt:variant>
      <vt:variant>
        <vt:i4>44</vt:i4>
      </vt:variant>
    </vt:vector>
  </HeadingPairs>
  <TitlesOfParts>
    <vt:vector size="52" baseType="lpstr">
      <vt:lpstr>Arial</vt:lpstr>
      <vt:lpstr>Calibri</vt:lpstr>
      <vt:lpstr>Title Slides Master</vt:lpstr>
      <vt:lpstr>MainContentSlideMaster</vt:lpstr>
      <vt:lpstr>ClosingMaster</vt:lpstr>
      <vt:lpstr>DividerSlideMaster</vt:lpstr>
      <vt:lpstr>ImageDescriptionAppendixSlideMaster</vt:lpstr>
      <vt:lpstr>1_MainContentSlideMaster</vt:lpstr>
      <vt:lpstr>Chapter 13</vt:lpstr>
      <vt:lpstr>Chapter 13: Learning Objectives</vt:lpstr>
      <vt:lpstr>MRP</vt:lpstr>
      <vt:lpstr>Overview of MRP</vt:lpstr>
      <vt:lpstr>MRP Inputs: Master Schedule</vt:lpstr>
      <vt:lpstr>Cumulative Lead Time</vt:lpstr>
      <vt:lpstr>MRP Inputs: Bill of Materials</vt:lpstr>
      <vt:lpstr>Assembly Diagram and Product Structure Tree</vt:lpstr>
      <vt:lpstr>Low-Level Coding</vt:lpstr>
      <vt:lpstr>MRP Inputs: Inventory Records</vt:lpstr>
      <vt:lpstr>Assembly Time Chart</vt:lpstr>
      <vt:lpstr>MRP Outputs: Primary</vt:lpstr>
      <vt:lpstr>MRP Outputs: Secondary</vt:lpstr>
      <vt:lpstr>MRP Processing</vt:lpstr>
      <vt:lpstr>MRP Record</vt:lpstr>
      <vt:lpstr>MRP Record (cont.)</vt:lpstr>
      <vt:lpstr>MRP: Development</vt:lpstr>
      <vt:lpstr>Example MRP</vt:lpstr>
      <vt:lpstr>Example MRP (cont.)</vt:lpstr>
      <vt:lpstr>Using the MRP</vt:lpstr>
      <vt:lpstr>Updating the System</vt:lpstr>
      <vt:lpstr>Updating the System (cont.)</vt:lpstr>
      <vt:lpstr>Other MRP Considerations: Safety Stock</vt:lpstr>
      <vt:lpstr>Other MRP Considerations: Lot Sizing Rules</vt:lpstr>
      <vt:lpstr>MRP in Service</vt:lpstr>
      <vt:lpstr>MRP Benefits</vt:lpstr>
      <vt:lpstr>MRP Requirements</vt:lpstr>
      <vt:lpstr>MRP Difficulties</vt:lpstr>
      <vt:lpstr>MRP II</vt:lpstr>
      <vt:lpstr>MRP II: Overview</vt:lpstr>
      <vt:lpstr>Closed Loop MRP</vt:lpstr>
      <vt:lpstr>Capacity Requirements Planning</vt:lpstr>
      <vt:lpstr>Load Reports</vt:lpstr>
      <vt:lpstr>Enterprise Resource Planning</vt:lpstr>
      <vt:lpstr>Overview of ERP Software Modules</vt:lpstr>
      <vt:lpstr>ERP Project Organization</vt:lpstr>
      <vt:lpstr>ERP Considerations</vt:lpstr>
      <vt:lpstr>End of Main Content</vt:lpstr>
      <vt:lpstr>Accessibility Content: Text Alternatives for Images</vt:lpstr>
      <vt:lpstr>Overview of MRP - Text Alternative</vt:lpstr>
      <vt:lpstr>Assembly Diagram and Product Structure Tree -  Text Alternative</vt:lpstr>
      <vt:lpstr>Low-Level Coding - Text Alternative</vt:lpstr>
      <vt:lpstr>Example MRP (cont.) - Text Alternative</vt:lpstr>
      <vt:lpstr>MRP II: Overview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264</cp:revision>
  <dcterms:created xsi:type="dcterms:W3CDTF">2019-07-27T05:34:11Z</dcterms:created>
  <dcterms:modified xsi:type="dcterms:W3CDTF">2020-05-20T15:21:54Z</dcterms:modified>
</cp:coreProperties>
</file>