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3"/>
  </p:notesMasterIdLst>
  <p:sldIdLst>
    <p:sldId id="256" r:id="rId7"/>
    <p:sldId id="266" r:id="rId8"/>
    <p:sldId id="291"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10" r:id="rId25"/>
    <p:sldId id="311" r:id="rId26"/>
    <p:sldId id="312" r:id="rId27"/>
    <p:sldId id="313" r:id="rId28"/>
    <p:sldId id="314" r:id="rId29"/>
    <p:sldId id="315" r:id="rId30"/>
    <p:sldId id="316" r:id="rId31"/>
    <p:sldId id="317" r:id="rId32"/>
    <p:sldId id="318" r:id="rId33"/>
    <p:sldId id="319" r:id="rId34"/>
    <p:sldId id="320" r:id="rId35"/>
    <p:sldId id="321" r:id="rId36"/>
    <p:sldId id="324" r:id="rId37"/>
    <p:sldId id="325" r:id="rId38"/>
    <p:sldId id="326" r:id="rId39"/>
    <p:sldId id="333" r:id="rId40"/>
    <p:sldId id="334" r:id="rId41"/>
    <p:sldId id="329" r:id="rId42"/>
    <p:sldId id="331" r:id="rId43"/>
    <p:sldId id="332" r:id="rId44"/>
    <p:sldId id="335" r:id="rId45"/>
    <p:sldId id="336" r:id="rId46"/>
    <p:sldId id="337" r:id="rId47"/>
    <p:sldId id="338" r:id="rId48"/>
    <p:sldId id="260" r:id="rId49"/>
    <p:sldId id="289" r:id="rId50"/>
    <p:sldId id="396" r:id="rId51"/>
    <p:sldId id="39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294"/>
            <p14:sldId id="295"/>
            <p14:sldId id="296"/>
            <p14:sldId id="297"/>
            <p14:sldId id="298"/>
            <p14:sldId id="299"/>
            <p14:sldId id="300"/>
            <p14:sldId id="301"/>
            <p14:sldId id="302"/>
            <p14:sldId id="303"/>
            <p14:sldId id="304"/>
            <p14:sldId id="305"/>
            <p14:sldId id="306"/>
            <p14:sldId id="307"/>
            <p14:sldId id="308"/>
            <p14:sldId id="310"/>
            <p14:sldId id="311"/>
            <p14:sldId id="312"/>
            <p14:sldId id="313"/>
            <p14:sldId id="314"/>
            <p14:sldId id="315"/>
            <p14:sldId id="316"/>
            <p14:sldId id="317"/>
            <p14:sldId id="318"/>
            <p14:sldId id="319"/>
            <p14:sldId id="320"/>
            <p14:sldId id="321"/>
            <p14:sldId id="324"/>
            <p14:sldId id="325"/>
            <p14:sldId id="326"/>
            <p14:sldId id="333"/>
            <p14:sldId id="334"/>
            <p14:sldId id="329"/>
            <p14:sldId id="331"/>
            <p14:sldId id="332"/>
            <p14:sldId id="335"/>
            <p14:sldId id="336"/>
            <p14:sldId id="337"/>
            <p14:sldId id="338"/>
            <p14:sldId id="260"/>
          </p14:sldIdLst>
        </p14:section>
        <p14:section name="Appendix: Image Descriptions for Unsighted Students" id="{34526825-7BE3-46F6-AA0C-F0E13BA35064}">
          <p14:sldIdLst>
            <p14:sldId id="289"/>
            <p14:sldId id="396"/>
            <p14:sldId id="397"/>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1CBAF"/>
    <a:srgbClr val="CBCBAF"/>
    <a:srgbClr val="DDD9C3"/>
    <a:srgbClr val="C8BEA0"/>
    <a:srgbClr val="C4BD97"/>
    <a:srgbClr val="066568"/>
    <a:srgbClr val="0057AD"/>
    <a:srgbClr val="692146"/>
    <a:srgbClr val="FFB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3073" autoAdjust="0"/>
  </p:normalViewPr>
  <p:slideViewPr>
    <p:cSldViewPr snapToGrid="0" showGuides="1">
      <p:cViewPr varScale="1">
        <p:scale>
          <a:sx n="90" d="100"/>
          <a:sy n="90" d="100"/>
        </p:scale>
        <p:origin x="900" y="90"/>
      </p:cViewPr>
      <p:guideLst>
        <p:guide pos="3264"/>
        <p:guide orient="horz" pos="2256"/>
        <p:guide pos="5640"/>
      </p:guideLst>
    </p:cSldViewPr>
  </p:slideViewPr>
  <p:outlineViewPr>
    <p:cViewPr>
      <p:scale>
        <a:sx n="33" d="100"/>
        <a:sy n="33" d="100"/>
      </p:scale>
      <p:origin x="0" y="3524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366292432"/>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23794221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164850563"/>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62208549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49523760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96958988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24357328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4157514355"/>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196800703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slide" Target="slide4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9.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11.wmf"/><Relationship Id="rId5" Type="http://schemas.openxmlformats.org/officeDocument/2006/relationships/oleObject" Target="../embeddings/oleObject7.bin"/><Relationship Id="rId4" Type="http://schemas.openxmlformats.org/officeDocument/2006/relationships/image" Target="../media/image10.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7</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8" y="3899700"/>
            <a:ext cx="3644800" cy="715843"/>
          </a:xfrm>
        </p:spPr>
        <p:txBody>
          <a:bodyPr/>
          <a:lstStyle/>
          <a:p>
            <a:r>
              <a:rPr lang="en-US" sz="2000" b="1" dirty="0"/>
              <a:t>Work Design and Measurement</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Requirement for successful team building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lgn="just">
              <a:spcBef>
                <a:spcPts val="600"/>
              </a:spcBef>
            </a:pPr>
            <a:r>
              <a:rPr lang="en-US" sz="2200" b="1" dirty="0">
                <a:solidFill>
                  <a:srgbClr val="221E1F"/>
                </a:solidFill>
              </a:rPr>
              <a:t>Expert Robert </a:t>
            </a:r>
            <a:r>
              <a:rPr lang="en-US" sz="2200" b="1" dirty="0" err="1">
                <a:solidFill>
                  <a:srgbClr val="221E1F"/>
                </a:solidFill>
              </a:rPr>
              <a:t>Bacal</a:t>
            </a:r>
            <a:r>
              <a:rPr lang="en-US" sz="2200" b="1" dirty="0">
                <a:solidFill>
                  <a:srgbClr val="221E1F"/>
                </a:solidFill>
              </a:rPr>
              <a:t> has a list of requirements for successful team building: </a:t>
            </a:r>
          </a:p>
          <a:p>
            <a:pPr marL="457200" indent="-457200">
              <a:spcBef>
                <a:spcPts val="600"/>
              </a:spcBef>
              <a:buFont typeface="+mj-lt"/>
              <a:buAutoNum type="arabicPeriod"/>
            </a:pPr>
            <a:r>
              <a:rPr lang="en-US" sz="2200" dirty="0">
                <a:solidFill>
                  <a:srgbClr val="221E1F"/>
                </a:solidFill>
              </a:rPr>
              <a:t>Clearly stated and commonly held vision and goals. </a:t>
            </a:r>
          </a:p>
          <a:p>
            <a:pPr marL="457200" indent="-457200">
              <a:spcBef>
                <a:spcPts val="600"/>
              </a:spcBef>
              <a:buFont typeface="+mj-lt"/>
              <a:buAutoNum type="arabicPeriod"/>
            </a:pPr>
            <a:r>
              <a:rPr lang="en-US" sz="2200" dirty="0">
                <a:solidFill>
                  <a:srgbClr val="221E1F"/>
                </a:solidFill>
              </a:rPr>
              <a:t>Talent and skills required to meet goals. </a:t>
            </a:r>
          </a:p>
          <a:p>
            <a:pPr marL="457200" indent="-457200">
              <a:spcBef>
                <a:spcPts val="600"/>
              </a:spcBef>
              <a:buFont typeface="+mj-lt"/>
              <a:buAutoNum type="arabicPeriod"/>
            </a:pPr>
            <a:r>
              <a:rPr lang="en-US" sz="2200" dirty="0">
                <a:solidFill>
                  <a:srgbClr val="221E1F"/>
                </a:solidFill>
              </a:rPr>
              <a:t>Clear understanding of team members’ roles and functions. </a:t>
            </a:r>
          </a:p>
          <a:p>
            <a:pPr marL="457200" indent="-457200">
              <a:spcBef>
                <a:spcPts val="600"/>
              </a:spcBef>
              <a:buFont typeface="+mj-lt"/>
              <a:buAutoNum type="arabicPeriod"/>
            </a:pPr>
            <a:r>
              <a:rPr lang="en-US" sz="2200" dirty="0">
                <a:solidFill>
                  <a:srgbClr val="221E1F"/>
                </a:solidFill>
              </a:rPr>
              <a:t>Efficient and shared understanding of procedures &amp; norms. </a:t>
            </a:r>
          </a:p>
          <a:p>
            <a:pPr marL="457200" indent="-457200">
              <a:spcBef>
                <a:spcPts val="600"/>
              </a:spcBef>
              <a:buFont typeface="+mj-lt"/>
              <a:buAutoNum type="arabicPeriod"/>
            </a:pPr>
            <a:r>
              <a:rPr lang="en-US" sz="2200" dirty="0">
                <a:solidFill>
                  <a:srgbClr val="221E1F"/>
                </a:solidFill>
              </a:rPr>
              <a:t>Effective and skilled interpersonal relations. </a:t>
            </a:r>
          </a:p>
          <a:p>
            <a:pPr marL="457200" indent="-457200">
              <a:spcBef>
                <a:spcPts val="600"/>
              </a:spcBef>
              <a:buFont typeface="+mj-lt"/>
              <a:buAutoNum type="arabicPeriod"/>
            </a:pPr>
            <a:r>
              <a:rPr lang="en-US" sz="2200" dirty="0">
                <a:solidFill>
                  <a:srgbClr val="221E1F"/>
                </a:solidFill>
              </a:rPr>
              <a:t>A system of reinforcement and celebration. </a:t>
            </a:r>
          </a:p>
          <a:p>
            <a:pPr marL="457200" indent="-457200">
              <a:spcBef>
                <a:spcPts val="600"/>
              </a:spcBef>
              <a:buFont typeface="+mj-lt"/>
              <a:buAutoNum type="arabicPeriod"/>
            </a:pPr>
            <a:r>
              <a:rPr lang="en-US" sz="2200" dirty="0">
                <a:solidFill>
                  <a:srgbClr val="221E1F"/>
                </a:solidFill>
              </a:rPr>
              <a:t>Clear understanding of the team’s relationship to the greater organization.</a:t>
            </a:r>
            <a:endParaRPr lang="en-US" sz="2200" dirty="0">
              <a:solidFill>
                <a:srgbClr val="221E1F"/>
              </a:solidFill>
              <a:latin typeface="STIX MathJax Main"/>
            </a:endParaRPr>
          </a:p>
        </p:txBody>
      </p:sp>
    </p:spTree>
    <p:extLst>
      <p:ext uri="{BB962C8B-B14F-4D97-AF65-F5344CB8AC3E}">
        <p14:creationId xmlns:p14="http://schemas.microsoft.com/office/powerpoint/2010/main" val="67206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Ergonomics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b="1" dirty="0">
                <a:solidFill>
                  <a:srgbClr val="221E1F"/>
                </a:solidFill>
              </a:rPr>
              <a:t>Scientific discipline concerned with the understanding of human interaction with the elements of a system. An ergonomically designed system or part</a:t>
            </a:r>
          </a:p>
          <a:p>
            <a:pPr marL="342900" indent="-342900">
              <a:spcBef>
                <a:spcPts val="1200"/>
              </a:spcBef>
              <a:buFont typeface="Arial" panose="020B0604020202020204" pitchFamily="34" charset="0"/>
              <a:buChar char="•"/>
            </a:pPr>
            <a:r>
              <a:rPr lang="en-US" b="1" dirty="0"/>
              <a:t>Increases productivity</a:t>
            </a:r>
          </a:p>
          <a:p>
            <a:pPr marL="342900" indent="-342900">
              <a:spcBef>
                <a:spcPts val="1200"/>
              </a:spcBef>
              <a:buFont typeface="Arial" panose="020B0604020202020204" pitchFamily="34" charset="0"/>
              <a:buChar char="•"/>
            </a:pPr>
            <a:r>
              <a:rPr lang="en-US" b="1" dirty="0"/>
              <a:t>Reduces worker’s discomfort and fatigue</a:t>
            </a:r>
          </a:p>
          <a:p>
            <a:pPr marL="342900" indent="-342900">
              <a:spcBef>
                <a:spcPts val="1200"/>
              </a:spcBef>
              <a:buFont typeface="Arial" panose="020B0604020202020204" pitchFamily="34" charset="0"/>
              <a:buChar char="•"/>
            </a:pPr>
            <a:r>
              <a:rPr lang="en-US" b="1" dirty="0"/>
              <a:t>Reduces to injuries to the back, neck, arms, etc.</a:t>
            </a:r>
          </a:p>
        </p:txBody>
      </p:sp>
    </p:spTree>
    <p:extLst>
      <p:ext uri="{BB962C8B-B14F-4D97-AF65-F5344CB8AC3E}">
        <p14:creationId xmlns:p14="http://schemas.microsoft.com/office/powerpoint/2010/main" val="1754070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of Work Life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Quality of work life affects not only workers’ overall sense of well-being and contentment, but also their productivity</a:t>
            </a:r>
          </a:p>
          <a:p>
            <a:r>
              <a:rPr lang="en-US" dirty="0"/>
              <a:t>Important aspects of quality of work life:</a:t>
            </a:r>
          </a:p>
          <a:p>
            <a:pPr lvl="1"/>
            <a:r>
              <a:rPr lang="en-US" dirty="0"/>
              <a:t>How a worker gets along with co-workers</a:t>
            </a:r>
          </a:p>
          <a:p>
            <a:pPr lvl="1"/>
            <a:r>
              <a:rPr lang="en-US" dirty="0"/>
              <a:t>Quality of management</a:t>
            </a:r>
          </a:p>
          <a:p>
            <a:pPr lvl="1"/>
            <a:r>
              <a:rPr lang="en-US" dirty="0"/>
              <a:t>Working conditions</a:t>
            </a:r>
          </a:p>
          <a:p>
            <a:pPr lvl="1"/>
            <a:r>
              <a:rPr lang="en-US" dirty="0"/>
              <a:t>Compensation</a:t>
            </a:r>
          </a:p>
        </p:txBody>
      </p:sp>
    </p:spTree>
    <p:extLst>
      <p:ext uri="{BB962C8B-B14F-4D97-AF65-F5344CB8AC3E}">
        <p14:creationId xmlns:p14="http://schemas.microsoft.com/office/powerpoint/2010/main" val="4074978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Compensation</a:t>
            </a:r>
            <a:endParaRPr lang="en-IN" dirty="0"/>
          </a:p>
        </p:txBody>
      </p:sp>
      <p:sp>
        <p:nvSpPr>
          <p:cNvPr id="5" name="Content Placeholder 2"/>
          <p:cNvSpPr>
            <a:spLocks noGrp="1"/>
          </p:cNvSpPr>
          <p:nvPr>
            <p:ph sz="quarter" idx="11"/>
          </p:nvPr>
        </p:nvSpPr>
        <p:spPr>
          <a:xfrm>
            <a:off x="342900" y="1276709"/>
            <a:ext cx="8458200" cy="4674148"/>
          </a:xfrm>
        </p:spPr>
        <p:txBody>
          <a:bodyPr/>
          <a:lstStyle/>
          <a:p>
            <a:r>
              <a:rPr lang="en-US" dirty="0"/>
              <a:t>It is important for organizations to develop suitable compensation plans for their employees</a:t>
            </a:r>
          </a:p>
          <a:p>
            <a:r>
              <a:rPr lang="en-US" dirty="0"/>
              <a:t>Compensation approaches</a:t>
            </a:r>
          </a:p>
          <a:p>
            <a:pPr lvl="1"/>
            <a:r>
              <a:rPr lang="en-US" dirty="0"/>
              <a:t>Time-based systems</a:t>
            </a:r>
          </a:p>
          <a:p>
            <a:pPr lvl="1"/>
            <a:r>
              <a:rPr lang="en-US" dirty="0"/>
              <a:t>Output-based systems</a:t>
            </a:r>
          </a:p>
          <a:p>
            <a:pPr lvl="1"/>
            <a:r>
              <a:rPr lang="en-US" dirty="0"/>
              <a:t>Incentive systems</a:t>
            </a:r>
          </a:p>
          <a:p>
            <a:pPr lvl="1"/>
            <a:r>
              <a:rPr lang="en-US" dirty="0"/>
              <a:t>Knowledge-based systems</a:t>
            </a:r>
          </a:p>
          <a:p>
            <a:pPr lvl="1"/>
            <a:r>
              <a:rPr lang="en-US" dirty="0"/>
              <a:t>Management compensation</a:t>
            </a:r>
          </a:p>
        </p:txBody>
      </p:sp>
    </p:spTree>
    <p:extLst>
      <p:ext uri="{BB962C8B-B14F-4D97-AF65-F5344CB8AC3E}">
        <p14:creationId xmlns:p14="http://schemas.microsoft.com/office/powerpoint/2010/main" val="293699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Compensation Systems</a:t>
            </a:r>
            <a:endParaRPr lang="en-IN" dirty="0"/>
          </a:p>
        </p:txBody>
      </p:sp>
      <p:sp>
        <p:nvSpPr>
          <p:cNvPr id="5" name="Content Placeholder 2"/>
          <p:cNvSpPr>
            <a:spLocks noGrp="1"/>
          </p:cNvSpPr>
          <p:nvPr>
            <p:ph sz="quarter" idx="11"/>
          </p:nvPr>
        </p:nvSpPr>
        <p:spPr>
          <a:xfrm>
            <a:off x="342900" y="1276709"/>
            <a:ext cx="8458200" cy="4933591"/>
          </a:xfrm>
        </p:spPr>
        <p:txBody>
          <a:bodyPr/>
          <a:lstStyle/>
          <a:p>
            <a:pPr>
              <a:spcBef>
                <a:spcPts val="800"/>
              </a:spcBef>
            </a:pPr>
            <a:r>
              <a:rPr lang="en-US" b="1" dirty="0"/>
              <a:t>Time-based system</a:t>
            </a:r>
          </a:p>
          <a:p>
            <a:pPr lvl="1"/>
            <a:r>
              <a:rPr lang="en-US" dirty="0"/>
              <a:t>Compensation based on time an employee has worked during the pay period</a:t>
            </a:r>
          </a:p>
          <a:p>
            <a:pPr>
              <a:spcBef>
                <a:spcPts val="800"/>
              </a:spcBef>
            </a:pPr>
            <a:r>
              <a:rPr lang="en-US" b="1" dirty="0"/>
              <a:t>Output-based (incentive) system</a:t>
            </a:r>
          </a:p>
          <a:p>
            <a:pPr lvl="1"/>
            <a:r>
              <a:rPr lang="en-US" dirty="0"/>
              <a:t>Compensation based on amount of output an employee produced during the pay period</a:t>
            </a:r>
          </a:p>
        </p:txBody>
      </p:sp>
    </p:spTree>
    <p:extLst>
      <p:ext uri="{BB962C8B-B14F-4D97-AF65-F5344CB8AC3E}">
        <p14:creationId xmlns:p14="http://schemas.microsoft.com/office/powerpoint/2010/main" val="56116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Comparing Compensation Approaches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7.6</a:t>
            </a:r>
          </a:p>
        </p:txBody>
      </p:sp>
      <p:graphicFrame>
        <p:nvGraphicFramePr>
          <p:cNvPr id="7" name="Table 3"/>
          <p:cNvGraphicFramePr>
            <a:graphicFrameLocks noGrp="1"/>
          </p:cNvGraphicFramePr>
          <p:nvPr>
            <p:extLst>
              <p:ext uri="{D42A27DB-BD31-4B8C-83A1-F6EECF244321}">
                <p14:modId xmlns:p14="http://schemas.microsoft.com/office/powerpoint/2010/main" val="3596027789"/>
              </p:ext>
            </p:extLst>
          </p:nvPr>
        </p:nvGraphicFramePr>
        <p:xfrm>
          <a:off x="609600" y="1353462"/>
          <a:ext cx="7467600" cy="457708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en-US" dirty="0">
                        <a:solidFill>
                          <a:schemeClr val="tx1"/>
                        </a:solidFill>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Management</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Worker</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370840">
                <a:tc>
                  <a:txBody>
                    <a:bodyPr/>
                    <a:lstStyle/>
                    <a:p>
                      <a:r>
                        <a:rPr lang="en-US" sz="1600" b="1" dirty="0"/>
                        <a:t>TIME</a:t>
                      </a:r>
                      <a:r>
                        <a:rPr lang="en-US" sz="1600" b="1" baseline="0" dirty="0"/>
                        <a:t>-BASED</a:t>
                      </a:r>
                    </a:p>
                    <a:p>
                      <a:r>
                        <a:rPr lang="en-US" sz="1600" b="1" baseline="0" dirty="0"/>
                        <a:t>Advantages</a:t>
                      </a:r>
                      <a:endParaRPr lang="en-US" sz="1600" b="1" dirty="0"/>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mj-lt"/>
                        <a:buNone/>
                      </a:pPr>
                      <a:endParaRPr lang="en-US" sz="1400" dirty="0"/>
                    </a:p>
                    <a:p>
                      <a:pPr marL="342900" indent="-342900">
                        <a:buFont typeface="Arial" panose="020B0604020202020204" pitchFamily="34" charset="0"/>
                        <a:buChar char="•"/>
                      </a:pPr>
                      <a:r>
                        <a:rPr lang="en-US" sz="1400" dirty="0"/>
                        <a:t>Stable labor costs</a:t>
                      </a:r>
                    </a:p>
                    <a:p>
                      <a:pPr marL="342900" indent="-342900">
                        <a:buFont typeface="Arial" panose="020B0604020202020204" pitchFamily="34" charset="0"/>
                        <a:buChar char="•"/>
                      </a:pPr>
                      <a:r>
                        <a:rPr lang="en-US" sz="1400" dirty="0"/>
                        <a:t>Easy to administer</a:t>
                      </a:r>
                    </a:p>
                    <a:p>
                      <a:pPr marL="342900" indent="-342900">
                        <a:buFont typeface="Arial" panose="020B0604020202020204" pitchFamily="34" charset="0"/>
                        <a:buChar char="•"/>
                      </a:pPr>
                      <a:r>
                        <a:rPr lang="en-US" sz="1400" dirty="0"/>
                        <a:t>Simple to comput</a:t>
                      </a:r>
                      <a:r>
                        <a:rPr lang="en-US" sz="1400" baseline="0" dirty="0"/>
                        <a:t>e pay</a:t>
                      </a:r>
                    </a:p>
                    <a:p>
                      <a:pPr marL="342900" indent="-342900">
                        <a:buFont typeface="Arial" panose="020B0604020202020204" pitchFamily="34" charset="0"/>
                        <a:buChar char="•"/>
                      </a:pPr>
                      <a:r>
                        <a:rPr lang="en-US" sz="1400" baseline="0" dirty="0"/>
                        <a:t>Stable output</a:t>
                      </a:r>
                      <a:endParaRPr lang="en-US" sz="1400" dirty="0"/>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mj-lt"/>
                        <a:buAutoNum type="arabicPeriod"/>
                      </a:pPr>
                      <a:endParaRPr lang="en-US" sz="1400" dirty="0"/>
                    </a:p>
                    <a:p>
                      <a:pPr marL="342900" indent="-342900">
                        <a:buFont typeface="Arial" panose="020B0604020202020204" pitchFamily="34" charset="0"/>
                        <a:buChar char="•"/>
                      </a:pPr>
                      <a:r>
                        <a:rPr lang="en-US" sz="1400" dirty="0"/>
                        <a:t>Stable pay</a:t>
                      </a:r>
                    </a:p>
                    <a:p>
                      <a:pPr marL="342900" indent="-342900">
                        <a:buFont typeface="Arial" panose="020B0604020202020204" pitchFamily="34" charset="0"/>
                        <a:buChar char="•"/>
                      </a:pPr>
                      <a:r>
                        <a:rPr lang="en-US" sz="1400" dirty="0"/>
                        <a:t>Less pressure to produce than under output system</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370840">
                <a:tc>
                  <a:txBody>
                    <a:bodyPr/>
                    <a:lstStyle/>
                    <a:p>
                      <a:r>
                        <a:rPr lang="en-US" sz="1600" b="1" dirty="0">
                          <a:solidFill>
                            <a:schemeClr val="tx1"/>
                          </a:solidFill>
                        </a:rPr>
                        <a:t>Disadvantages</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Arial" panose="020B0604020202020204" pitchFamily="34" charset="0"/>
                        <a:buChar char="•"/>
                      </a:pPr>
                      <a:r>
                        <a:rPr lang="en-US" sz="1400" dirty="0">
                          <a:solidFill>
                            <a:schemeClr val="tx1"/>
                          </a:solidFill>
                        </a:rPr>
                        <a:t>No</a:t>
                      </a:r>
                      <a:r>
                        <a:rPr lang="en-US" sz="1400" baseline="0" dirty="0">
                          <a:solidFill>
                            <a:schemeClr val="tx1"/>
                          </a:solidFill>
                        </a:rPr>
                        <a:t> incentive for workers to increase output</a:t>
                      </a:r>
                      <a:endParaRPr lang="en-US" sz="1400" dirty="0">
                        <a:solidFill>
                          <a:schemeClr val="tx1"/>
                        </a:solidFill>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Arial" panose="020B0604020202020204" pitchFamily="34" charset="0"/>
                        <a:buChar char="•"/>
                      </a:pPr>
                      <a:r>
                        <a:rPr lang="en-US" sz="1400" dirty="0">
                          <a:solidFill>
                            <a:schemeClr val="tx1"/>
                          </a:solidFill>
                        </a:rPr>
                        <a:t>Extra efforts not rewarded</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370840">
                <a:tc>
                  <a:txBody>
                    <a:bodyPr/>
                    <a:lstStyle/>
                    <a:p>
                      <a:r>
                        <a:rPr lang="en-US" sz="1600" b="1" dirty="0">
                          <a:solidFill>
                            <a:schemeClr val="tx1"/>
                          </a:solidFill>
                        </a:rPr>
                        <a:t>OUTPUT-BASED</a:t>
                      </a:r>
                    </a:p>
                    <a:p>
                      <a:r>
                        <a:rPr lang="en-US" sz="1600" b="1" dirty="0">
                          <a:solidFill>
                            <a:schemeClr val="tx1"/>
                          </a:solidFill>
                        </a:rPr>
                        <a:t>Advantages</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mj-lt"/>
                        <a:buAutoNum type="arabicPeriod"/>
                      </a:pPr>
                      <a:endParaRPr lang="en-US" sz="1400" dirty="0">
                        <a:solidFill>
                          <a:schemeClr val="tx1"/>
                        </a:solidFill>
                      </a:endParaRPr>
                    </a:p>
                    <a:p>
                      <a:pPr marL="342900" indent="-342900">
                        <a:buFont typeface="Arial" panose="020B0604020202020204" pitchFamily="34" charset="0"/>
                        <a:buChar char="•"/>
                      </a:pPr>
                      <a:r>
                        <a:rPr lang="en-US" sz="1400" dirty="0">
                          <a:solidFill>
                            <a:schemeClr val="tx1"/>
                          </a:solidFill>
                        </a:rPr>
                        <a:t>Lower cost per unit</a:t>
                      </a:r>
                    </a:p>
                    <a:p>
                      <a:pPr marL="342900" indent="-342900">
                        <a:buFont typeface="Arial" panose="020B0604020202020204" pitchFamily="34" charset="0"/>
                        <a:buChar char="•"/>
                      </a:pPr>
                      <a:r>
                        <a:rPr lang="en-US" sz="1400" dirty="0">
                          <a:solidFill>
                            <a:schemeClr val="tx1"/>
                          </a:solidFill>
                        </a:rPr>
                        <a:t>Greater</a:t>
                      </a:r>
                      <a:r>
                        <a:rPr lang="en-US" sz="1400" baseline="0" dirty="0">
                          <a:solidFill>
                            <a:schemeClr val="tx1"/>
                          </a:solidFill>
                        </a:rPr>
                        <a:t> output</a:t>
                      </a:r>
                      <a:endParaRPr lang="en-US" sz="1400" dirty="0">
                        <a:solidFill>
                          <a:schemeClr val="tx1"/>
                        </a:solidFill>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endParaRPr lang="en-US" sz="1400" dirty="0">
                        <a:solidFill>
                          <a:schemeClr val="tx1"/>
                        </a:solidFill>
                      </a:endParaRPr>
                    </a:p>
                    <a:p>
                      <a:pPr marL="342900" indent="-342900">
                        <a:buFont typeface="Arial" panose="020B0604020202020204" pitchFamily="34" charset="0"/>
                        <a:buChar char="•"/>
                      </a:pPr>
                      <a:r>
                        <a:rPr lang="en-US" sz="1400" dirty="0">
                          <a:solidFill>
                            <a:schemeClr val="tx1"/>
                          </a:solidFill>
                        </a:rPr>
                        <a:t>Pay related to efforts</a:t>
                      </a:r>
                    </a:p>
                    <a:p>
                      <a:pPr marL="342900" indent="-342900">
                        <a:buFont typeface="Arial" panose="020B0604020202020204" pitchFamily="34" charset="0"/>
                        <a:buChar char="•"/>
                      </a:pPr>
                      <a:r>
                        <a:rPr lang="en-US" sz="1400" dirty="0">
                          <a:solidFill>
                            <a:schemeClr val="tx1"/>
                          </a:solidFill>
                        </a:rPr>
                        <a:t>Opportunity to earn more</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370840">
                <a:tc>
                  <a:txBody>
                    <a:bodyPr/>
                    <a:lstStyle/>
                    <a:p>
                      <a:r>
                        <a:rPr lang="en-US" sz="1600" b="1" baseline="0" dirty="0"/>
                        <a:t>Disadvantages</a:t>
                      </a:r>
                      <a:endParaRPr lang="en-US" sz="1600" b="1" dirty="0"/>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Arial" panose="020B0604020202020204" pitchFamily="34" charset="0"/>
                        <a:buChar char="•"/>
                      </a:pPr>
                      <a:r>
                        <a:rPr lang="en-US" sz="1400" dirty="0"/>
                        <a:t>Wage computation more difficult</a:t>
                      </a:r>
                    </a:p>
                    <a:p>
                      <a:pPr marL="342900" indent="-342900">
                        <a:buFont typeface="Arial" panose="020B0604020202020204" pitchFamily="34" charset="0"/>
                        <a:buChar char="•"/>
                      </a:pPr>
                      <a:r>
                        <a:rPr lang="en-US" sz="1400" dirty="0"/>
                        <a:t>Need to measure output</a:t>
                      </a:r>
                    </a:p>
                    <a:p>
                      <a:pPr marL="342900" indent="-342900">
                        <a:buFont typeface="Arial" panose="020B0604020202020204" pitchFamily="34" charset="0"/>
                        <a:buChar char="•"/>
                      </a:pPr>
                      <a:r>
                        <a:rPr lang="en-US" sz="1400" dirty="0"/>
                        <a:t>Quality may suffer</a:t>
                      </a:r>
                    </a:p>
                    <a:p>
                      <a:pPr marL="342900" indent="-342900">
                        <a:buFont typeface="Arial" panose="020B0604020202020204" pitchFamily="34" charset="0"/>
                        <a:buChar char="•"/>
                      </a:pPr>
                      <a:r>
                        <a:rPr lang="en-US" sz="1400" dirty="0"/>
                        <a:t>Difficult to incorporate wage increases</a:t>
                      </a:r>
                    </a:p>
                    <a:p>
                      <a:pPr marL="342900" indent="-342900">
                        <a:buFont typeface="Arial" panose="020B0604020202020204" pitchFamily="34" charset="0"/>
                        <a:buChar char="•"/>
                      </a:pPr>
                      <a:r>
                        <a:rPr lang="en-US" sz="1400" dirty="0"/>
                        <a:t>Increased problems with scheduling</a:t>
                      </a: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342900" indent="-342900">
                        <a:buFont typeface="Arial" panose="020B0604020202020204" pitchFamily="34" charset="0"/>
                        <a:buChar char="•"/>
                      </a:pPr>
                      <a:r>
                        <a:rPr lang="en-US" sz="1400" dirty="0"/>
                        <a:t>Pay fluctuates</a:t>
                      </a:r>
                    </a:p>
                    <a:p>
                      <a:pPr marL="342900" indent="-342900">
                        <a:buFont typeface="Arial" panose="020B0604020202020204" pitchFamily="34" charset="0"/>
                        <a:buChar char="•"/>
                      </a:pPr>
                      <a:r>
                        <a:rPr lang="en-US" sz="1400" dirty="0"/>
                        <a:t>Workers may be penalized because</a:t>
                      </a:r>
                      <a:r>
                        <a:rPr lang="en-US" sz="1400" baseline="0" dirty="0"/>
                        <a:t> of factors beyond their control (for example, machine breakdown)</a:t>
                      </a:r>
                      <a:endParaRPr lang="en-US" sz="1400" dirty="0"/>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25263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Individual and Group Incentive Plans</a:t>
            </a:r>
            <a:endParaRPr lang="en-IN" dirty="0"/>
          </a:p>
        </p:txBody>
      </p:sp>
      <p:sp>
        <p:nvSpPr>
          <p:cNvPr id="5" name="Content Placeholder 2"/>
          <p:cNvSpPr>
            <a:spLocks noGrp="1"/>
          </p:cNvSpPr>
          <p:nvPr>
            <p:ph sz="quarter" idx="11"/>
          </p:nvPr>
        </p:nvSpPr>
        <p:spPr>
          <a:xfrm>
            <a:off x="342900" y="1276709"/>
            <a:ext cx="8458200" cy="5066034"/>
          </a:xfrm>
        </p:spPr>
        <p:txBody>
          <a:bodyPr/>
          <a:lstStyle/>
          <a:p>
            <a:pPr>
              <a:spcBef>
                <a:spcPts val="600"/>
              </a:spcBef>
              <a:spcAft>
                <a:spcPts val="600"/>
              </a:spcAft>
            </a:pPr>
            <a:r>
              <a:rPr lang="en-US" b="1" dirty="0"/>
              <a:t>Individual incentive plans</a:t>
            </a:r>
          </a:p>
          <a:p>
            <a:pPr lvl="1">
              <a:spcBef>
                <a:spcPts val="600"/>
              </a:spcBef>
              <a:spcAft>
                <a:spcPts val="600"/>
              </a:spcAft>
            </a:pPr>
            <a:r>
              <a:rPr lang="en-US" dirty="0"/>
              <a:t>Straight piecework</a:t>
            </a:r>
          </a:p>
          <a:p>
            <a:pPr lvl="2">
              <a:spcBef>
                <a:spcPts val="600"/>
              </a:spcBef>
              <a:spcAft>
                <a:spcPts val="600"/>
              </a:spcAft>
            </a:pPr>
            <a:r>
              <a:rPr lang="en-US" dirty="0"/>
              <a:t>Worker’s pay is a direct linear function of his or her output</a:t>
            </a:r>
          </a:p>
          <a:p>
            <a:pPr lvl="2">
              <a:spcBef>
                <a:spcPts val="600"/>
              </a:spcBef>
              <a:spcAft>
                <a:spcPts val="600"/>
              </a:spcAft>
            </a:pPr>
            <a:r>
              <a:rPr lang="en-US" dirty="0"/>
              <a:t>Minimum wage legislation has reduced their popularity</a:t>
            </a:r>
          </a:p>
          <a:p>
            <a:pPr lvl="1">
              <a:spcBef>
                <a:spcPts val="600"/>
              </a:spcBef>
              <a:spcAft>
                <a:spcPts val="600"/>
              </a:spcAft>
            </a:pPr>
            <a:r>
              <a:rPr lang="en-US" dirty="0"/>
              <a:t>Base rate + bonus</a:t>
            </a:r>
          </a:p>
          <a:p>
            <a:pPr lvl="2">
              <a:spcBef>
                <a:spcPts val="600"/>
              </a:spcBef>
              <a:spcAft>
                <a:spcPts val="600"/>
              </a:spcAft>
            </a:pPr>
            <a:r>
              <a:rPr lang="en-US" dirty="0"/>
              <a:t>Worker is guaranteed a base rate, tied to an output standard, that serves as a minimum</a:t>
            </a:r>
          </a:p>
          <a:p>
            <a:pPr lvl="2">
              <a:spcBef>
                <a:spcPts val="600"/>
              </a:spcBef>
              <a:spcAft>
                <a:spcPts val="600"/>
              </a:spcAft>
            </a:pPr>
            <a:r>
              <a:rPr lang="en-US" dirty="0"/>
              <a:t>A bonus is paid for output above the standard</a:t>
            </a:r>
          </a:p>
          <a:p>
            <a:pPr>
              <a:spcBef>
                <a:spcPts val="600"/>
              </a:spcBef>
              <a:spcAft>
                <a:spcPts val="600"/>
              </a:spcAft>
            </a:pPr>
            <a:r>
              <a:rPr lang="en-US" b="1" dirty="0"/>
              <a:t>Group incentive plans</a:t>
            </a:r>
          </a:p>
          <a:p>
            <a:pPr lvl="1">
              <a:spcBef>
                <a:spcPts val="600"/>
              </a:spcBef>
              <a:spcAft>
                <a:spcPts val="600"/>
              </a:spcAft>
            </a:pPr>
            <a:r>
              <a:rPr lang="en-US" dirty="0"/>
              <a:t>Tend to stress sharing of productivity gains with employees</a:t>
            </a:r>
          </a:p>
        </p:txBody>
      </p:sp>
    </p:spTree>
    <p:extLst>
      <p:ext uri="{BB962C8B-B14F-4D97-AF65-F5344CB8AC3E}">
        <p14:creationId xmlns:p14="http://schemas.microsoft.com/office/powerpoint/2010/main" val="30681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Knowledge-Based Pay Systems</a:t>
            </a:r>
            <a:endParaRPr lang="en-IN" dirty="0"/>
          </a:p>
        </p:txBody>
      </p:sp>
      <p:sp>
        <p:nvSpPr>
          <p:cNvPr id="5" name="Content Placeholder 2"/>
          <p:cNvSpPr>
            <a:spLocks noGrp="1"/>
          </p:cNvSpPr>
          <p:nvPr>
            <p:ph sz="quarter" idx="11"/>
          </p:nvPr>
        </p:nvSpPr>
        <p:spPr>
          <a:xfrm>
            <a:off x="342900" y="1276709"/>
            <a:ext cx="8458200" cy="4933591"/>
          </a:xfrm>
        </p:spPr>
        <p:txBody>
          <a:bodyPr/>
          <a:lstStyle/>
          <a:p>
            <a:r>
              <a:rPr lang="en-US" b="1" dirty="0"/>
              <a:t>Knowledge-based pay</a:t>
            </a:r>
          </a:p>
          <a:p>
            <a:pPr lvl="1"/>
            <a:r>
              <a:rPr lang="en-US" dirty="0"/>
              <a:t>A pay system used by organizations to reward workers who undergo training that increases their skills</a:t>
            </a:r>
          </a:p>
          <a:p>
            <a:pPr lvl="1"/>
            <a:r>
              <a:rPr lang="en-US" dirty="0"/>
              <a:t>Three dimensions</a:t>
            </a:r>
            <a:r>
              <a:rPr lang="en-US" sz="2000" dirty="0"/>
              <a:t>:</a:t>
            </a:r>
          </a:p>
          <a:p>
            <a:pPr lvl="2"/>
            <a:r>
              <a:rPr lang="en-US" dirty="0"/>
              <a:t>Horizontal skills</a:t>
            </a:r>
          </a:p>
          <a:p>
            <a:pPr marL="914400" lvl="3" indent="-290513"/>
            <a:r>
              <a:rPr lang="en-US" sz="1800" dirty="0"/>
              <a:t>Reflect the variety of tasks the worker is capable of performing</a:t>
            </a:r>
          </a:p>
          <a:p>
            <a:pPr lvl="2"/>
            <a:r>
              <a:rPr lang="en-US" dirty="0"/>
              <a:t>Vertical skills</a:t>
            </a:r>
          </a:p>
          <a:p>
            <a:pPr marL="914400" lvl="3" indent="-290513"/>
            <a:r>
              <a:rPr lang="en-US" sz="1800" dirty="0"/>
              <a:t>Reflect the managerial skills the worker is capable of</a:t>
            </a:r>
          </a:p>
          <a:p>
            <a:pPr lvl="2"/>
            <a:r>
              <a:rPr lang="en-US" dirty="0"/>
              <a:t>Depth skills</a:t>
            </a:r>
          </a:p>
          <a:p>
            <a:pPr marL="914400" lvl="3" indent="-290513"/>
            <a:r>
              <a:rPr lang="en-US" sz="1800" dirty="0"/>
              <a:t>Reflect quality and productivity results</a:t>
            </a:r>
          </a:p>
        </p:txBody>
      </p:sp>
    </p:spTree>
    <p:extLst>
      <p:ext uri="{BB962C8B-B14F-4D97-AF65-F5344CB8AC3E}">
        <p14:creationId xmlns:p14="http://schemas.microsoft.com/office/powerpoint/2010/main" val="1508369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Management Compensation</a:t>
            </a:r>
            <a:endParaRPr lang="en-IN" dirty="0"/>
          </a:p>
        </p:txBody>
      </p:sp>
      <p:sp>
        <p:nvSpPr>
          <p:cNvPr id="5" name="Content Placeholder 2"/>
          <p:cNvSpPr>
            <a:spLocks noGrp="1"/>
          </p:cNvSpPr>
          <p:nvPr>
            <p:ph sz="quarter" idx="11"/>
          </p:nvPr>
        </p:nvSpPr>
        <p:spPr>
          <a:xfrm>
            <a:off x="342900" y="1276709"/>
            <a:ext cx="8458200" cy="5044578"/>
          </a:xfrm>
        </p:spPr>
        <p:txBody>
          <a:bodyPr/>
          <a:lstStyle/>
          <a:p>
            <a:r>
              <a:rPr lang="en-US" dirty="0">
                <a:solidFill>
                  <a:schemeClr val="tx1"/>
                </a:solidFill>
              </a:rPr>
              <a:t>Many organizations used to reward managers based on output</a:t>
            </a:r>
          </a:p>
          <a:p>
            <a:r>
              <a:rPr lang="en-US" dirty="0">
                <a:solidFill>
                  <a:schemeClr val="tx1"/>
                </a:solidFill>
              </a:rPr>
              <a:t>New emphasis is being placed on other factors of performance</a:t>
            </a:r>
          </a:p>
          <a:p>
            <a:pPr lvl="1"/>
            <a:r>
              <a:rPr lang="en-US" dirty="0">
                <a:solidFill>
                  <a:schemeClr val="tx1"/>
                </a:solidFill>
              </a:rPr>
              <a:t>Customer service</a:t>
            </a:r>
          </a:p>
          <a:p>
            <a:pPr lvl="1"/>
            <a:r>
              <a:rPr lang="en-US" dirty="0">
                <a:solidFill>
                  <a:schemeClr val="tx1"/>
                </a:solidFill>
              </a:rPr>
              <a:t>Quality</a:t>
            </a:r>
          </a:p>
          <a:p>
            <a:pPr>
              <a:spcBef>
                <a:spcPts val="800"/>
              </a:spcBef>
            </a:pPr>
            <a:r>
              <a:rPr lang="en-US" dirty="0">
                <a:solidFill>
                  <a:schemeClr val="tx1"/>
                </a:solidFill>
              </a:rPr>
              <a:t>Executive pay is increasingly being tied to the success of the company or division for which the executive is responsible</a:t>
            </a:r>
          </a:p>
        </p:txBody>
      </p:sp>
    </p:spTree>
    <p:extLst>
      <p:ext uri="{BB962C8B-B14F-4D97-AF65-F5344CB8AC3E}">
        <p14:creationId xmlns:p14="http://schemas.microsoft.com/office/powerpoint/2010/main" val="1937415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Methods Analysis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7.7</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4674148"/>
          </a:xfrm>
        </p:spPr>
        <p:txBody>
          <a:bodyPr/>
          <a:lstStyle/>
          <a:p>
            <a:r>
              <a:rPr lang="en-US" b="1" dirty="0"/>
              <a:t>Methods Analysis</a:t>
            </a:r>
          </a:p>
          <a:p>
            <a:pPr lvl="1"/>
            <a:r>
              <a:rPr lang="en-US" dirty="0"/>
              <a:t>Analyzing how a job gets done</a:t>
            </a:r>
          </a:p>
          <a:p>
            <a:pPr lvl="2"/>
            <a:r>
              <a:rPr lang="en-US" sz="2200" dirty="0"/>
              <a:t>It begins with an analysis of the overall operation</a:t>
            </a:r>
          </a:p>
          <a:p>
            <a:pPr lvl="2"/>
            <a:r>
              <a:rPr lang="en-US" sz="2200" dirty="0"/>
              <a:t>It then moves from general to specific details of the job concentrating on</a:t>
            </a:r>
          </a:p>
          <a:p>
            <a:pPr marL="914400" lvl="3" indent="-290513"/>
            <a:r>
              <a:rPr lang="en-US" sz="2000" dirty="0"/>
              <a:t>Workplace arrangement</a:t>
            </a:r>
          </a:p>
          <a:p>
            <a:pPr marL="914400" lvl="3" indent="-290513"/>
            <a:r>
              <a:rPr lang="en-US" sz="2000" dirty="0"/>
              <a:t>Movement of workers and/or materials</a:t>
            </a:r>
          </a:p>
        </p:txBody>
      </p:sp>
    </p:spTree>
    <p:extLst>
      <p:ext uri="{BB962C8B-B14F-4D97-AF65-F5344CB8AC3E}">
        <p14:creationId xmlns:p14="http://schemas.microsoft.com/office/powerpoint/2010/main" val="420969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7: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914400" indent="-914400">
              <a:spcBef>
                <a:spcPts val="300"/>
              </a:spcBef>
              <a:spcAft>
                <a:spcPts val="300"/>
              </a:spcAft>
            </a:pPr>
            <a:r>
              <a:rPr lang="en-US" sz="1800" b="1" dirty="0"/>
              <a:t>You should be able to:</a:t>
            </a:r>
          </a:p>
          <a:p>
            <a:pPr marL="914400" lvl="1" indent="-914400">
              <a:spcBef>
                <a:spcPts val="300"/>
              </a:spcBef>
              <a:spcAft>
                <a:spcPts val="300"/>
              </a:spcAft>
              <a:buNone/>
            </a:pPr>
            <a:r>
              <a:rPr lang="en-US" sz="1800" dirty="0"/>
              <a:t>LO 7.1	Explain the importance of work design</a:t>
            </a:r>
          </a:p>
          <a:p>
            <a:pPr marL="914400" lvl="1" indent="-914400">
              <a:spcBef>
                <a:spcPts val="300"/>
              </a:spcBef>
              <a:spcAft>
                <a:spcPts val="300"/>
              </a:spcAft>
              <a:buNone/>
            </a:pPr>
            <a:r>
              <a:rPr lang="en-US" sz="1800" dirty="0"/>
              <a:t>LO 7.2	Compare and contrast the two basic approaches to job design</a:t>
            </a:r>
          </a:p>
          <a:p>
            <a:pPr marL="914400" lvl="1" indent="-914400">
              <a:spcBef>
                <a:spcPts val="300"/>
              </a:spcBef>
              <a:spcAft>
                <a:spcPts val="300"/>
              </a:spcAft>
              <a:buNone/>
            </a:pPr>
            <a:r>
              <a:rPr lang="en-US" sz="1800" dirty="0"/>
              <a:t>LO 7.3	Discuss the advantages and disadvantages of specialization</a:t>
            </a:r>
          </a:p>
          <a:p>
            <a:pPr marL="914400" lvl="1" indent="-914400">
              <a:spcBef>
                <a:spcPts val="300"/>
              </a:spcBef>
              <a:spcAft>
                <a:spcPts val="300"/>
              </a:spcAft>
              <a:buNone/>
            </a:pPr>
            <a:r>
              <a:rPr lang="en-US" sz="1800" dirty="0"/>
              <a:t>LO 7.4	Describe behavioral approaches to job design</a:t>
            </a:r>
            <a:endParaRPr lang="en-US" sz="1800" i="1" dirty="0"/>
          </a:p>
          <a:p>
            <a:pPr marL="914400" lvl="1" indent="-914400">
              <a:spcBef>
                <a:spcPts val="300"/>
              </a:spcBef>
              <a:spcAft>
                <a:spcPts val="300"/>
              </a:spcAft>
              <a:buNone/>
            </a:pPr>
            <a:r>
              <a:rPr lang="en-US" sz="1800" dirty="0"/>
              <a:t>LO 7.5	Discuss the impact of working conditions on job design</a:t>
            </a:r>
          </a:p>
          <a:p>
            <a:pPr marL="914400" lvl="1" indent="-914400">
              <a:spcBef>
                <a:spcPts val="300"/>
              </a:spcBef>
              <a:spcAft>
                <a:spcPts val="300"/>
              </a:spcAft>
              <a:buNone/>
            </a:pPr>
            <a:r>
              <a:rPr lang="en-US" sz="1800" dirty="0"/>
              <a:t>LO 7.6	Compare the advantages and disadvantages of time-based and output-based pay systems</a:t>
            </a:r>
          </a:p>
          <a:p>
            <a:pPr marL="914400" lvl="1" indent="-914400">
              <a:spcBef>
                <a:spcPts val="300"/>
              </a:spcBef>
              <a:spcAft>
                <a:spcPts val="300"/>
              </a:spcAft>
              <a:buNone/>
            </a:pPr>
            <a:r>
              <a:rPr lang="en-US" sz="1800" dirty="0"/>
              <a:t>LO 7.7	Explain the purpose of methods analysis and describe how methods studies are performed</a:t>
            </a:r>
          </a:p>
          <a:p>
            <a:pPr marL="914400" lvl="1" indent="-914400">
              <a:spcBef>
                <a:spcPts val="300"/>
              </a:spcBef>
              <a:spcAft>
                <a:spcPts val="300"/>
              </a:spcAft>
              <a:buNone/>
            </a:pPr>
            <a:r>
              <a:rPr lang="en-US" sz="1800" dirty="0"/>
              <a:t>LO 7.8	Describe four commonly used techniques for motion study</a:t>
            </a:r>
          </a:p>
          <a:p>
            <a:pPr marL="914400" lvl="1" indent="-914400">
              <a:spcBef>
                <a:spcPts val="300"/>
              </a:spcBef>
              <a:spcAft>
                <a:spcPts val="300"/>
              </a:spcAft>
              <a:buNone/>
            </a:pPr>
            <a:r>
              <a:rPr lang="en-US" sz="1800" dirty="0"/>
              <a:t>LO 7.9	Define a standard time</a:t>
            </a:r>
          </a:p>
          <a:p>
            <a:pPr marL="914400" lvl="1" indent="-914400">
              <a:spcBef>
                <a:spcPts val="300"/>
              </a:spcBef>
              <a:spcAft>
                <a:spcPts val="300"/>
              </a:spcAft>
              <a:buNone/>
            </a:pPr>
            <a:r>
              <a:rPr lang="en-US" sz="1800" dirty="0"/>
              <a:t>LO 7.10	Describe and compare time study methods and perform calculations</a:t>
            </a:r>
          </a:p>
          <a:p>
            <a:pPr marL="914400" lvl="1" indent="-914400">
              <a:spcBef>
                <a:spcPts val="300"/>
              </a:spcBef>
              <a:spcAft>
                <a:spcPts val="300"/>
              </a:spcAft>
              <a:buNone/>
            </a:pPr>
            <a:r>
              <a:rPr lang="en-US" sz="1800" dirty="0"/>
              <a:t>LO 7.11	Describe work sampling and perform calculations</a:t>
            </a:r>
          </a:p>
          <a:p>
            <a:pPr marL="914400" lvl="1" indent="-914400">
              <a:spcBef>
                <a:spcPts val="300"/>
              </a:spcBef>
              <a:spcAft>
                <a:spcPts val="300"/>
              </a:spcAft>
              <a:buNone/>
            </a:pPr>
            <a:r>
              <a:rPr lang="en-US" sz="1800" dirty="0"/>
              <a:t>LO 7.12	Compare stopwatch time study and work sampling</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Need for Methods Analysis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The need for methods analysis can arise from a variety of sources</a:t>
            </a:r>
          </a:p>
          <a:p>
            <a:pPr marL="457200" lvl="1" indent="-457200">
              <a:buFont typeface="+mj-lt"/>
              <a:buAutoNum type="arabicPeriod"/>
            </a:pPr>
            <a:r>
              <a:rPr lang="en-US" dirty="0"/>
              <a:t>Changes in tools and equipment</a:t>
            </a:r>
          </a:p>
          <a:p>
            <a:pPr marL="457200" lvl="1" indent="-457200">
              <a:buFont typeface="+mj-lt"/>
              <a:buAutoNum type="arabicPeriod"/>
            </a:pPr>
            <a:r>
              <a:rPr lang="en-US" dirty="0"/>
              <a:t>Changes in product design or introduction of new products</a:t>
            </a:r>
          </a:p>
          <a:p>
            <a:pPr marL="457200" lvl="1" indent="-457200">
              <a:buFont typeface="+mj-lt"/>
              <a:buAutoNum type="arabicPeriod"/>
            </a:pPr>
            <a:r>
              <a:rPr lang="en-US" dirty="0"/>
              <a:t>Changes in materials and procedures</a:t>
            </a:r>
          </a:p>
          <a:p>
            <a:pPr marL="457200" lvl="1" indent="-457200">
              <a:buFont typeface="+mj-lt"/>
              <a:buAutoNum type="arabicPeriod"/>
            </a:pPr>
            <a:r>
              <a:rPr lang="en-US" dirty="0"/>
              <a:t>Government regulations or contractual agreements</a:t>
            </a:r>
          </a:p>
          <a:p>
            <a:pPr marL="457200" lvl="1" indent="-457200">
              <a:buFont typeface="+mj-lt"/>
              <a:buAutoNum type="arabicPeriod"/>
            </a:pPr>
            <a:r>
              <a:rPr lang="en-US" dirty="0"/>
              <a:t>Accidents or quality problems</a:t>
            </a:r>
          </a:p>
        </p:txBody>
      </p:sp>
    </p:spTree>
    <p:extLst>
      <p:ext uri="{BB962C8B-B14F-4D97-AF65-F5344CB8AC3E}">
        <p14:creationId xmlns:p14="http://schemas.microsoft.com/office/powerpoint/2010/main" val="1738964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Methods Analysis Procedure</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7.7</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4630606"/>
          </a:xfrm>
        </p:spPr>
        <p:txBody>
          <a:bodyPr/>
          <a:lstStyle/>
          <a:p>
            <a:pPr marL="457200" indent="-457200">
              <a:buFontTx/>
              <a:buAutoNum type="arabicPeriod"/>
            </a:pPr>
            <a:r>
              <a:rPr lang="en-US" dirty="0"/>
              <a:t>Identify the operation to be studied, and gather relevant data</a:t>
            </a:r>
          </a:p>
          <a:p>
            <a:pPr marL="457200" indent="-457200">
              <a:buFontTx/>
              <a:buAutoNum type="arabicPeriod"/>
            </a:pPr>
            <a:r>
              <a:rPr lang="en-US" dirty="0"/>
              <a:t>Discuss the job with the operator and supervisor to get their input</a:t>
            </a:r>
          </a:p>
          <a:p>
            <a:pPr marL="457200" indent="-457200">
              <a:buFontTx/>
              <a:buAutoNum type="arabicPeriod"/>
            </a:pPr>
            <a:r>
              <a:rPr lang="en-US" dirty="0"/>
              <a:t>Study and document the present methods</a:t>
            </a:r>
          </a:p>
          <a:p>
            <a:pPr marL="457200" indent="-457200">
              <a:buFontTx/>
              <a:buAutoNum type="arabicPeriod"/>
            </a:pPr>
            <a:r>
              <a:rPr lang="en-US" dirty="0"/>
              <a:t>Analyze the job</a:t>
            </a:r>
          </a:p>
          <a:p>
            <a:pPr marL="457200" indent="-457200">
              <a:buFontTx/>
              <a:buAutoNum type="arabicPeriod"/>
            </a:pPr>
            <a:r>
              <a:rPr lang="en-US" dirty="0"/>
              <a:t>Propose new methods</a:t>
            </a:r>
          </a:p>
          <a:p>
            <a:pPr marL="457200" indent="-457200">
              <a:buFontTx/>
              <a:buAutoNum type="arabicPeriod"/>
            </a:pPr>
            <a:r>
              <a:rPr lang="en-US" dirty="0"/>
              <a:t>Install the new methods</a:t>
            </a:r>
          </a:p>
          <a:p>
            <a:pPr marL="457200" indent="-457200">
              <a:buFontTx/>
              <a:buAutoNum type="arabicPeriod"/>
            </a:pPr>
            <a:r>
              <a:rPr lang="en-US" dirty="0"/>
              <a:t>Follow up implementation to assure improvements have been achieved</a:t>
            </a:r>
          </a:p>
        </p:txBody>
      </p:sp>
    </p:spTree>
    <p:extLst>
      <p:ext uri="{BB962C8B-B14F-4D97-AF65-F5344CB8AC3E}">
        <p14:creationId xmlns:p14="http://schemas.microsoft.com/office/powerpoint/2010/main" val="2994233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Guidelines for Selecting a Job to Study</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7.7</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4456434"/>
          </a:xfrm>
        </p:spPr>
        <p:txBody>
          <a:bodyPr/>
          <a:lstStyle/>
          <a:p>
            <a:r>
              <a:rPr lang="en-US" b="1" dirty="0"/>
              <a:t>Consider jobs that:</a:t>
            </a:r>
          </a:p>
          <a:p>
            <a:pPr marL="536575" lvl="1" indent="-428625">
              <a:buFont typeface="+mj-lt"/>
              <a:buAutoNum type="arabicPeriod"/>
            </a:pPr>
            <a:r>
              <a:rPr lang="en-US" dirty="0"/>
              <a:t>Have a high labor content</a:t>
            </a:r>
          </a:p>
          <a:p>
            <a:pPr marL="536575" lvl="1" indent="-428625">
              <a:buFont typeface="+mj-lt"/>
              <a:buAutoNum type="arabicPeriod"/>
            </a:pPr>
            <a:r>
              <a:rPr lang="en-US" dirty="0"/>
              <a:t>Are done frequently</a:t>
            </a:r>
          </a:p>
          <a:p>
            <a:pPr marL="536575" lvl="1" indent="-428625">
              <a:buFont typeface="+mj-lt"/>
              <a:buAutoNum type="arabicPeriod"/>
            </a:pPr>
            <a:r>
              <a:rPr lang="en-US" dirty="0"/>
              <a:t>Are unsafe, tiring, unpleasant, and/or noisy</a:t>
            </a:r>
          </a:p>
          <a:p>
            <a:pPr marL="536575" lvl="1" indent="-428625">
              <a:buFont typeface="+mj-lt"/>
              <a:buAutoNum type="arabicPeriod"/>
            </a:pPr>
            <a:r>
              <a:rPr lang="en-US" dirty="0"/>
              <a:t>Are designated as problems</a:t>
            </a:r>
          </a:p>
          <a:p>
            <a:pPr marL="828000" lvl="2" indent="-342000"/>
            <a:r>
              <a:rPr lang="en-US" sz="2200" dirty="0"/>
              <a:t>Quality problems</a:t>
            </a:r>
          </a:p>
          <a:p>
            <a:pPr marL="828000" lvl="2" indent="-342000"/>
            <a:r>
              <a:rPr lang="en-US" sz="2200" dirty="0"/>
              <a:t>Processing bottlenecks</a:t>
            </a:r>
          </a:p>
          <a:p>
            <a:pPr marL="828000" lvl="2" indent="-342000"/>
            <a:r>
              <a:rPr lang="en-US" sz="2200" dirty="0"/>
              <a:t>etc.</a:t>
            </a:r>
          </a:p>
        </p:txBody>
      </p:sp>
    </p:spTree>
    <p:extLst>
      <p:ext uri="{BB962C8B-B14F-4D97-AF65-F5344CB8AC3E}">
        <p14:creationId xmlns:p14="http://schemas.microsoft.com/office/powerpoint/2010/main" val="853346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Analyzing the Job: Flow Process Charts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7.7</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1086663"/>
          </a:xfrm>
        </p:spPr>
        <p:txBody>
          <a:bodyPr/>
          <a:lstStyle/>
          <a:p>
            <a:pPr>
              <a:spcAft>
                <a:spcPts val="0"/>
              </a:spcAft>
            </a:pPr>
            <a:r>
              <a:rPr lang="en-US" b="1" dirty="0"/>
              <a:t>Flow process chart</a:t>
            </a:r>
          </a:p>
          <a:p>
            <a:pPr lvl="1">
              <a:spcBef>
                <a:spcPts val="0"/>
              </a:spcBef>
              <a:spcAft>
                <a:spcPts val="0"/>
              </a:spcAft>
            </a:pPr>
            <a:r>
              <a:rPr lang="en-US" sz="2000" dirty="0"/>
              <a:t>Chart used to examine the overall sequence of an operation by focusing on movements of the operator or flow of materials</a:t>
            </a:r>
          </a:p>
        </p:txBody>
      </p:sp>
      <p:pic>
        <p:nvPicPr>
          <p:cNvPr id="11" name="Picture 4" descr="A graphic with a flow process chart."/>
          <p:cNvPicPr>
            <a:picLocks noChangeAspect="1"/>
          </p:cNvPicPr>
          <p:nvPr/>
        </p:nvPicPr>
        <p:blipFill>
          <a:blip r:embed="rId2" cstate="print"/>
          <a:stretch>
            <a:fillRect/>
          </a:stretch>
        </p:blipFill>
        <p:spPr>
          <a:xfrm>
            <a:off x="2763945" y="2469427"/>
            <a:ext cx="3603700" cy="3657600"/>
          </a:xfrm>
          <a:prstGeom prst="rect">
            <a:avLst/>
          </a:prstGeom>
        </p:spPr>
      </p:pic>
      <p:sp>
        <p:nvSpPr>
          <p:cNvPr id="6" name="Text Placeholder 3">
            <a:extLst>
              <a:ext uri="{FF2B5EF4-FFF2-40B4-BE49-F238E27FC236}">
                <a16:creationId xmlns:a16="http://schemas.microsoft.com/office/drawing/2014/main" id="{B240298F-6623-4D9D-9DB6-3681231F2560}"/>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851543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Analyzing the Job: Worker-Machine Chart</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7.7</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1314092"/>
          </a:xfrm>
        </p:spPr>
        <p:txBody>
          <a:bodyPr/>
          <a:lstStyle/>
          <a:p>
            <a:r>
              <a:rPr lang="en-US" b="1" dirty="0"/>
              <a:t>Worker machine chart</a:t>
            </a:r>
          </a:p>
          <a:p>
            <a:pPr lvl="1"/>
            <a:r>
              <a:rPr lang="en-US" sz="2000" dirty="0"/>
              <a:t>Chart used to determine portions of a work cycle during which an operator and equipment are busy or idle</a:t>
            </a:r>
          </a:p>
        </p:txBody>
      </p:sp>
      <p:pic>
        <p:nvPicPr>
          <p:cNvPr id="11" name="Picture 4" descr="A worker-machine chart.&#10;"/>
          <p:cNvPicPr>
            <a:picLocks noChangeAspect="1"/>
          </p:cNvPicPr>
          <p:nvPr/>
        </p:nvPicPr>
        <p:blipFill>
          <a:blip r:embed="rId2" cstate="print"/>
          <a:stretch>
            <a:fillRect/>
          </a:stretch>
        </p:blipFill>
        <p:spPr>
          <a:xfrm>
            <a:off x="2286001" y="2590800"/>
            <a:ext cx="3900274" cy="3749040"/>
          </a:xfrm>
          <a:prstGeom prst="rect">
            <a:avLst/>
          </a:prstGeom>
        </p:spPr>
      </p:pic>
      <p:sp>
        <p:nvSpPr>
          <p:cNvPr id="6" name="Text Placeholder 3">
            <a:extLst>
              <a:ext uri="{FF2B5EF4-FFF2-40B4-BE49-F238E27FC236}">
                <a16:creationId xmlns:a16="http://schemas.microsoft.com/office/drawing/2014/main" id="{E7EE098E-13F3-4DBB-BA20-BD263D3693CE}"/>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rId4" action="ppaction://hlinksldjump"/>
            </a:endParaRPr>
          </a:p>
        </p:txBody>
      </p:sp>
    </p:spTree>
    <p:extLst>
      <p:ext uri="{BB962C8B-B14F-4D97-AF65-F5344CB8AC3E}">
        <p14:creationId xmlns:p14="http://schemas.microsoft.com/office/powerpoint/2010/main" val="1314849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Motion Study</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7.8</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4935406"/>
          </a:xfrm>
        </p:spPr>
        <p:txBody>
          <a:bodyPr/>
          <a:lstStyle/>
          <a:p>
            <a:pPr>
              <a:spcBef>
                <a:spcPts val="600"/>
              </a:spcBef>
              <a:spcAft>
                <a:spcPts val="300"/>
              </a:spcAft>
            </a:pPr>
            <a:r>
              <a:rPr lang="en-US" sz="2200" b="1" dirty="0"/>
              <a:t>Motion study</a:t>
            </a:r>
          </a:p>
          <a:p>
            <a:pPr lvl="1">
              <a:spcBef>
                <a:spcPts val="600"/>
              </a:spcBef>
              <a:spcAft>
                <a:spcPts val="300"/>
              </a:spcAft>
            </a:pPr>
            <a:r>
              <a:rPr lang="en-US" sz="2200" dirty="0"/>
              <a:t>Systematic study of the human motions used to perform an operation</a:t>
            </a:r>
          </a:p>
          <a:p>
            <a:pPr>
              <a:spcBef>
                <a:spcPts val="600"/>
              </a:spcBef>
              <a:spcAft>
                <a:spcPts val="300"/>
              </a:spcAft>
            </a:pPr>
            <a:r>
              <a:rPr lang="en-US" sz="2200" b="1" dirty="0"/>
              <a:t>Motion Study Techniques</a:t>
            </a:r>
          </a:p>
          <a:p>
            <a:pPr lvl="1">
              <a:spcBef>
                <a:spcPts val="600"/>
              </a:spcBef>
              <a:spcAft>
                <a:spcPts val="300"/>
              </a:spcAft>
            </a:pPr>
            <a:r>
              <a:rPr lang="en-US" sz="2200" b="1" i="1" dirty="0"/>
              <a:t>Motion study principles – </a:t>
            </a:r>
            <a:r>
              <a:rPr lang="en-US" sz="2200" dirty="0"/>
              <a:t>guidelines for designing motion-efficient work procedures</a:t>
            </a:r>
          </a:p>
          <a:p>
            <a:pPr lvl="1">
              <a:spcBef>
                <a:spcPts val="600"/>
              </a:spcBef>
              <a:spcAft>
                <a:spcPts val="300"/>
              </a:spcAft>
            </a:pPr>
            <a:r>
              <a:rPr lang="en-US" sz="2200" b="1" i="1" dirty="0"/>
              <a:t>Analysis of </a:t>
            </a:r>
            <a:r>
              <a:rPr lang="en-US" sz="2200" b="1" i="1" dirty="0" err="1"/>
              <a:t>therbligs</a:t>
            </a:r>
            <a:r>
              <a:rPr lang="en-US" sz="2200" b="1" i="1" dirty="0"/>
              <a:t> – </a:t>
            </a:r>
            <a:r>
              <a:rPr lang="en-US" sz="2200" dirty="0"/>
              <a:t>basic elemental motions into which a job can be broken down</a:t>
            </a:r>
          </a:p>
          <a:p>
            <a:pPr lvl="1">
              <a:spcBef>
                <a:spcPts val="600"/>
              </a:spcBef>
              <a:spcAft>
                <a:spcPts val="300"/>
              </a:spcAft>
            </a:pPr>
            <a:r>
              <a:rPr lang="en-US" sz="2200" b="1" i="1" dirty="0" err="1"/>
              <a:t>Micromotion</a:t>
            </a:r>
            <a:r>
              <a:rPr lang="en-US" sz="2200" b="1" i="1" dirty="0"/>
              <a:t> study – </a:t>
            </a:r>
            <a:r>
              <a:rPr lang="en-US" sz="2200" dirty="0"/>
              <a:t>use of motion pictures and slow motion to study motions that otherwise would be too rapid to analyze</a:t>
            </a:r>
            <a:endParaRPr lang="en-US" sz="2200" i="1" dirty="0"/>
          </a:p>
          <a:p>
            <a:pPr lvl="1">
              <a:spcBef>
                <a:spcPts val="600"/>
              </a:spcBef>
              <a:spcAft>
                <a:spcPts val="300"/>
              </a:spcAft>
            </a:pPr>
            <a:r>
              <a:rPr lang="en-US" sz="2200" b="1" i="1" dirty="0"/>
              <a:t>Charts – </a:t>
            </a:r>
            <a:r>
              <a:rPr lang="en-US" sz="2200" dirty="0"/>
              <a:t>activity or process charts, </a:t>
            </a:r>
            <a:r>
              <a:rPr lang="en-US" sz="2200" dirty="0" err="1"/>
              <a:t>simo</a:t>
            </a:r>
            <a:r>
              <a:rPr lang="en-US" sz="2200" dirty="0"/>
              <a:t> charts (simultaneous motions)</a:t>
            </a:r>
            <a:endParaRPr lang="en-US" sz="2200" b="1" i="1" dirty="0"/>
          </a:p>
        </p:txBody>
      </p:sp>
    </p:spTree>
    <p:extLst>
      <p:ext uri="{BB962C8B-B14F-4D97-AF65-F5344CB8AC3E}">
        <p14:creationId xmlns:p14="http://schemas.microsoft.com/office/powerpoint/2010/main" val="2681904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Developing Work Methods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32543"/>
          </a:xfrm>
        </p:spPr>
        <p:txBody>
          <a:bodyPr/>
          <a:lstStyle/>
          <a:p>
            <a:r>
              <a:rPr lang="en-US" dirty="0"/>
              <a:t>In developing work methods that are motion efficient, the analyst attempts to</a:t>
            </a:r>
          </a:p>
          <a:p>
            <a:pPr lvl="1"/>
            <a:r>
              <a:rPr lang="en-US" dirty="0"/>
              <a:t>Eliminate unnecessary motions</a:t>
            </a:r>
          </a:p>
          <a:p>
            <a:pPr lvl="1"/>
            <a:r>
              <a:rPr lang="en-US" dirty="0"/>
              <a:t>Combine activities</a:t>
            </a:r>
          </a:p>
          <a:p>
            <a:pPr lvl="1"/>
            <a:r>
              <a:rPr lang="en-US" dirty="0"/>
              <a:t>Reduce fatigue</a:t>
            </a:r>
          </a:p>
          <a:p>
            <a:pPr lvl="1"/>
            <a:r>
              <a:rPr lang="en-US" dirty="0"/>
              <a:t>Improve the arrangement of the workplace</a:t>
            </a:r>
          </a:p>
          <a:p>
            <a:pPr lvl="1"/>
            <a:r>
              <a:rPr lang="en-US" dirty="0"/>
              <a:t>Improve the design of tools and equipment</a:t>
            </a:r>
          </a:p>
        </p:txBody>
      </p:sp>
    </p:spTree>
    <p:extLst>
      <p:ext uri="{BB962C8B-B14F-4D97-AF65-F5344CB8AC3E}">
        <p14:creationId xmlns:p14="http://schemas.microsoft.com/office/powerpoint/2010/main" val="258165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Measurement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81191"/>
          </a:xfrm>
        </p:spPr>
        <p:txBody>
          <a:bodyPr/>
          <a:lstStyle/>
          <a:p>
            <a:r>
              <a:rPr lang="en-US" dirty="0"/>
              <a:t>Work measurement is concerned with how long it should take to complete a job.</a:t>
            </a:r>
          </a:p>
          <a:p>
            <a:r>
              <a:rPr lang="en-US" dirty="0"/>
              <a:t>It is </a:t>
            </a:r>
            <a:r>
              <a:rPr lang="en-US" b="1" dirty="0"/>
              <a:t>not concerned</a:t>
            </a:r>
            <a:r>
              <a:rPr lang="en-US" dirty="0"/>
              <a:t> with either </a:t>
            </a:r>
            <a:r>
              <a:rPr lang="en-US" i="1" dirty="0"/>
              <a:t>job content</a:t>
            </a:r>
            <a:r>
              <a:rPr lang="en-US" dirty="0"/>
              <a:t> or </a:t>
            </a:r>
            <a:r>
              <a:rPr lang="en-US" i="1" dirty="0"/>
              <a:t>how the job is to be completed</a:t>
            </a:r>
            <a:r>
              <a:rPr lang="en-US" dirty="0"/>
              <a:t> since these are considered a given when considering work measurement.</a:t>
            </a:r>
          </a:p>
        </p:txBody>
      </p:sp>
    </p:spTree>
    <p:extLst>
      <p:ext uri="{BB962C8B-B14F-4D97-AF65-F5344CB8AC3E}">
        <p14:creationId xmlns:p14="http://schemas.microsoft.com/office/powerpoint/2010/main" val="1245632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Measurement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b="1" dirty="0"/>
              <a:t>Standard time</a:t>
            </a:r>
          </a:p>
          <a:p>
            <a:pPr lvl="1"/>
            <a:r>
              <a:rPr lang="en-US" dirty="0"/>
              <a:t>The amount of time it should take a qualified worker to complete a specified task, working at a sustainable rate, using given methods, tools and equipment, raw material inputs, and workplace arrangement.</a:t>
            </a:r>
          </a:p>
          <a:p>
            <a:r>
              <a:rPr lang="en-US" b="1" dirty="0"/>
              <a:t>Commonly used work measurement techniques</a:t>
            </a:r>
          </a:p>
          <a:p>
            <a:pPr lvl="1"/>
            <a:r>
              <a:rPr lang="en-US" dirty="0"/>
              <a:t>Stopwatch time study</a:t>
            </a:r>
          </a:p>
          <a:p>
            <a:pPr lvl="1"/>
            <a:r>
              <a:rPr lang="en-US" dirty="0"/>
              <a:t>Historical times</a:t>
            </a:r>
          </a:p>
          <a:p>
            <a:pPr lvl="1"/>
            <a:r>
              <a:rPr lang="en-US" dirty="0"/>
              <a:t>Predetermined data</a:t>
            </a:r>
          </a:p>
          <a:p>
            <a:pPr lvl="1"/>
            <a:r>
              <a:rPr lang="en-US" dirty="0"/>
              <a:t>Work sampling</a:t>
            </a:r>
          </a:p>
        </p:txBody>
      </p:sp>
    </p:spTree>
    <p:extLst>
      <p:ext uri="{BB962C8B-B14F-4D97-AF65-F5344CB8AC3E}">
        <p14:creationId xmlns:p14="http://schemas.microsoft.com/office/powerpoint/2010/main" val="3573914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Measurement Techniques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b="1" dirty="0"/>
              <a:t>Stopwatch Time Study</a:t>
            </a:r>
          </a:p>
          <a:p>
            <a:pPr lvl="1"/>
            <a:r>
              <a:rPr lang="en-US" sz="2000" dirty="0"/>
              <a:t>Used to develop a time standard based on observations of one worker taken over a number of cycles.</a:t>
            </a:r>
          </a:p>
          <a:p>
            <a:r>
              <a:rPr lang="en-US" b="1" dirty="0"/>
              <a:t>Standard Elemental Times</a:t>
            </a:r>
          </a:p>
          <a:p>
            <a:pPr lvl="1"/>
            <a:r>
              <a:rPr lang="en-US" sz="2000" dirty="0"/>
              <a:t>Derived from a firm’s own historical time study data.</a:t>
            </a:r>
            <a:endParaRPr lang="en-US" dirty="0"/>
          </a:p>
          <a:p>
            <a:r>
              <a:rPr lang="en-US" b="1" dirty="0"/>
              <a:t>Predetermined time standards</a:t>
            </a:r>
            <a:r>
              <a:rPr lang="en-US" dirty="0"/>
              <a:t> </a:t>
            </a:r>
          </a:p>
          <a:p>
            <a:pPr lvl="1"/>
            <a:r>
              <a:rPr lang="en-US" sz="2000" dirty="0"/>
              <a:t>Involve the use of published data on standard elemental times.</a:t>
            </a:r>
          </a:p>
          <a:p>
            <a:r>
              <a:rPr lang="en-US" b="1" dirty="0"/>
              <a:t>Work sampling</a:t>
            </a:r>
            <a:r>
              <a:rPr lang="en-US" dirty="0"/>
              <a:t> </a:t>
            </a:r>
          </a:p>
          <a:p>
            <a:pPr lvl="1"/>
            <a:r>
              <a:rPr lang="en-US" sz="2000" dirty="0"/>
              <a:t>A technique for estimating the proportion of time that a worker or machine spends on various activities and idle time.</a:t>
            </a:r>
          </a:p>
        </p:txBody>
      </p:sp>
    </p:spTree>
    <p:extLst>
      <p:ext uri="{BB962C8B-B14F-4D97-AF65-F5344CB8AC3E}">
        <p14:creationId xmlns:p14="http://schemas.microsoft.com/office/powerpoint/2010/main" val="582617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Job Design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300"/>
              </a:spcBef>
              <a:spcAft>
                <a:spcPts val="300"/>
              </a:spcAft>
            </a:pPr>
            <a:r>
              <a:rPr lang="en-US" sz="2000" b="1" dirty="0"/>
              <a:t>Job design</a:t>
            </a:r>
          </a:p>
          <a:p>
            <a:pPr lvl="1">
              <a:spcBef>
                <a:spcPts val="300"/>
              </a:spcBef>
              <a:spcAft>
                <a:spcPts val="300"/>
              </a:spcAft>
            </a:pPr>
            <a:r>
              <a:rPr lang="en-US" sz="2000" dirty="0"/>
              <a:t>The act of specifying the contents and methods of jobs</a:t>
            </a:r>
          </a:p>
          <a:p>
            <a:pPr lvl="2">
              <a:spcBef>
                <a:spcPts val="300"/>
              </a:spcBef>
              <a:spcAft>
                <a:spcPts val="300"/>
              </a:spcAft>
            </a:pPr>
            <a:r>
              <a:rPr lang="en-US" sz="1800" dirty="0"/>
              <a:t>What will be done in a job</a:t>
            </a:r>
          </a:p>
          <a:p>
            <a:pPr lvl="2">
              <a:spcBef>
                <a:spcPts val="300"/>
              </a:spcBef>
              <a:spcAft>
                <a:spcPts val="300"/>
              </a:spcAft>
            </a:pPr>
            <a:r>
              <a:rPr lang="en-US" sz="1800" dirty="0"/>
              <a:t>Who will do the job</a:t>
            </a:r>
          </a:p>
          <a:p>
            <a:pPr lvl="2">
              <a:spcBef>
                <a:spcPts val="300"/>
              </a:spcBef>
              <a:spcAft>
                <a:spcPts val="300"/>
              </a:spcAft>
            </a:pPr>
            <a:r>
              <a:rPr lang="en-US" sz="1800" dirty="0"/>
              <a:t>How the job will be done</a:t>
            </a:r>
          </a:p>
          <a:p>
            <a:pPr lvl="2">
              <a:spcBef>
                <a:spcPts val="300"/>
              </a:spcBef>
              <a:spcAft>
                <a:spcPts val="300"/>
              </a:spcAft>
            </a:pPr>
            <a:r>
              <a:rPr lang="en-US" sz="1800" dirty="0"/>
              <a:t>Where the job will be done</a:t>
            </a:r>
            <a:endParaRPr lang="en-US" dirty="0"/>
          </a:p>
          <a:p>
            <a:pPr lvl="1">
              <a:spcBef>
                <a:spcPts val="300"/>
              </a:spcBef>
              <a:spcAft>
                <a:spcPts val="300"/>
              </a:spcAft>
            </a:pPr>
            <a:r>
              <a:rPr lang="en-US" sz="2000" dirty="0"/>
              <a:t>Importance</a:t>
            </a:r>
          </a:p>
          <a:p>
            <a:pPr lvl="2">
              <a:spcBef>
                <a:spcPts val="300"/>
              </a:spcBef>
              <a:spcAft>
                <a:spcPts val="300"/>
              </a:spcAft>
            </a:pPr>
            <a:r>
              <a:rPr lang="en-US" sz="1800" dirty="0"/>
              <a:t>Organizations are dependent on human efforts to accomplish their goals</a:t>
            </a:r>
          </a:p>
          <a:p>
            <a:pPr lvl="2">
              <a:spcBef>
                <a:spcPts val="300"/>
              </a:spcBef>
              <a:spcAft>
                <a:spcPts val="300"/>
              </a:spcAft>
            </a:pPr>
            <a:r>
              <a:rPr lang="en-US" sz="1800" dirty="0"/>
              <a:t>Many job design topics are relevant to continuous and productivity improvement</a:t>
            </a:r>
          </a:p>
          <a:p>
            <a:pPr lvl="1">
              <a:spcBef>
                <a:spcPts val="300"/>
              </a:spcBef>
              <a:spcAft>
                <a:spcPts val="300"/>
              </a:spcAft>
            </a:pPr>
            <a:r>
              <a:rPr lang="en-US" sz="2000" dirty="0"/>
              <a:t>Objectives</a:t>
            </a:r>
          </a:p>
          <a:p>
            <a:pPr lvl="2">
              <a:spcBef>
                <a:spcPts val="300"/>
              </a:spcBef>
              <a:spcAft>
                <a:spcPts val="300"/>
              </a:spcAft>
            </a:pPr>
            <a:r>
              <a:rPr lang="en-US" sz="1800" dirty="0"/>
              <a:t>Productivity</a:t>
            </a:r>
          </a:p>
          <a:p>
            <a:pPr lvl="2">
              <a:spcBef>
                <a:spcPts val="300"/>
              </a:spcBef>
              <a:spcAft>
                <a:spcPts val="300"/>
              </a:spcAft>
            </a:pPr>
            <a:r>
              <a:rPr lang="en-US" sz="1800" dirty="0"/>
              <a:t>Safety</a:t>
            </a:r>
          </a:p>
          <a:p>
            <a:pPr lvl="2">
              <a:spcBef>
                <a:spcPts val="300"/>
              </a:spcBef>
              <a:spcAft>
                <a:spcPts val="300"/>
              </a:spcAft>
            </a:pPr>
            <a:r>
              <a:rPr lang="en-US" sz="1800" dirty="0"/>
              <a:t>Quality of work life</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Stopwatch Time Study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sz="2200" dirty="0"/>
              <a:t>Used to develop a time standard based on observations of one worker taken over a number of cycles.</a:t>
            </a:r>
          </a:p>
          <a:p>
            <a:r>
              <a:rPr lang="en-US" sz="2200" dirty="0"/>
              <a:t>Basic steps in a time study:</a:t>
            </a:r>
          </a:p>
          <a:p>
            <a:pPr marL="457200" lvl="1" indent="-457200">
              <a:buFontTx/>
              <a:buAutoNum type="arabicPeriod"/>
            </a:pPr>
            <a:r>
              <a:rPr lang="en-US" sz="2200" dirty="0"/>
              <a:t>Define the task to be studied and inform the worker who will be studied</a:t>
            </a:r>
          </a:p>
          <a:p>
            <a:pPr marL="457200" lvl="1" indent="-457200">
              <a:buFontTx/>
              <a:buAutoNum type="arabicPeriod"/>
            </a:pPr>
            <a:r>
              <a:rPr lang="en-US" sz="2200" dirty="0"/>
              <a:t>Determine the number of cycles to observe</a:t>
            </a:r>
          </a:p>
          <a:p>
            <a:pPr marL="457200" lvl="1" indent="-457200">
              <a:buFontTx/>
              <a:buAutoNum type="arabicPeriod"/>
            </a:pPr>
            <a:r>
              <a:rPr lang="en-US" sz="2200" dirty="0"/>
              <a:t>Time the job, and rate the worker’s performance</a:t>
            </a:r>
          </a:p>
          <a:p>
            <a:pPr marL="457200" lvl="1" indent="-457200">
              <a:buFontTx/>
              <a:buAutoNum type="arabicPeriod"/>
            </a:pPr>
            <a:r>
              <a:rPr lang="en-US" sz="2200" dirty="0"/>
              <a:t>Compute the standard time</a:t>
            </a:r>
          </a:p>
        </p:txBody>
      </p:sp>
    </p:spTree>
    <p:extLst>
      <p:ext uri="{BB962C8B-B14F-4D97-AF65-F5344CB8AC3E}">
        <p14:creationId xmlns:p14="http://schemas.microsoft.com/office/powerpoint/2010/main" val="912119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Number of Cycles to Observe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10"/>
            <a:ext cx="8458200" cy="1886724"/>
          </a:xfrm>
        </p:spPr>
        <p:txBody>
          <a:bodyPr/>
          <a:lstStyle/>
          <a:p>
            <a:r>
              <a:rPr lang="en-US" sz="1800" b="1" dirty="0"/>
              <a:t>The number of observations to collect is a function of</a:t>
            </a:r>
          </a:p>
          <a:p>
            <a:pPr lvl="1"/>
            <a:r>
              <a:rPr lang="en-US" sz="1800" dirty="0"/>
              <a:t>Variability of the observed times</a:t>
            </a:r>
          </a:p>
          <a:p>
            <a:pPr lvl="1"/>
            <a:r>
              <a:rPr lang="en-US" sz="1800" dirty="0"/>
              <a:t>The desired level of accuracy</a:t>
            </a:r>
          </a:p>
          <a:p>
            <a:pPr lvl="1"/>
            <a:r>
              <a:rPr lang="en-US" sz="1800" dirty="0"/>
              <a:t>Desired level of confidence for the estimated job time</a:t>
            </a:r>
          </a:p>
        </p:txBody>
      </p:sp>
      <p:graphicFrame>
        <p:nvGraphicFramePr>
          <p:cNvPr id="5" name="Object 4"/>
          <p:cNvGraphicFramePr>
            <a:graphicFrameLocks noChangeAspect="1"/>
          </p:cNvGraphicFramePr>
          <p:nvPr>
            <p:extLst>
              <p:ext uri="{D42A27DB-BD31-4B8C-83A1-F6EECF244321}">
                <p14:modId xmlns:p14="http://schemas.microsoft.com/office/powerpoint/2010/main" val="1497878714"/>
              </p:ext>
            </p:extLst>
          </p:nvPr>
        </p:nvGraphicFramePr>
        <p:xfrm>
          <a:off x="1341832" y="3195333"/>
          <a:ext cx="5219700" cy="2768600"/>
        </p:xfrm>
        <a:graphic>
          <a:graphicData uri="http://schemas.openxmlformats.org/presentationml/2006/ole">
            <mc:AlternateContent xmlns:mc="http://schemas.openxmlformats.org/markup-compatibility/2006">
              <mc:Choice xmlns:v="urn:schemas-microsoft-com:vml" Requires="v">
                <p:oleObj spid="_x0000_s13389" name="Equation" r:id="rId3" imgW="5219640" imgH="2768400" progId="Equation.DSMT4">
                  <p:embed/>
                </p:oleObj>
              </mc:Choice>
              <mc:Fallback>
                <p:oleObj name="Equation" r:id="rId3" imgW="5219640" imgH="2768400" progId="Equation.DSMT4">
                  <p:embed/>
                  <p:pic>
                    <p:nvPicPr>
                      <p:cNvPr id="0" name="Object 2"/>
                      <p:cNvPicPr>
                        <a:picLocks noChangeAspect="1" noChangeArrowheads="1"/>
                      </p:cNvPicPr>
                      <p:nvPr/>
                    </p:nvPicPr>
                    <p:blipFill>
                      <a:blip r:embed="rId4"/>
                      <a:srcRect/>
                      <a:stretch>
                        <a:fillRect/>
                      </a:stretch>
                    </p:blipFill>
                    <p:spPr bwMode="auto">
                      <a:xfrm>
                        <a:off x="1341832" y="3195333"/>
                        <a:ext cx="5219700" cy="2768600"/>
                      </a:xfrm>
                      <a:prstGeom prst="rect">
                        <a:avLst/>
                      </a:prstGeom>
                      <a:solidFill>
                        <a:srgbClr val="DDD9C3"/>
                      </a:solidFill>
                      <a:ln>
                        <a:noFill/>
                      </a:ln>
                    </p:spPr>
                  </p:pic>
                </p:oleObj>
              </mc:Fallback>
            </mc:AlternateContent>
          </a:graphicData>
        </a:graphic>
      </p:graphicFrame>
    </p:spTree>
    <p:extLst>
      <p:ext uri="{BB962C8B-B14F-4D97-AF65-F5344CB8AC3E}">
        <p14:creationId xmlns:p14="http://schemas.microsoft.com/office/powerpoint/2010/main" val="40071048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Observed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graphicFrame>
        <p:nvGraphicFramePr>
          <p:cNvPr id="7" name="Object 3"/>
          <p:cNvGraphicFramePr>
            <a:graphicFrameLocks noGrp="1" noChangeAspect="1"/>
          </p:cNvGraphicFramePr>
          <p:nvPr>
            <p:extLst>
              <p:ext uri="{D42A27DB-BD31-4B8C-83A1-F6EECF244321}">
                <p14:modId xmlns:p14="http://schemas.microsoft.com/office/powerpoint/2010/main" val="3572225558"/>
              </p:ext>
            </p:extLst>
          </p:nvPr>
        </p:nvGraphicFramePr>
        <p:xfrm>
          <a:off x="1288774" y="1450986"/>
          <a:ext cx="5611368" cy="3573907"/>
        </p:xfrm>
        <a:graphic>
          <a:graphicData uri="http://schemas.openxmlformats.org/presentationml/2006/ole">
            <mc:AlternateContent xmlns:mc="http://schemas.openxmlformats.org/markup-compatibility/2006">
              <mc:Choice xmlns:v="urn:schemas-microsoft-com:vml" Requires="v">
                <p:oleObj spid="_x0000_s14410" name="Equation" r:id="rId3" imgW="2133600" imgH="1358900" progId="Equation.3">
                  <p:embed/>
                </p:oleObj>
              </mc:Choice>
              <mc:Fallback>
                <p:oleObj name="Equation" r:id="rId3" imgW="2133600" imgH="1358900" progId="Equation.3">
                  <p:embed/>
                  <p:pic>
                    <p:nvPicPr>
                      <p:cNvPr id="0" name="Content Placeholder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8774" y="1450986"/>
                        <a:ext cx="5611368" cy="3573907"/>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74529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Normal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4067285831"/>
              </p:ext>
            </p:extLst>
          </p:nvPr>
        </p:nvGraphicFramePr>
        <p:xfrm>
          <a:off x="679194" y="1692640"/>
          <a:ext cx="4841367" cy="2586990"/>
        </p:xfrm>
        <a:graphic>
          <a:graphicData uri="http://schemas.openxmlformats.org/presentationml/2006/ole">
            <mc:AlternateContent xmlns:mc="http://schemas.openxmlformats.org/markup-compatibility/2006">
              <mc:Choice xmlns:v="urn:schemas-microsoft-com:vml" Requires="v">
                <p:oleObj spid="_x0000_s15433" name="Equation" r:id="rId3" imgW="1663700" imgH="889000" progId="Equation.3">
                  <p:embed/>
                </p:oleObj>
              </mc:Choice>
              <mc:Fallback>
                <p:oleObj name="Equation" r:id="rId3" imgW="1663700" imgH="889000"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194" y="1692640"/>
                        <a:ext cx="4841367" cy="258699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1693122" y="4531659"/>
            <a:ext cx="6856186" cy="678611"/>
          </a:xfrm>
        </p:spPr>
        <p:txBody>
          <a:bodyPr/>
          <a:lstStyle/>
          <a:p>
            <a:r>
              <a:rPr lang="en-US" sz="1800" dirty="0"/>
              <a:t>Assumes that a single performance rating has been made for the entire job </a:t>
            </a:r>
          </a:p>
        </p:txBody>
      </p:sp>
    </p:spTree>
    <p:extLst>
      <p:ext uri="{BB962C8B-B14F-4D97-AF65-F5344CB8AC3E}">
        <p14:creationId xmlns:p14="http://schemas.microsoft.com/office/powerpoint/2010/main" val="3906647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Normal Time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graphicFrame>
        <p:nvGraphicFramePr>
          <p:cNvPr id="6" name="Object 3"/>
          <p:cNvGraphicFramePr>
            <a:graphicFrameLocks noGrp="1" noChangeAspect="1"/>
          </p:cNvGraphicFramePr>
          <p:nvPr>
            <p:extLst>
              <p:ext uri="{D42A27DB-BD31-4B8C-83A1-F6EECF244321}">
                <p14:modId xmlns:p14="http://schemas.microsoft.com/office/powerpoint/2010/main" val="1980988441"/>
              </p:ext>
            </p:extLst>
          </p:nvPr>
        </p:nvGraphicFramePr>
        <p:xfrm>
          <a:off x="548640" y="1409666"/>
          <a:ext cx="5067300" cy="2413000"/>
        </p:xfrm>
        <a:graphic>
          <a:graphicData uri="http://schemas.openxmlformats.org/presentationml/2006/ole">
            <mc:AlternateContent xmlns:mc="http://schemas.openxmlformats.org/markup-compatibility/2006">
              <mc:Choice xmlns:v="urn:schemas-microsoft-com:vml" Requires="v">
                <p:oleObj spid="_x0000_s16456" name="Equation" r:id="rId3" imgW="5067000" imgH="2412720" progId="Equation.DSMT4">
                  <p:embed/>
                </p:oleObj>
              </mc:Choice>
              <mc:Fallback>
                <p:oleObj name="Equation" r:id="rId3" imgW="5067000" imgH="2412720" progId="Equation.DSMT4">
                  <p:embed/>
                  <p:pic>
                    <p:nvPicPr>
                      <p:cNvPr id="0" name="Content Placeholder 3"/>
                      <p:cNvPicPr>
                        <a:picLocks noGrp="1" noChangeAspect="1" noChangeArrowheads="1"/>
                      </p:cNvPicPr>
                      <p:nvPr/>
                    </p:nvPicPr>
                    <p:blipFill>
                      <a:blip r:embed="rId4"/>
                      <a:srcRect/>
                      <a:stretch>
                        <a:fillRect/>
                      </a:stretch>
                    </p:blipFill>
                    <p:spPr bwMode="auto">
                      <a:xfrm>
                        <a:off x="548640" y="1409666"/>
                        <a:ext cx="5067300" cy="24130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1426817" y="4225585"/>
            <a:ext cx="7175500" cy="678611"/>
          </a:xfrm>
        </p:spPr>
        <p:txBody>
          <a:bodyPr/>
          <a:lstStyle/>
          <a:p>
            <a:r>
              <a:rPr lang="en-US" sz="1800" dirty="0"/>
              <a:t>Assumes that performance ratings are made on an element-by-element basis </a:t>
            </a:r>
          </a:p>
        </p:txBody>
      </p:sp>
    </p:spTree>
    <p:extLst>
      <p:ext uri="{BB962C8B-B14F-4D97-AF65-F5344CB8AC3E}">
        <p14:creationId xmlns:p14="http://schemas.microsoft.com/office/powerpoint/2010/main" val="2462883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Standard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graphicFrame>
        <p:nvGraphicFramePr>
          <p:cNvPr id="7" name="Object 3"/>
          <p:cNvGraphicFramePr>
            <a:graphicFrameLocks noGrp="1" noChangeAspect="1"/>
          </p:cNvGraphicFramePr>
          <p:nvPr>
            <p:extLst>
              <p:ext uri="{D42A27DB-BD31-4B8C-83A1-F6EECF244321}">
                <p14:modId xmlns:p14="http://schemas.microsoft.com/office/powerpoint/2010/main" val="2807963707"/>
              </p:ext>
            </p:extLst>
          </p:nvPr>
        </p:nvGraphicFramePr>
        <p:xfrm>
          <a:off x="533400" y="1676400"/>
          <a:ext cx="7620000" cy="3452813"/>
        </p:xfrm>
        <a:graphic>
          <a:graphicData uri="http://schemas.openxmlformats.org/presentationml/2006/ole">
            <mc:AlternateContent xmlns:mc="http://schemas.openxmlformats.org/markup-compatibility/2006">
              <mc:Choice xmlns:v="urn:schemas-microsoft-com:vml" Requires="v">
                <p:oleObj spid="_x0000_s17478" name="Equation" r:id="rId3" imgW="3924300" imgH="1778000" progId="Equation.3">
                  <p:embed/>
                </p:oleObj>
              </mc:Choice>
              <mc:Fallback>
                <p:oleObj name="Equation" r:id="rId3" imgW="3924300" imgH="1778000" progId="Equation.3">
                  <p:embed/>
                  <p:pic>
                    <p:nvPicPr>
                      <p:cNvPr id="0" name="Content Placeholder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76400"/>
                        <a:ext cx="7620000" cy="3452813"/>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2444924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Historical Times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ct val="50000"/>
              </a:spcBef>
            </a:pPr>
            <a:r>
              <a:rPr lang="en-US" b="1" i="1" dirty="0"/>
              <a:t>Standard Elemental Times</a:t>
            </a:r>
            <a:r>
              <a:rPr lang="en-US" dirty="0"/>
              <a:t> are derived from a firm’s own historical time study data.</a:t>
            </a:r>
          </a:p>
          <a:p>
            <a:pPr lvl="1">
              <a:spcBef>
                <a:spcPct val="50000"/>
              </a:spcBef>
            </a:pPr>
            <a:r>
              <a:rPr lang="en-US" dirty="0"/>
              <a:t>Over time, a file of accumulated elemental times that are common to many jobs will be collected.</a:t>
            </a:r>
          </a:p>
          <a:p>
            <a:pPr lvl="1">
              <a:spcBef>
                <a:spcPct val="50000"/>
              </a:spcBef>
            </a:pPr>
            <a:r>
              <a:rPr lang="en-US" dirty="0"/>
              <a:t>In time, these standard elemental times can be retrieved from the file, eliminating the need to go through a new time study to acquire them.</a:t>
            </a:r>
          </a:p>
        </p:txBody>
      </p:sp>
    </p:spTree>
    <p:extLst>
      <p:ext uri="{BB962C8B-B14F-4D97-AF65-F5344CB8AC3E}">
        <p14:creationId xmlns:p14="http://schemas.microsoft.com/office/powerpoint/2010/main" val="937165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Predetermined Time Standards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ct val="50000"/>
              </a:spcBef>
            </a:pPr>
            <a:r>
              <a:rPr lang="en-US" sz="2200" b="1" dirty="0"/>
              <a:t>Predetermined time standards involve the use of published data on standard elemental times.</a:t>
            </a:r>
          </a:p>
          <a:p>
            <a:pPr marL="342900" lvl="2" indent="-342900">
              <a:spcBef>
                <a:spcPct val="50000"/>
              </a:spcBef>
            </a:pPr>
            <a:r>
              <a:rPr lang="en-US" sz="2200" dirty="0"/>
              <a:t>Developed in the 1940s by the Methods Engineering Council.</a:t>
            </a:r>
          </a:p>
          <a:p>
            <a:pPr marL="342900" lvl="2" indent="-342900">
              <a:spcBef>
                <a:spcPct val="50000"/>
              </a:spcBef>
            </a:pPr>
            <a:r>
              <a:rPr lang="en-US" sz="2200" dirty="0"/>
              <a:t>The MTM (methods-time-measurement) tables are based on extensive research of basic elemental motions and times.</a:t>
            </a:r>
          </a:p>
          <a:p>
            <a:pPr marL="342900" lvl="2" indent="-342900">
              <a:spcBef>
                <a:spcPct val="50000"/>
              </a:spcBef>
            </a:pPr>
            <a:r>
              <a:rPr lang="en-US" sz="2200" dirty="0"/>
              <a:t>To use this approach, the analyst must divide the job into its basic elements (reach, move, turn, etc.) measure the distances involved, and rate the difficulty of the element, and then refer to the appropriate table of data to obtain the time for that element</a:t>
            </a:r>
          </a:p>
        </p:txBody>
      </p:sp>
    </p:spTree>
    <p:extLst>
      <p:ext uri="{BB962C8B-B14F-4D97-AF65-F5344CB8AC3E}">
        <p14:creationId xmlns:p14="http://schemas.microsoft.com/office/powerpoint/2010/main" val="32961752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Sampling</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ct val="50000"/>
              </a:spcBef>
              <a:defRPr/>
            </a:pPr>
            <a:r>
              <a:rPr lang="en-US" b="1" dirty="0"/>
              <a:t>Work sampling is a technique for estimating the proportion of time that a worker or machine spends on various activities and the idle time.</a:t>
            </a:r>
          </a:p>
          <a:p>
            <a:pPr marL="342900" lvl="1">
              <a:spcBef>
                <a:spcPct val="50000"/>
              </a:spcBef>
              <a:defRPr/>
            </a:pPr>
            <a:r>
              <a:rPr lang="en-US" dirty="0"/>
              <a:t>Work sampling does not require timing an activity or involve continuous observation of the activity</a:t>
            </a:r>
          </a:p>
          <a:p>
            <a:pPr marL="342900" lvl="1">
              <a:spcBef>
                <a:spcPct val="50000"/>
              </a:spcBef>
              <a:defRPr/>
            </a:pPr>
            <a:r>
              <a:rPr lang="en-US" dirty="0"/>
              <a:t>Uses:</a:t>
            </a:r>
          </a:p>
          <a:p>
            <a:pPr marL="798513" lvl="2" indent="-450850">
              <a:spcBef>
                <a:spcPct val="50000"/>
              </a:spcBef>
              <a:buFontTx/>
              <a:buAutoNum type="arabicPeriod"/>
              <a:defRPr/>
            </a:pPr>
            <a:r>
              <a:rPr lang="en-US" dirty="0"/>
              <a:t>Ratio-delay studies which concern the percentage of a worker’s time that involves unavoidable delays or the proportion of time a machine is idle.</a:t>
            </a:r>
          </a:p>
          <a:p>
            <a:pPr marL="798513" lvl="2" indent="-450850">
              <a:spcBef>
                <a:spcPct val="50000"/>
              </a:spcBef>
              <a:buFontTx/>
              <a:buAutoNum type="arabicPeriod"/>
              <a:defRPr/>
            </a:pPr>
            <a:r>
              <a:rPr lang="en-US" dirty="0"/>
              <a:t>Analysis of non-repetitive jobs.</a:t>
            </a:r>
            <a:endParaRPr lang="en-US" sz="3200" dirty="0"/>
          </a:p>
        </p:txBody>
      </p:sp>
    </p:spTree>
    <p:extLst>
      <p:ext uri="{BB962C8B-B14F-4D97-AF65-F5344CB8AC3E}">
        <p14:creationId xmlns:p14="http://schemas.microsoft.com/office/powerpoint/2010/main" val="1418736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Sampling (cont.)</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7.11</a:t>
            </a:r>
          </a:p>
        </p:txBody>
      </p:sp>
      <p:graphicFrame>
        <p:nvGraphicFramePr>
          <p:cNvPr id="7" name="Object 3"/>
          <p:cNvGraphicFramePr>
            <a:graphicFrameLocks noChangeAspect="1"/>
          </p:cNvGraphicFramePr>
          <p:nvPr>
            <p:extLst>
              <p:ext uri="{D42A27DB-BD31-4B8C-83A1-F6EECF244321}">
                <p14:modId xmlns:p14="http://schemas.microsoft.com/office/powerpoint/2010/main" val="1677700387"/>
              </p:ext>
            </p:extLst>
          </p:nvPr>
        </p:nvGraphicFramePr>
        <p:xfrm>
          <a:off x="457200" y="1424440"/>
          <a:ext cx="7200900" cy="1663700"/>
        </p:xfrm>
        <a:graphic>
          <a:graphicData uri="http://schemas.openxmlformats.org/presentationml/2006/ole">
            <mc:AlternateContent xmlns:mc="http://schemas.openxmlformats.org/markup-compatibility/2006">
              <mc:Choice xmlns:v="urn:schemas-microsoft-com:vml" Requires="v">
                <p:oleObj spid="_x0000_s18560" name="Equation" r:id="rId3" imgW="7200720" imgH="1663560" progId="Equation.DSMT4">
                  <p:embed/>
                </p:oleObj>
              </mc:Choice>
              <mc:Fallback>
                <p:oleObj name="Equation" r:id="rId3" imgW="7200720" imgH="1663560" progId="Equation.DSMT4">
                  <p:embed/>
                  <p:pic>
                    <p:nvPicPr>
                      <p:cNvPr id="0" name="Object 3"/>
                      <p:cNvPicPr>
                        <a:picLocks noChangeAspect="1" noChangeArrowheads="1"/>
                      </p:cNvPicPr>
                      <p:nvPr/>
                    </p:nvPicPr>
                    <p:blipFill>
                      <a:blip r:embed="rId4"/>
                      <a:srcRect/>
                      <a:stretch>
                        <a:fillRect/>
                      </a:stretch>
                    </p:blipFill>
                    <p:spPr bwMode="auto">
                      <a:xfrm>
                        <a:off x="457200" y="1424440"/>
                        <a:ext cx="7200900" cy="16637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4"/>
          <p:cNvGraphicFramePr>
            <a:graphicFrameLocks noChangeAspect="1"/>
          </p:cNvGraphicFramePr>
          <p:nvPr>
            <p:extLst>
              <p:ext uri="{D42A27DB-BD31-4B8C-83A1-F6EECF244321}">
                <p14:modId xmlns:p14="http://schemas.microsoft.com/office/powerpoint/2010/main" val="3086832645"/>
              </p:ext>
            </p:extLst>
          </p:nvPr>
        </p:nvGraphicFramePr>
        <p:xfrm>
          <a:off x="457200" y="3634240"/>
          <a:ext cx="2819400" cy="1144587"/>
        </p:xfrm>
        <a:graphic>
          <a:graphicData uri="http://schemas.openxmlformats.org/presentationml/2006/ole">
            <mc:AlternateContent xmlns:mc="http://schemas.openxmlformats.org/markup-compatibility/2006">
              <mc:Choice xmlns:v="urn:schemas-microsoft-com:vml" Requires="v">
                <p:oleObj spid="_x0000_s18561" name="Equation" r:id="rId5" imgW="1689100" imgH="685800" progId="Equation.3">
                  <p:embed/>
                </p:oleObj>
              </mc:Choice>
              <mc:Fallback>
                <p:oleObj name="Equation" r:id="rId5" imgW="1689100" imgH="6858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634240"/>
                        <a:ext cx="2819400" cy="1144587"/>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4668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Efficiency vs. Behavioral Job Design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Efficiency School</a:t>
            </a:r>
          </a:p>
          <a:p>
            <a:pPr lvl="1"/>
            <a:r>
              <a:rPr lang="en-US" dirty="0"/>
              <a:t>Emphasizes a systematic, logical approach to job design</a:t>
            </a:r>
          </a:p>
          <a:p>
            <a:pPr lvl="1"/>
            <a:r>
              <a:rPr lang="en-US" dirty="0"/>
              <a:t>A refinement of Frederick Winslow Taylor’s scientific management concepts</a:t>
            </a:r>
          </a:p>
          <a:p>
            <a:r>
              <a:rPr lang="en-US" b="1" dirty="0"/>
              <a:t>Behavioral School</a:t>
            </a:r>
          </a:p>
          <a:p>
            <a:pPr lvl="1"/>
            <a:r>
              <a:rPr lang="en-US" dirty="0"/>
              <a:t>Emphasizes satisfaction of needs and wants of employees</a:t>
            </a:r>
          </a:p>
          <a:p>
            <a:pPr marL="1588" lvl="1" indent="0">
              <a:buNone/>
            </a:pPr>
            <a:r>
              <a:rPr lang="en-US" b="1" dirty="0"/>
              <a:t>Specialization is a primary issue of disagreement between the efficiency and behavioral approaches</a:t>
            </a:r>
          </a:p>
        </p:txBody>
      </p:sp>
    </p:spTree>
    <p:extLst>
      <p:ext uri="{BB962C8B-B14F-4D97-AF65-F5344CB8AC3E}">
        <p14:creationId xmlns:p14="http://schemas.microsoft.com/office/powerpoint/2010/main" val="750033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Work Sampling vs. Stopwatch Time Studies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7.12</a:t>
            </a:r>
          </a:p>
        </p:txBody>
      </p:sp>
      <p:graphicFrame>
        <p:nvGraphicFramePr>
          <p:cNvPr id="8" name="Table 3"/>
          <p:cNvGraphicFramePr>
            <a:graphicFrameLocks noGrp="1"/>
          </p:cNvGraphicFramePr>
          <p:nvPr>
            <p:extLst>
              <p:ext uri="{D42A27DB-BD31-4B8C-83A1-F6EECF244321}">
                <p14:modId xmlns:p14="http://schemas.microsoft.com/office/powerpoint/2010/main" val="1735244131"/>
              </p:ext>
            </p:extLst>
          </p:nvPr>
        </p:nvGraphicFramePr>
        <p:xfrm>
          <a:off x="533400" y="1524000"/>
          <a:ext cx="7848600" cy="4551680"/>
        </p:xfrm>
        <a:graphic>
          <a:graphicData uri="http://schemas.openxmlformats.org/drawingml/2006/table">
            <a:tbl>
              <a:tblPr firstRow="1" bandRow="1">
                <a:tableStyleId>{5C22544A-7EE6-4342-B048-85BDC9FD1C3A}</a:tableStyleId>
              </a:tblPr>
              <a:tblGrid>
                <a:gridCol w="7848600">
                  <a:extLst>
                    <a:ext uri="{9D8B030D-6E8A-4147-A177-3AD203B41FA5}">
                      <a16:colId xmlns:a16="http://schemas.microsoft.com/office/drawing/2014/main" val="20000"/>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600" dirty="0">
                          <a:solidFill>
                            <a:schemeClr val="tx1"/>
                          </a:solidFill>
                        </a:rPr>
                        <a:t>Advantages </a:t>
                      </a:r>
                      <a:r>
                        <a:rPr lang="en-US" sz="1600" i="0" dirty="0">
                          <a:solidFill>
                            <a:schemeClr val="tx1"/>
                          </a:solidFill>
                        </a:rPr>
                        <a:t>of Work Sampling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6E3D2"/>
                    </a:solidFill>
                  </a:tcPr>
                </a:tc>
                <a:extLst>
                  <a:ext uri="{0D108BD9-81ED-4DB2-BD59-A6C34878D82A}">
                    <a16:rowId xmlns:a16="http://schemas.microsoft.com/office/drawing/2014/main" val="542305634"/>
                  </a:ext>
                </a:extLst>
              </a:tr>
              <a:tr h="370840">
                <a:tc>
                  <a:txBody>
                    <a:bodyPr/>
                    <a:lstStyle/>
                    <a:p>
                      <a:pPr marL="342900" indent="-342900">
                        <a:buFont typeface="+mj-lt"/>
                        <a:buAutoNum type="arabicPeriod"/>
                      </a:pPr>
                      <a:r>
                        <a:rPr lang="en-US" sz="1400" dirty="0"/>
                        <a:t>Observations</a:t>
                      </a:r>
                      <a:r>
                        <a:rPr lang="en-US" sz="1400" baseline="0" dirty="0"/>
                        <a:t> are spread out over a period of time, making results less susceptible to short-term fluctuations</a:t>
                      </a:r>
                    </a:p>
                    <a:p>
                      <a:pPr marL="342900" indent="-342900">
                        <a:buFont typeface="+mj-lt"/>
                        <a:buAutoNum type="arabicPeriod"/>
                      </a:pPr>
                      <a:r>
                        <a:rPr lang="en-US" sz="1400" baseline="0" dirty="0"/>
                        <a:t>There is little or no disruption of work</a:t>
                      </a:r>
                    </a:p>
                    <a:p>
                      <a:pPr marL="342900" indent="-342900">
                        <a:buFont typeface="+mj-lt"/>
                        <a:buAutoNum type="arabicPeriod"/>
                      </a:pPr>
                      <a:r>
                        <a:rPr lang="en-US" sz="1400" baseline="0" dirty="0"/>
                        <a:t>Workers are less resentful</a:t>
                      </a:r>
                    </a:p>
                    <a:p>
                      <a:pPr marL="342900" indent="-342900">
                        <a:buFont typeface="+mj-lt"/>
                        <a:buAutoNum type="arabicPeriod"/>
                      </a:pPr>
                      <a:r>
                        <a:rPr lang="en-US" sz="1400" baseline="0" dirty="0"/>
                        <a:t>Studies are less costly and less time-consuming, and the skill requirements of the analyst are much less</a:t>
                      </a:r>
                    </a:p>
                    <a:p>
                      <a:pPr marL="342900" indent="-342900">
                        <a:buFont typeface="+mj-lt"/>
                        <a:buAutoNum type="arabicPeriod"/>
                      </a:pPr>
                      <a:r>
                        <a:rPr lang="en-US" sz="1400" baseline="0" dirty="0"/>
                        <a:t>Studies can be interrupted without affecting the results</a:t>
                      </a:r>
                    </a:p>
                    <a:p>
                      <a:pPr marL="342900" indent="-342900">
                        <a:buFont typeface="+mj-lt"/>
                        <a:buAutoNum type="arabicPeriod"/>
                      </a:pPr>
                      <a:r>
                        <a:rPr lang="en-US" sz="1400" baseline="0" dirty="0"/>
                        <a:t>No timing device is required</a:t>
                      </a:r>
                    </a:p>
                    <a:p>
                      <a:pPr marL="342900" indent="-342900">
                        <a:buFont typeface="+mj-lt"/>
                        <a:buAutoNum type="arabicPeriod"/>
                      </a:pPr>
                      <a:r>
                        <a:rPr lang="en-US" sz="1400" baseline="0" dirty="0"/>
                        <a:t>It is well suited for nonrepetitive tasks</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6E3D2"/>
                    </a:solidFill>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Disadvantages </a:t>
                      </a:r>
                      <a:r>
                        <a:rPr kumimoji="0" lang="en-US" sz="1600" b="1" i="0" u="none" strike="noStrike" kern="1200" cap="none" spc="0" normalizeH="0" baseline="0" noProof="0" dirty="0">
                          <a:ln>
                            <a:noFill/>
                          </a:ln>
                          <a:solidFill>
                            <a:prstClr val="black"/>
                          </a:solidFill>
                          <a:effectLst/>
                          <a:uLnTx/>
                          <a:uFillTx/>
                          <a:latin typeface="+mn-lt"/>
                          <a:ea typeface="+mn-ea"/>
                          <a:cs typeface="+mn-cs"/>
                        </a:rPr>
                        <a:t>of Work Sampling</a:t>
                      </a:r>
                      <a:endParaRPr lang="en-US" sz="1600" b="1"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6E3D2"/>
                    </a:solidFill>
                  </a:tcPr>
                </a:tc>
                <a:extLst>
                  <a:ext uri="{0D108BD9-81ED-4DB2-BD59-A6C34878D82A}">
                    <a16:rowId xmlns:a16="http://schemas.microsoft.com/office/drawing/2014/main" val="3050935783"/>
                  </a:ext>
                </a:extLst>
              </a:tr>
              <a:tr h="370840">
                <a:tc>
                  <a:txBody>
                    <a:bodyPr/>
                    <a:lstStyle/>
                    <a:p>
                      <a:pPr marL="342900" indent="-342900">
                        <a:buAutoNum type="arabicPeriod"/>
                      </a:pPr>
                      <a:r>
                        <a:rPr lang="en-US" sz="1400" dirty="0"/>
                        <a:t>There is much less detail on the elements of a job</a:t>
                      </a:r>
                    </a:p>
                    <a:p>
                      <a:pPr marL="342900" indent="-342900">
                        <a:buAutoNum type="arabicPeriod"/>
                      </a:pPr>
                      <a:r>
                        <a:rPr lang="en-US" sz="1400" dirty="0"/>
                        <a:t>Workers</a:t>
                      </a:r>
                      <a:r>
                        <a:rPr lang="en-US" sz="1400" baseline="0" dirty="0"/>
                        <a:t> may alter their work patterns when they spot the observer, thereby invalidating the results</a:t>
                      </a:r>
                    </a:p>
                    <a:p>
                      <a:pPr marL="342900" indent="-342900">
                        <a:buAutoNum type="arabicPeriod"/>
                      </a:pPr>
                      <a:r>
                        <a:rPr lang="en-US" sz="1400" baseline="0" dirty="0"/>
                        <a:t>In many cases, there is no record of the method used by the worker</a:t>
                      </a:r>
                    </a:p>
                    <a:p>
                      <a:pPr marL="342900" indent="-342900">
                        <a:buAutoNum type="arabicPeriod"/>
                      </a:pPr>
                      <a:r>
                        <a:rPr lang="en-US" sz="1400" baseline="0" dirty="0"/>
                        <a:t>Observers may fail to adhere to a random schedule of observations</a:t>
                      </a:r>
                    </a:p>
                    <a:p>
                      <a:pPr marL="342900" indent="-342900">
                        <a:buAutoNum type="arabicPeriod"/>
                      </a:pPr>
                      <a:r>
                        <a:rPr lang="en-US" sz="1400" baseline="0" dirty="0"/>
                        <a:t>It is not well suited for short, repetitive tasks</a:t>
                      </a:r>
                    </a:p>
                    <a:p>
                      <a:pPr marL="342900" indent="-342900">
                        <a:buAutoNum type="arabicPeriod"/>
                      </a:pPr>
                      <a:r>
                        <a:rPr lang="en-US" sz="1400" baseline="0" dirty="0"/>
                        <a:t>Much time may be required to move from one workplace to another and back to satisfy the randomness requirement</a:t>
                      </a:r>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895159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Job Design Success</a:t>
            </a:r>
            <a:endParaRPr lang="en-IN" dirty="0">
              <a:solidFill>
                <a:schemeClr val="tx1"/>
              </a:solidFill>
            </a:endParaRPr>
          </a:p>
        </p:txBody>
      </p:sp>
      <p:sp>
        <p:nvSpPr>
          <p:cNvPr id="5" name="Content Placeholder 2"/>
          <p:cNvSpPr>
            <a:spLocks noGrp="1"/>
          </p:cNvSpPr>
          <p:nvPr>
            <p:ph sz="quarter" idx="11"/>
          </p:nvPr>
        </p:nvSpPr>
        <p:spPr>
          <a:xfrm>
            <a:off x="342900" y="1276709"/>
            <a:ext cx="8458200" cy="4038241"/>
          </a:xfrm>
        </p:spPr>
        <p:txBody>
          <a:bodyPr/>
          <a:lstStyle/>
          <a:p>
            <a:pPr>
              <a:spcBef>
                <a:spcPct val="25000"/>
              </a:spcBef>
            </a:pPr>
            <a:r>
              <a:rPr lang="en-US" dirty="0"/>
              <a:t>Success factors:</a:t>
            </a:r>
          </a:p>
          <a:p>
            <a:pPr lvl="1">
              <a:spcBef>
                <a:spcPct val="25000"/>
              </a:spcBef>
            </a:pPr>
            <a:r>
              <a:rPr lang="en-US" dirty="0"/>
              <a:t>Carried out by personnel with appropriate training and background</a:t>
            </a:r>
          </a:p>
          <a:p>
            <a:pPr lvl="1">
              <a:spcBef>
                <a:spcPct val="25000"/>
              </a:spcBef>
            </a:pPr>
            <a:r>
              <a:rPr lang="en-US" dirty="0"/>
              <a:t>Consistent with the goals of the organization</a:t>
            </a:r>
          </a:p>
          <a:p>
            <a:pPr lvl="1">
              <a:spcBef>
                <a:spcPct val="25000"/>
              </a:spcBef>
            </a:pPr>
            <a:r>
              <a:rPr lang="en-US" dirty="0"/>
              <a:t>In written form</a:t>
            </a:r>
          </a:p>
          <a:p>
            <a:pPr lvl="1">
              <a:spcBef>
                <a:spcPct val="25000"/>
              </a:spcBef>
            </a:pPr>
            <a:r>
              <a:rPr lang="en-US" dirty="0"/>
              <a:t>Understood and agreed to by both management and employees</a:t>
            </a:r>
          </a:p>
        </p:txBody>
      </p:sp>
    </p:spTree>
    <p:extLst>
      <p:ext uri="{BB962C8B-B14F-4D97-AF65-F5344CB8AC3E}">
        <p14:creationId xmlns:p14="http://schemas.microsoft.com/office/powerpoint/2010/main" val="15676268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Strategy</a:t>
            </a:r>
            <a:endParaRPr lang="en-IN" dirty="0">
              <a:solidFill>
                <a:schemeClr val="tx1"/>
              </a:solidFill>
            </a:endParaRPr>
          </a:p>
        </p:txBody>
      </p:sp>
      <p:sp>
        <p:nvSpPr>
          <p:cNvPr id="5" name="Content Placeholder 2"/>
          <p:cNvSpPr>
            <a:spLocks noGrp="1"/>
          </p:cNvSpPr>
          <p:nvPr>
            <p:ph sz="quarter" idx="11"/>
          </p:nvPr>
        </p:nvSpPr>
        <p:spPr>
          <a:xfrm>
            <a:off x="342900" y="1276709"/>
            <a:ext cx="8458200" cy="4762141"/>
          </a:xfrm>
        </p:spPr>
        <p:txBody>
          <a:bodyPr/>
          <a:lstStyle/>
          <a:p>
            <a:r>
              <a:rPr lang="en-US" dirty="0"/>
              <a:t>It is important to make design of work systems a key element of strategy:</a:t>
            </a:r>
          </a:p>
          <a:p>
            <a:pPr lvl="1"/>
            <a:r>
              <a:rPr lang="en-US" dirty="0"/>
              <a:t>People are still at the heart of the business</a:t>
            </a:r>
          </a:p>
          <a:p>
            <a:pPr lvl="1"/>
            <a:r>
              <a:rPr lang="en-US" dirty="0"/>
              <a:t>Workers can be valuable sources of insight and creativity</a:t>
            </a:r>
          </a:p>
          <a:p>
            <a:pPr lvl="1"/>
            <a:r>
              <a:rPr lang="en-US" dirty="0"/>
              <a:t>It can be beneficial to focus on quality of work life and instilling pride and respect among workers</a:t>
            </a:r>
          </a:p>
          <a:p>
            <a:pPr lvl="1"/>
            <a:r>
              <a:rPr lang="en-US" dirty="0"/>
              <a:t>Companies are reaping gains through worker empowerment</a:t>
            </a:r>
          </a:p>
        </p:txBody>
      </p:sp>
    </p:spTree>
    <p:extLst>
      <p:ext uri="{BB962C8B-B14F-4D97-AF65-F5344CB8AC3E}">
        <p14:creationId xmlns:p14="http://schemas.microsoft.com/office/powerpoint/2010/main" val="894853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Analyzing the Job: Flow Process Charts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The flow process chart has a list of details of method, followed by five columns corresponding to the five process chart symbols. Each process is categorized, by filling in the symbol. Then a line is drawn from one process to another.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41729012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Analyzing the Job: Worker-Machine Chart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The chart shows the processes completed by a customer weighing and pricing a bulk food item. The steps include 1) customer places on scale, 2) enters product code, 3) (machine) calculates and displays total price and dispenses sticker, 4) obtains sticker and removes bag, 5) places price sticker on bag. A summary is shown for the time taken for the entire process.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1536987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Specialization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341777"/>
          </a:xfrm>
        </p:spPr>
        <p:txBody>
          <a:bodyPr/>
          <a:lstStyle/>
          <a:p>
            <a:r>
              <a:rPr lang="en-US" b="1" dirty="0"/>
              <a:t>Specialization</a:t>
            </a:r>
          </a:p>
          <a:p>
            <a:pPr lvl="1"/>
            <a:r>
              <a:rPr lang="en-US" dirty="0"/>
              <a:t>Work that concentrates on some aspect of a product or service</a:t>
            </a:r>
          </a:p>
        </p:txBody>
      </p:sp>
      <p:graphicFrame>
        <p:nvGraphicFramePr>
          <p:cNvPr id="5" name="Table 4"/>
          <p:cNvGraphicFramePr>
            <a:graphicFrameLocks noGrp="1"/>
          </p:cNvGraphicFramePr>
          <p:nvPr>
            <p:extLst>
              <p:ext uri="{D42A27DB-BD31-4B8C-83A1-F6EECF244321}">
                <p14:modId xmlns:p14="http://schemas.microsoft.com/office/powerpoint/2010/main" val="133871971"/>
              </p:ext>
            </p:extLst>
          </p:nvPr>
        </p:nvGraphicFramePr>
        <p:xfrm>
          <a:off x="914400" y="2895600"/>
          <a:ext cx="7086600" cy="3058160"/>
        </p:xfrm>
        <a:graphic>
          <a:graphicData uri="http://schemas.openxmlformats.org/drawingml/2006/table">
            <a:tbl>
              <a:tblPr firstRow="1" bandRow="1">
                <a:tableStyleId>{5C22544A-7EE6-4342-B048-85BDC9FD1C3A}</a:tableStyleId>
              </a:tblPr>
              <a:tblGrid>
                <a:gridCol w="3543300">
                  <a:extLst>
                    <a:ext uri="{9D8B030D-6E8A-4147-A177-3AD203B41FA5}">
                      <a16:colId xmlns:a16="http://schemas.microsoft.com/office/drawing/2014/main" val="20000"/>
                    </a:ext>
                  </a:extLst>
                </a:gridCol>
                <a:gridCol w="3543300">
                  <a:extLst>
                    <a:ext uri="{9D8B030D-6E8A-4147-A177-3AD203B41FA5}">
                      <a16:colId xmlns:a16="http://schemas.microsoft.com/office/drawing/2014/main" val="20001"/>
                    </a:ext>
                  </a:extLst>
                </a:gridCol>
              </a:tblGrid>
              <a:tr h="370840">
                <a:tc>
                  <a:txBody>
                    <a:bodyPr/>
                    <a:lstStyle/>
                    <a:p>
                      <a:r>
                        <a:rPr lang="en-US" dirty="0">
                          <a:solidFill>
                            <a:schemeClr val="tx1"/>
                          </a:solidFill>
                        </a:rPr>
                        <a:t>Advantages</a:t>
                      </a:r>
                    </a:p>
                  </a:txBody>
                  <a:tcPr>
                    <a:solidFill>
                      <a:srgbClr val="CBCBAF"/>
                    </a:solidFill>
                  </a:tcPr>
                </a:tc>
                <a:tc>
                  <a:txBody>
                    <a:bodyPr/>
                    <a:lstStyle/>
                    <a:p>
                      <a:endParaRPr lang="en-US" dirty="0">
                        <a:solidFill>
                          <a:schemeClr val="tx1"/>
                        </a:solidFill>
                      </a:endParaRPr>
                    </a:p>
                  </a:txBody>
                  <a:tcPr>
                    <a:solidFill>
                      <a:srgbClr val="CBCBAF"/>
                    </a:solidFill>
                  </a:tcPr>
                </a:tc>
                <a:extLst>
                  <a:ext uri="{0D108BD9-81ED-4DB2-BD59-A6C34878D82A}">
                    <a16:rowId xmlns:a16="http://schemas.microsoft.com/office/drawing/2014/main" val="10000"/>
                  </a:ext>
                </a:extLst>
              </a:tr>
              <a:tr h="370840">
                <a:tc>
                  <a:txBody>
                    <a:bodyPr/>
                    <a:lstStyle/>
                    <a:p>
                      <a:r>
                        <a:rPr lang="en-US" sz="1400" dirty="0"/>
                        <a:t>For management:</a:t>
                      </a:r>
                    </a:p>
                    <a:p>
                      <a:pPr marL="342900" indent="-342900">
                        <a:buFont typeface="+mj-lt"/>
                        <a:buAutoNum type="arabicPeriod"/>
                      </a:pPr>
                      <a:r>
                        <a:rPr lang="en-US" sz="1400" dirty="0"/>
                        <a:t>Simplifies training</a:t>
                      </a:r>
                    </a:p>
                    <a:p>
                      <a:pPr marL="342900" indent="-342900">
                        <a:buFont typeface="+mj-lt"/>
                        <a:buAutoNum type="arabicPeriod"/>
                      </a:pPr>
                      <a:r>
                        <a:rPr lang="en-US" sz="1400" dirty="0"/>
                        <a:t>High productivity</a:t>
                      </a:r>
                    </a:p>
                    <a:p>
                      <a:pPr marL="342900" indent="-342900">
                        <a:buFont typeface="+mj-lt"/>
                        <a:buAutoNum type="arabicPeriod"/>
                      </a:pPr>
                      <a:r>
                        <a:rPr lang="en-US" sz="1400" dirty="0"/>
                        <a:t>Low wage costs</a:t>
                      </a:r>
                    </a:p>
                  </a:txBody>
                  <a:tcPr>
                    <a:solidFill>
                      <a:srgbClr val="E6E3D2"/>
                    </a:solidFill>
                  </a:tcPr>
                </a:tc>
                <a:tc>
                  <a:txBody>
                    <a:bodyPr/>
                    <a:lstStyle/>
                    <a:p>
                      <a:pPr marL="342900" indent="-342900">
                        <a:buFont typeface="+mj-lt"/>
                        <a:buNone/>
                      </a:pPr>
                      <a:r>
                        <a:rPr lang="en-US" sz="1400" dirty="0"/>
                        <a:t>For employees:</a:t>
                      </a:r>
                    </a:p>
                    <a:p>
                      <a:pPr marL="342900" indent="-342900">
                        <a:buFont typeface="+mj-lt"/>
                        <a:buAutoNum type="arabicPeriod"/>
                      </a:pPr>
                      <a:r>
                        <a:rPr lang="en-US" sz="1400" dirty="0"/>
                        <a:t>Low education and skill requirements</a:t>
                      </a:r>
                    </a:p>
                    <a:p>
                      <a:pPr marL="342900" indent="-342900">
                        <a:buFont typeface="+mj-lt"/>
                        <a:buAutoNum type="arabicPeriod"/>
                      </a:pPr>
                      <a:r>
                        <a:rPr lang="en-US" sz="1400" dirty="0"/>
                        <a:t>Minimum</a:t>
                      </a:r>
                      <a:r>
                        <a:rPr lang="en-US" sz="1400" baseline="0" dirty="0"/>
                        <a:t> responsibility</a:t>
                      </a:r>
                    </a:p>
                    <a:p>
                      <a:pPr marL="342900" indent="-342900">
                        <a:buFont typeface="+mj-lt"/>
                        <a:buAutoNum type="arabicPeriod"/>
                      </a:pPr>
                      <a:r>
                        <a:rPr lang="en-US" sz="1400" baseline="0" dirty="0"/>
                        <a:t>Little mental effort needed</a:t>
                      </a:r>
                      <a:endParaRPr lang="en-US" sz="1400" dirty="0"/>
                    </a:p>
                  </a:txBody>
                  <a:tcPr>
                    <a:solidFill>
                      <a:srgbClr val="E6E3D2"/>
                    </a:solidFill>
                  </a:tcPr>
                </a:tc>
                <a:extLst>
                  <a:ext uri="{0D108BD9-81ED-4DB2-BD59-A6C34878D82A}">
                    <a16:rowId xmlns:a16="http://schemas.microsoft.com/office/drawing/2014/main" val="10001"/>
                  </a:ext>
                </a:extLst>
              </a:tr>
              <a:tr h="370840">
                <a:tc>
                  <a:txBody>
                    <a:bodyPr/>
                    <a:lstStyle/>
                    <a:p>
                      <a:r>
                        <a:rPr lang="en-US" b="1" dirty="0">
                          <a:solidFill>
                            <a:schemeClr val="tx1"/>
                          </a:solidFill>
                        </a:rPr>
                        <a:t>Disadvantages</a:t>
                      </a:r>
                    </a:p>
                  </a:txBody>
                  <a:tcPr>
                    <a:solidFill>
                      <a:srgbClr val="CBCBAF"/>
                    </a:solidFill>
                  </a:tcPr>
                </a:tc>
                <a:tc>
                  <a:txBody>
                    <a:bodyPr/>
                    <a:lstStyle/>
                    <a:p>
                      <a:endParaRPr lang="en-US" dirty="0">
                        <a:solidFill>
                          <a:schemeClr val="tx1"/>
                        </a:solidFill>
                      </a:endParaRPr>
                    </a:p>
                  </a:txBody>
                  <a:tcPr>
                    <a:solidFill>
                      <a:srgbClr val="CBCBAF"/>
                    </a:solidFill>
                  </a:tcPr>
                </a:tc>
                <a:extLst>
                  <a:ext uri="{0D108BD9-81ED-4DB2-BD59-A6C34878D82A}">
                    <a16:rowId xmlns:a16="http://schemas.microsoft.com/office/drawing/2014/main" val="10002"/>
                  </a:ext>
                </a:extLst>
              </a:tr>
              <a:tr h="370840">
                <a:tc>
                  <a:txBody>
                    <a:bodyPr/>
                    <a:lstStyle/>
                    <a:p>
                      <a:r>
                        <a:rPr lang="en-US" sz="1400" dirty="0"/>
                        <a:t>For management:</a:t>
                      </a:r>
                    </a:p>
                    <a:p>
                      <a:pPr marL="342900" indent="-342900">
                        <a:buFont typeface="+mj-lt"/>
                        <a:buAutoNum type="arabicPeriod"/>
                      </a:pPr>
                      <a:r>
                        <a:rPr lang="en-US" sz="1400" dirty="0"/>
                        <a:t>Difficult to motivate quality</a:t>
                      </a:r>
                    </a:p>
                    <a:p>
                      <a:pPr marL="342900" indent="-342900">
                        <a:buFont typeface="+mj-lt"/>
                        <a:buAutoNum type="arabicPeriod"/>
                      </a:pPr>
                      <a:r>
                        <a:rPr lang="en-US" sz="1400" dirty="0"/>
                        <a:t>Worker dissatisfaction, possibly</a:t>
                      </a:r>
                      <a:r>
                        <a:rPr lang="en-US" sz="1400" baseline="0" dirty="0"/>
                        <a:t> resulting in absenteeism, high turnover, disruptive tactics, poor attention to quality</a:t>
                      </a:r>
                      <a:endParaRPr lang="en-US" sz="1400" dirty="0"/>
                    </a:p>
                  </a:txBody>
                  <a:tcPr>
                    <a:solidFill>
                      <a:srgbClr val="E6E3D2"/>
                    </a:solidFill>
                  </a:tcPr>
                </a:tc>
                <a:tc>
                  <a:txBody>
                    <a:bodyPr/>
                    <a:lstStyle/>
                    <a:p>
                      <a:r>
                        <a:rPr lang="en-US" sz="1400" dirty="0"/>
                        <a:t>For employees:</a:t>
                      </a:r>
                    </a:p>
                    <a:p>
                      <a:pPr marL="342900" indent="-342900">
                        <a:buFont typeface="+mj-lt"/>
                        <a:buAutoNum type="arabicPeriod"/>
                      </a:pPr>
                      <a:r>
                        <a:rPr lang="en-US" sz="1400" dirty="0"/>
                        <a:t>Monotonous</a:t>
                      </a:r>
                      <a:r>
                        <a:rPr lang="en-US" sz="1400" baseline="0" dirty="0"/>
                        <a:t> work</a:t>
                      </a:r>
                    </a:p>
                    <a:p>
                      <a:pPr marL="342900" indent="-342900">
                        <a:buFont typeface="+mj-lt"/>
                        <a:buAutoNum type="arabicPeriod"/>
                      </a:pPr>
                      <a:r>
                        <a:rPr lang="en-US" sz="1400" baseline="0" dirty="0"/>
                        <a:t>Limited opportunities for advancement</a:t>
                      </a:r>
                    </a:p>
                    <a:p>
                      <a:pPr marL="342900" indent="-342900">
                        <a:buFont typeface="+mj-lt"/>
                        <a:buAutoNum type="arabicPeriod"/>
                      </a:pPr>
                      <a:r>
                        <a:rPr lang="en-US" sz="1400" baseline="0" dirty="0"/>
                        <a:t>Little control over work</a:t>
                      </a:r>
                    </a:p>
                    <a:p>
                      <a:pPr marL="342900" indent="-342900">
                        <a:buFont typeface="+mj-lt"/>
                        <a:buAutoNum type="arabicPeriod"/>
                      </a:pPr>
                      <a:r>
                        <a:rPr lang="en-US" sz="1400" baseline="0" dirty="0"/>
                        <a:t>Little opportunity for self-fulfillment</a:t>
                      </a:r>
                      <a:endParaRPr lang="en-US" sz="1400" dirty="0"/>
                    </a:p>
                  </a:txBody>
                  <a:tcPr>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92896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solidFill>
                  <a:schemeClr val="tx1"/>
                </a:solidFill>
              </a:rPr>
              <a:t>Behavioral Approaches to Job Design</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b="1" dirty="0">
                <a:solidFill>
                  <a:schemeClr val="tx1"/>
                </a:solidFill>
              </a:rPr>
              <a:t>Job Enlargement</a:t>
            </a:r>
          </a:p>
          <a:p>
            <a:pPr lvl="1">
              <a:spcBef>
                <a:spcPts val="1200"/>
              </a:spcBef>
              <a:buSzPct val="75000"/>
            </a:pPr>
            <a:r>
              <a:rPr lang="en-US" dirty="0">
                <a:solidFill>
                  <a:schemeClr val="tx1"/>
                </a:solidFill>
              </a:rPr>
              <a:t>Giving a worker a larger portion of the total task by horizontal loading</a:t>
            </a:r>
            <a:endParaRPr lang="en-US" sz="3200" dirty="0">
              <a:solidFill>
                <a:schemeClr val="tx1"/>
              </a:solidFill>
            </a:endParaRPr>
          </a:p>
          <a:p>
            <a:pPr>
              <a:spcBef>
                <a:spcPts val="1200"/>
              </a:spcBef>
            </a:pPr>
            <a:r>
              <a:rPr lang="en-US" b="1" dirty="0">
                <a:solidFill>
                  <a:schemeClr val="tx1"/>
                </a:solidFill>
              </a:rPr>
              <a:t>Job Rotation</a:t>
            </a:r>
          </a:p>
          <a:p>
            <a:pPr lvl="1">
              <a:spcBef>
                <a:spcPts val="1200"/>
              </a:spcBef>
              <a:buSzPct val="75000"/>
            </a:pPr>
            <a:r>
              <a:rPr lang="en-US" dirty="0">
                <a:solidFill>
                  <a:schemeClr val="tx1"/>
                </a:solidFill>
              </a:rPr>
              <a:t>Workers periodically exchange jobs</a:t>
            </a:r>
          </a:p>
          <a:p>
            <a:pPr>
              <a:spcBef>
                <a:spcPts val="1200"/>
              </a:spcBef>
            </a:pPr>
            <a:r>
              <a:rPr lang="en-US" b="1" dirty="0">
                <a:solidFill>
                  <a:schemeClr val="tx1"/>
                </a:solidFill>
              </a:rPr>
              <a:t>Job Enrichment</a:t>
            </a:r>
          </a:p>
          <a:p>
            <a:pPr lvl="1">
              <a:spcBef>
                <a:spcPts val="1200"/>
              </a:spcBef>
              <a:buSzPct val="75000"/>
            </a:pPr>
            <a:r>
              <a:rPr lang="en-US" dirty="0">
                <a:solidFill>
                  <a:schemeClr val="tx1"/>
                </a:solidFill>
              </a:rPr>
              <a:t>Increasing responsibility for planning and coordination tasks, by vertical loading</a:t>
            </a:r>
            <a:endParaRPr lang="en-US" sz="3200" dirty="0">
              <a:solidFill>
                <a:schemeClr val="tx1"/>
              </a:solidFill>
            </a:endParaRPr>
          </a:p>
        </p:txBody>
      </p:sp>
    </p:spTree>
    <p:extLst>
      <p:ext uri="{BB962C8B-B14F-4D97-AF65-F5344CB8AC3E}">
        <p14:creationId xmlns:p14="http://schemas.microsoft.com/office/powerpoint/2010/main" val="307295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Motivation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solidFill>
                  <a:schemeClr val="tx2">
                    <a:lumMod val="50000"/>
                  </a:schemeClr>
                </a:solidFill>
              </a:rPr>
              <a:t>Motivation is a key factor in many aspects of work life</a:t>
            </a:r>
          </a:p>
          <a:p>
            <a:pPr lvl="1"/>
            <a:r>
              <a:rPr lang="en-US" dirty="0">
                <a:solidFill>
                  <a:schemeClr val="tx2">
                    <a:lumMod val="50000"/>
                  </a:schemeClr>
                </a:solidFill>
              </a:rPr>
              <a:t>Influences quality and productivity</a:t>
            </a:r>
          </a:p>
          <a:p>
            <a:pPr lvl="1"/>
            <a:r>
              <a:rPr lang="en-US" dirty="0">
                <a:solidFill>
                  <a:schemeClr val="tx2">
                    <a:lumMod val="50000"/>
                  </a:schemeClr>
                </a:solidFill>
              </a:rPr>
              <a:t>Contributes to the work environment</a:t>
            </a:r>
          </a:p>
          <a:p>
            <a:pPr>
              <a:spcBef>
                <a:spcPts val="800"/>
              </a:spcBef>
            </a:pPr>
            <a:r>
              <a:rPr lang="en-US" dirty="0">
                <a:solidFill>
                  <a:schemeClr val="tx2">
                    <a:lumMod val="50000"/>
                  </a:schemeClr>
                </a:solidFill>
              </a:rPr>
              <a:t>Trust is an important factor that affects motivation</a:t>
            </a:r>
          </a:p>
        </p:txBody>
      </p:sp>
    </p:spTree>
    <p:extLst>
      <p:ext uri="{BB962C8B-B14F-4D97-AF65-F5344CB8AC3E}">
        <p14:creationId xmlns:p14="http://schemas.microsoft.com/office/powerpoint/2010/main" val="2902162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Teams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Teams take a variety of forms:</a:t>
            </a:r>
          </a:p>
          <a:p>
            <a:pPr lvl="1"/>
            <a:r>
              <a:rPr lang="en-US" dirty="0"/>
              <a:t>Short-term team</a:t>
            </a:r>
          </a:p>
          <a:p>
            <a:pPr lvl="2"/>
            <a:r>
              <a:rPr lang="en-US" dirty="0"/>
              <a:t>Formed to collaborate on a topic or solve a problem</a:t>
            </a:r>
          </a:p>
          <a:p>
            <a:pPr lvl="1"/>
            <a:r>
              <a:rPr lang="en-US" dirty="0"/>
              <a:t>Long-term teams</a:t>
            </a:r>
          </a:p>
          <a:p>
            <a:pPr lvl="2"/>
            <a:r>
              <a:rPr lang="en-US" b="1" dirty="0"/>
              <a:t>Self-directed teams</a:t>
            </a:r>
          </a:p>
          <a:p>
            <a:pPr marL="914400" lvl="3" indent="-290513">
              <a:buFont typeface="Arial" pitchFamily="34" charset="0"/>
              <a:buChar char="•"/>
            </a:pPr>
            <a:r>
              <a:rPr lang="en-US" sz="1800" dirty="0"/>
              <a:t>Groups empowered to make certain changes in their work processes</a:t>
            </a:r>
          </a:p>
        </p:txBody>
      </p:sp>
    </p:spTree>
    <p:extLst>
      <p:ext uri="{BB962C8B-B14F-4D97-AF65-F5344CB8AC3E}">
        <p14:creationId xmlns:p14="http://schemas.microsoft.com/office/powerpoint/2010/main" val="1195918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Teams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7.4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Benefits of teams</a:t>
            </a:r>
          </a:p>
          <a:p>
            <a:pPr lvl="1"/>
            <a:r>
              <a:rPr lang="en-US" dirty="0"/>
              <a:t>Higher quality</a:t>
            </a:r>
          </a:p>
          <a:p>
            <a:pPr lvl="1"/>
            <a:r>
              <a:rPr lang="en-US" dirty="0"/>
              <a:t>Higher productivity</a:t>
            </a:r>
          </a:p>
          <a:p>
            <a:pPr lvl="1"/>
            <a:r>
              <a:rPr lang="en-US" dirty="0"/>
              <a:t>Greater worker satisfaction</a:t>
            </a:r>
          </a:p>
          <a:p>
            <a:pPr>
              <a:spcBef>
                <a:spcPts val="800"/>
              </a:spcBef>
            </a:pPr>
            <a:r>
              <a:rPr lang="en-US" b="1" dirty="0"/>
              <a:t>Team problems</a:t>
            </a:r>
          </a:p>
          <a:p>
            <a:pPr lvl="1"/>
            <a:r>
              <a:rPr lang="en-US" dirty="0"/>
              <a:t>Some managers feel threatened</a:t>
            </a:r>
          </a:p>
          <a:p>
            <a:pPr lvl="1"/>
            <a:r>
              <a:rPr lang="en-US" dirty="0"/>
              <a:t>Conflicts between team members</a:t>
            </a:r>
          </a:p>
        </p:txBody>
      </p:sp>
    </p:spTree>
    <p:extLst>
      <p:ext uri="{BB962C8B-B14F-4D97-AF65-F5344CB8AC3E}">
        <p14:creationId xmlns:p14="http://schemas.microsoft.com/office/powerpoint/2010/main" val="4222253844"/>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901</TotalTime>
  <Words>2454</Words>
  <Application>Microsoft Office PowerPoint</Application>
  <PresentationFormat>On-screen Show (4:3)</PresentationFormat>
  <Paragraphs>364</Paragraphs>
  <Slides>46</Slides>
  <Notes>1</Notes>
  <HiddenSlides>0</HiddenSlides>
  <MMClips>0</MMClips>
  <ScaleCrop>false</ScaleCrop>
  <HeadingPairs>
    <vt:vector size="8" baseType="variant">
      <vt:variant>
        <vt:lpstr>Fonts Used</vt:lpstr>
      </vt:variant>
      <vt:variant>
        <vt:i4>3</vt:i4>
      </vt:variant>
      <vt:variant>
        <vt:lpstr>Theme</vt:lpstr>
      </vt:variant>
      <vt:variant>
        <vt:i4>6</vt:i4>
      </vt:variant>
      <vt:variant>
        <vt:lpstr>Embedded OLE Servers</vt:lpstr>
      </vt:variant>
      <vt:variant>
        <vt:i4>1</vt:i4>
      </vt:variant>
      <vt:variant>
        <vt:lpstr>Slide Titles</vt:lpstr>
      </vt:variant>
      <vt:variant>
        <vt:i4>46</vt:i4>
      </vt:variant>
    </vt:vector>
  </HeadingPairs>
  <TitlesOfParts>
    <vt:vector size="56" baseType="lpstr">
      <vt:lpstr>Arial</vt:lpstr>
      <vt:lpstr>Calibri</vt:lpstr>
      <vt:lpstr>STIX MathJax Main</vt:lpstr>
      <vt:lpstr>Title Slides Master</vt:lpstr>
      <vt:lpstr>MainContentSlideMaster</vt:lpstr>
      <vt:lpstr>ClosingMaster</vt:lpstr>
      <vt:lpstr>DividerSlideMaster</vt:lpstr>
      <vt:lpstr>ImageDescriptionAppendixSlideMaster</vt:lpstr>
      <vt:lpstr>1_MainContentSlideMaster</vt:lpstr>
      <vt:lpstr>Equation</vt:lpstr>
      <vt:lpstr>Chapter 7</vt:lpstr>
      <vt:lpstr>Chapter 7: Learning Objectives</vt:lpstr>
      <vt:lpstr>Job Design</vt:lpstr>
      <vt:lpstr>Efficiency vs. Behavioral Job Design</vt:lpstr>
      <vt:lpstr>Specialization</vt:lpstr>
      <vt:lpstr>Behavioral Approaches to Job Design</vt:lpstr>
      <vt:lpstr>Motivation</vt:lpstr>
      <vt:lpstr>Teams</vt:lpstr>
      <vt:lpstr>Teams (cont.)</vt:lpstr>
      <vt:lpstr>Requirement for successful team building</vt:lpstr>
      <vt:lpstr>Ergonomics</vt:lpstr>
      <vt:lpstr>Quality of Work Life</vt:lpstr>
      <vt:lpstr>Compensation</vt:lpstr>
      <vt:lpstr>Compensation Systems</vt:lpstr>
      <vt:lpstr>Comparing Compensation Approaches</vt:lpstr>
      <vt:lpstr>Individual and Group Incentive Plans</vt:lpstr>
      <vt:lpstr>Knowledge-Based Pay Systems</vt:lpstr>
      <vt:lpstr>Management Compensation</vt:lpstr>
      <vt:lpstr>Methods Analysis</vt:lpstr>
      <vt:lpstr>The Need for Methods Analysis</vt:lpstr>
      <vt:lpstr>Methods Analysis Procedure</vt:lpstr>
      <vt:lpstr>Guidelines for Selecting a Job to Study</vt:lpstr>
      <vt:lpstr>Analyzing the Job: Flow Process Charts</vt:lpstr>
      <vt:lpstr>Analyzing the Job: Worker-Machine Chart</vt:lpstr>
      <vt:lpstr>Motion Study</vt:lpstr>
      <vt:lpstr>Developing Work Methods</vt:lpstr>
      <vt:lpstr>Work Measurement</vt:lpstr>
      <vt:lpstr>Work Measurement (cont.)</vt:lpstr>
      <vt:lpstr>Work Measurement Techniques</vt:lpstr>
      <vt:lpstr>Stopwatch Time Study</vt:lpstr>
      <vt:lpstr>Number of Cycles to Observe</vt:lpstr>
      <vt:lpstr>Observed Time</vt:lpstr>
      <vt:lpstr>Normal Time</vt:lpstr>
      <vt:lpstr>Normal Time (cont.)</vt:lpstr>
      <vt:lpstr>Standard Time</vt:lpstr>
      <vt:lpstr>Historical Times</vt:lpstr>
      <vt:lpstr>Predetermined Time Standards</vt:lpstr>
      <vt:lpstr>Work Sampling</vt:lpstr>
      <vt:lpstr>Work Sampling (cont.)</vt:lpstr>
      <vt:lpstr>Work Sampling vs. Stopwatch Time Studies</vt:lpstr>
      <vt:lpstr>Job Design Success</vt:lpstr>
      <vt:lpstr>Operations Strategy</vt:lpstr>
      <vt:lpstr>End of Main Content</vt:lpstr>
      <vt:lpstr>Accessibility Content: Text Alternatives for Images</vt:lpstr>
      <vt:lpstr>Analyzing the Job: Flow Process Charts - Text Alternative</vt:lpstr>
      <vt:lpstr>Analyzing the Job: Worker-Machine Chart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268</cp:revision>
  <dcterms:created xsi:type="dcterms:W3CDTF">2019-07-27T05:34:11Z</dcterms:created>
  <dcterms:modified xsi:type="dcterms:W3CDTF">2020-05-08T14:56:40Z</dcterms:modified>
</cp:coreProperties>
</file>